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xls" ContentType="application/vnd.ms-exce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embeddings/oleObject1.bin" ContentType="application/vnd.openxmlformats-officedocument.oleObject"/>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embeddings/oleObject2.bin" ContentType="application/vnd.openxmlformats-officedocument.oleObject"/>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2"/>
  </p:notesMasterIdLst>
  <p:sldIdLst>
    <p:sldId id="385" r:id="rId2"/>
    <p:sldId id="519" r:id="rId3"/>
    <p:sldId id="518" r:id="rId4"/>
    <p:sldId id="420" r:id="rId5"/>
    <p:sldId id="421" r:id="rId6"/>
    <p:sldId id="496" r:id="rId7"/>
    <p:sldId id="295" r:id="rId8"/>
    <p:sldId id="484" r:id="rId9"/>
    <p:sldId id="487" r:id="rId10"/>
    <p:sldId id="424" r:id="rId11"/>
    <p:sldId id="285" r:id="rId12"/>
    <p:sldId id="490" r:id="rId13"/>
    <p:sldId id="282" r:id="rId14"/>
    <p:sldId id="501" r:id="rId15"/>
    <p:sldId id="467" r:id="rId16"/>
    <p:sldId id="450" r:id="rId17"/>
    <p:sldId id="473" r:id="rId18"/>
    <p:sldId id="460" r:id="rId19"/>
    <p:sldId id="459" r:id="rId20"/>
    <p:sldId id="489" r:id="rId21"/>
    <p:sldId id="440" r:id="rId22"/>
    <p:sldId id="454" r:id="rId23"/>
    <p:sldId id="480" r:id="rId24"/>
    <p:sldId id="280" r:id="rId25"/>
    <p:sldId id="472" r:id="rId26"/>
    <p:sldId id="430" r:id="rId27"/>
    <p:sldId id="281" r:id="rId28"/>
    <p:sldId id="365" r:id="rId29"/>
    <p:sldId id="438" r:id="rId30"/>
    <p:sldId id="391" r:id="rId31"/>
    <p:sldId id="505" r:id="rId32"/>
    <p:sldId id="408" r:id="rId33"/>
    <p:sldId id="461" r:id="rId34"/>
    <p:sldId id="452" r:id="rId35"/>
    <p:sldId id="485" r:id="rId36"/>
    <p:sldId id="465" r:id="rId37"/>
    <p:sldId id="309" r:id="rId38"/>
    <p:sldId id="471" r:id="rId39"/>
    <p:sldId id="482" r:id="rId40"/>
    <p:sldId id="464" r:id="rId41"/>
    <p:sldId id="269" r:id="rId42"/>
    <p:sldId id="284" r:id="rId43"/>
    <p:sldId id="455" r:id="rId44"/>
    <p:sldId id="456" r:id="rId45"/>
    <p:sldId id="441" r:id="rId46"/>
    <p:sldId id="483" r:id="rId47"/>
    <p:sldId id="426" r:id="rId48"/>
    <p:sldId id="257" r:id="rId49"/>
    <p:sldId id="277" r:id="rId50"/>
    <p:sldId id="475" r:id="rId51"/>
    <p:sldId id="502" r:id="rId52"/>
    <p:sldId id="272" r:id="rId53"/>
    <p:sldId id="493" r:id="rId54"/>
    <p:sldId id="431" r:id="rId55"/>
    <p:sldId id="432" r:id="rId56"/>
    <p:sldId id="423" r:id="rId57"/>
    <p:sldId id="380" r:id="rId58"/>
    <p:sldId id="492" r:id="rId59"/>
    <p:sldId id="315" r:id="rId60"/>
    <p:sldId id="470" r:id="rId61"/>
    <p:sldId id="500" r:id="rId62"/>
    <p:sldId id="506" r:id="rId63"/>
    <p:sldId id="474" r:id="rId64"/>
    <p:sldId id="442" r:id="rId65"/>
    <p:sldId id="449" r:id="rId66"/>
    <p:sldId id="479" r:id="rId67"/>
    <p:sldId id="457" r:id="rId68"/>
    <p:sldId id="463" r:id="rId69"/>
    <p:sldId id="422" r:id="rId70"/>
    <p:sldId id="504" r:id="rId71"/>
    <p:sldId id="407" r:id="rId72"/>
    <p:sldId id="418" r:id="rId73"/>
    <p:sldId id="325" r:id="rId74"/>
    <p:sldId id="458" r:id="rId75"/>
    <p:sldId id="495" r:id="rId76"/>
    <p:sldId id="419" r:id="rId77"/>
    <p:sldId id="468" r:id="rId78"/>
    <p:sldId id="469" r:id="rId79"/>
    <p:sldId id="514" r:id="rId80"/>
    <p:sldId id="515" r:id="rId81"/>
    <p:sldId id="488" r:id="rId82"/>
    <p:sldId id="436" r:id="rId83"/>
    <p:sldId id="466" r:id="rId84"/>
    <p:sldId id="481" r:id="rId85"/>
    <p:sldId id="476" r:id="rId86"/>
    <p:sldId id="477" r:id="rId87"/>
    <p:sldId id="503" r:id="rId88"/>
    <p:sldId id="264" r:id="rId89"/>
    <p:sldId id="265" r:id="rId90"/>
    <p:sldId id="433" r:id="rId91"/>
    <p:sldId id="453" r:id="rId92"/>
    <p:sldId id="413" r:id="rId93"/>
    <p:sldId id="395" r:id="rId94"/>
    <p:sldId id="443" r:id="rId95"/>
    <p:sldId id="434" r:id="rId96"/>
    <p:sldId id="451" r:id="rId97"/>
    <p:sldId id="428" r:id="rId98"/>
    <p:sldId id="327" r:id="rId99"/>
    <p:sldId id="494" r:id="rId100"/>
    <p:sldId id="498" r:id="rId101"/>
    <p:sldId id="499" r:id="rId102"/>
    <p:sldId id="445" r:id="rId103"/>
    <p:sldId id="478" r:id="rId104"/>
    <p:sldId id="512" r:id="rId105"/>
    <p:sldId id="507" r:id="rId106"/>
    <p:sldId id="516" r:id="rId107"/>
    <p:sldId id="517" r:id="rId108"/>
    <p:sldId id="508" r:id="rId109"/>
    <p:sldId id="509" r:id="rId110"/>
    <p:sldId id="511" r:id="rId111"/>
    <p:sldId id="510" r:id="rId112"/>
    <p:sldId id="513" r:id="rId113"/>
    <p:sldId id="439" r:id="rId114"/>
    <p:sldId id="297" r:id="rId115"/>
    <p:sldId id="415" r:id="rId116"/>
    <p:sldId id="259" r:id="rId117"/>
    <p:sldId id="384" r:id="rId118"/>
    <p:sldId id="497" r:id="rId119"/>
    <p:sldId id="486" r:id="rId120"/>
    <p:sldId id="444" r:id="rId1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inimized">
    <p:restoredLeft sz="15620"/>
    <p:restoredTop sz="95890" autoAdjust="0"/>
  </p:normalViewPr>
  <p:slideViewPr>
    <p:cSldViewPr snapToGrid="0" snapToObjects="1">
      <p:cViewPr>
        <p:scale>
          <a:sx n="100" d="100"/>
          <a:sy n="100" d="100"/>
        </p:scale>
        <p:origin x="-2448" y="-28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notesMaster" Target="notesMasters/notesMaster1.xml"/><Relationship Id="rId123" Type="http://schemas.openxmlformats.org/officeDocument/2006/relationships/printerSettings" Target="printerSettings/printerSettings1.bin"/><Relationship Id="rId124" Type="http://schemas.openxmlformats.org/officeDocument/2006/relationships/presProps" Target="presProps.xml"/><Relationship Id="rId125" Type="http://schemas.openxmlformats.org/officeDocument/2006/relationships/viewProps" Target="viewProps.xml"/><Relationship Id="rId126" Type="http://schemas.openxmlformats.org/officeDocument/2006/relationships/theme" Target="theme/theme1.xml"/><Relationship Id="rId127"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C2D9198-6D08-BA4D-81A3-1DD4EFDA31D2}" type="datetimeFigureOut">
              <a:rPr lang="en-US" smtClean="0"/>
              <a:t>4/15/14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42B6245-EFE7-6749-BC03-B18E81A0D3BC}" type="slidenum">
              <a:rPr lang="en-US" smtClean="0"/>
              <a:t>‹#›</a:t>
            </a:fld>
            <a:endParaRPr lang="en-US"/>
          </a:p>
        </p:txBody>
      </p:sp>
    </p:spTree>
    <p:extLst>
      <p:ext uri="{BB962C8B-B14F-4D97-AF65-F5344CB8AC3E}">
        <p14:creationId xmlns:p14="http://schemas.microsoft.com/office/powerpoint/2010/main" val="334770364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sciencedirect.com/science/journal/0012821X" TargetMode="External"/><Relationship Id="rId4" Type="http://schemas.openxmlformats.org/officeDocument/2006/relationships/hyperlink" Target="http://www.sciencedirect.com/science/journal/0012821X/163/1" TargetMode="External"/><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www.sciencedirect.com/science/journal/0012821X" TargetMode="External"/><Relationship Id="rId4" Type="http://schemas.openxmlformats.org/officeDocument/2006/relationships/hyperlink" Target="http://www.sciencedirect.com/science/journal/0012821X/163/1" TargetMode="External"/><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Caltech seminars</a:t>
            </a:r>
          </a:p>
          <a:p>
            <a:r>
              <a:rPr lang="en-US" sz="1200" kern="1200" dirty="0" smtClean="0">
                <a:solidFill>
                  <a:schemeClr val="tx1"/>
                </a:solidFill>
                <a:effectLst/>
                <a:latin typeface="+mn-lt"/>
                <a:ea typeface="+mn-ea"/>
                <a:cs typeface="+mn-cs"/>
              </a:rPr>
              <a:t>Geology Club March 14, 2013 4 pm</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World According to GARP; Geophysics, Anisotropy and Realistic Physics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According to John </a:t>
            </a:r>
            <a:r>
              <a:rPr lang="en-US" sz="1200" kern="1200" dirty="0" err="1" smtClean="0">
                <a:solidFill>
                  <a:schemeClr val="tx1"/>
                </a:solidFill>
                <a:effectLst/>
                <a:latin typeface="+mn-lt"/>
                <a:ea typeface="+mn-ea"/>
                <a:cs typeface="+mn-cs"/>
              </a:rPr>
              <a:t>Eiler</a:t>
            </a:r>
            <a:r>
              <a:rPr lang="en-US" sz="1200" kern="1200" dirty="0" smtClean="0">
                <a:solidFill>
                  <a:schemeClr val="tx1"/>
                </a:solidFill>
                <a:effectLst/>
                <a:latin typeface="+mn-lt"/>
                <a:ea typeface="+mn-ea"/>
                <a:cs typeface="+mn-cs"/>
              </a:rPr>
              <a:t> (2003; Inside the </a:t>
            </a:r>
            <a:r>
              <a:rPr lang="en-US" sz="1200" kern="1200" dirty="0" err="1" smtClean="0">
                <a:solidFill>
                  <a:schemeClr val="tx1"/>
                </a:solidFill>
                <a:effectLst/>
                <a:latin typeface="+mn-lt"/>
                <a:ea typeface="+mn-ea"/>
                <a:cs typeface="+mn-cs"/>
              </a:rPr>
              <a:t>Subduction</a:t>
            </a:r>
            <a:r>
              <a:rPr lang="en-US" sz="1200" kern="1200" dirty="0" smtClean="0">
                <a:solidFill>
                  <a:schemeClr val="tx1"/>
                </a:solidFill>
                <a:effectLst/>
                <a:latin typeface="+mn-lt"/>
                <a:ea typeface="+mn-ea"/>
                <a:cs typeface="+mn-cs"/>
              </a:rPr>
              <a:t> Factory, </a:t>
            </a:r>
            <a:r>
              <a:rPr lang="en-US" sz="1200" kern="1200" dirty="0" err="1" smtClean="0">
                <a:solidFill>
                  <a:schemeClr val="tx1"/>
                </a:solidFill>
                <a:effectLst/>
                <a:latin typeface="+mn-lt"/>
                <a:ea typeface="+mn-ea"/>
                <a:cs typeface="+mn-cs"/>
              </a:rPr>
              <a:t>Geophys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Monogr</a:t>
            </a:r>
            <a:r>
              <a:rPr lang="en-US" sz="1200" kern="1200" dirty="0" smtClean="0">
                <a:solidFill>
                  <a:schemeClr val="tx1"/>
                </a:solidFill>
                <a:effectLst/>
                <a:latin typeface="+mn-lt"/>
                <a:ea typeface="+mn-ea"/>
                <a:cs typeface="+mn-cs"/>
              </a:rPr>
              <a:t>. Ser., vol. 138) the question of why volcanoes appear at ocean ridges and “hotspots” is fundamentally a solved problem. Ridges passively tap the ambient </a:t>
            </a:r>
            <a:r>
              <a:rPr lang="en-US" sz="1200" kern="1200" dirty="0" err="1" smtClean="0">
                <a:solidFill>
                  <a:schemeClr val="tx1"/>
                </a:solidFill>
                <a:effectLst/>
                <a:latin typeface="+mn-lt"/>
                <a:ea typeface="+mn-ea"/>
                <a:cs typeface="+mn-cs"/>
              </a:rPr>
              <a:t>convecting</a:t>
            </a:r>
            <a:r>
              <a:rPr lang="en-US" sz="1200" kern="1200" dirty="0" smtClean="0">
                <a:solidFill>
                  <a:schemeClr val="tx1"/>
                </a:solidFill>
                <a:effectLst/>
                <a:latin typeface="+mn-lt"/>
                <a:ea typeface="+mn-ea"/>
                <a:cs typeface="+mn-cs"/>
              </a:rPr>
              <a:t> mantle while “hotspots” are fed by hot, actively upwelling, jets from the core-mantle boundary. Whole mantle convection and deep slab penetration have also been deemed as proved, by visual inspection of color pictures. High-resolution broad-band seismic data, inverted for anisotropy and absolute seismic velocities (as opposed to relative travel times over a limited aperture array), however, suggest that the MORB source is actually in the sinking-slab-induced broad passive </a:t>
            </a:r>
            <a:r>
              <a:rPr lang="en-US" sz="1200" kern="1200" dirty="0" err="1" smtClean="0">
                <a:solidFill>
                  <a:schemeClr val="tx1"/>
                </a:solidFill>
                <a:effectLst/>
                <a:latin typeface="+mn-lt"/>
                <a:ea typeface="+mn-ea"/>
                <a:cs typeface="+mn-cs"/>
              </a:rPr>
              <a:t>upwellings</a:t>
            </a:r>
            <a:r>
              <a:rPr lang="en-US" sz="1200" kern="1200" dirty="0" smtClean="0">
                <a:solidFill>
                  <a:schemeClr val="tx1"/>
                </a:solidFill>
                <a:effectLst/>
                <a:latin typeface="+mn-lt"/>
                <a:ea typeface="+mn-ea"/>
                <a:cs typeface="+mn-cs"/>
              </a:rPr>
              <a:t> from the transition zone while </a:t>
            </a:r>
            <a:r>
              <a:rPr lang="en-US" sz="1200" kern="1200" dirty="0" err="1" smtClean="0">
                <a:solidFill>
                  <a:schemeClr val="tx1"/>
                </a:solidFill>
                <a:effectLst/>
                <a:latin typeface="+mn-lt"/>
                <a:ea typeface="+mn-ea"/>
                <a:cs typeface="+mn-cs"/>
              </a:rPr>
              <a:t>intraplate</a:t>
            </a:r>
            <a:r>
              <a:rPr lang="en-US" sz="1200" kern="1200" dirty="0" smtClean="0">
                <a:solidFill>
                  <a:schemeClr val="tx1"/>
                </a:solidFill>
                <a:effectLst/>
                <a:latin typeface="+mn-lt"/>
                <a:ea typeface="+mn-ea"/>
                <a:cs typeface="+mn-cs"/>
              </a:rPr>
              <a:t> volcanoes tap the low-velocity part of the surface boundary layer. There is increasing evidence that the upper mantle boundary layer (Gutenberg’s Region B) is not only buoyant (e.g. PREM plus Mark Simons) but is a mélange that includes juxtaposed and laminated </a:t>
            </a:r>
            <a:r>
              <a:rPr lang="en-US" sz="1200" kern="1200" dirty="0" err="1" smtClean="0">
                <a:solidFill>
                  <a:schemeClr val="tx1"/>
                </a:solidFill>
                <a:effectLst/>
                <a:latin typeface="+mn-lt"/>
                <a:ea typeface="+mn-ea"/>
                <a:cs typeface="+mn-cs"/>
              </a:rPr>
              <a:t>lithologies</a:t>
            </a:r>
            <a:r>
              <a:rPr lang="en-US" sz="1200" kern="1200" dirty="0" smtClean="0">
                <a:solidFill>
                  <a:schemeClr val="tx1"/>
                </a:solidFill>
                <a:effectLst/>
                <a:latin typeface="+mn-lt"/>
                <a:ea typeface="+mn-ea"/>
                <a:cs typeface="+mn-cs"/>
              </a:rPr>
              <a:t> and aligned melt accumulations (LLAMA, </a:t>
            </a:r>
            <a:r>
              <a:rPr lang="en-US" sz="1200" kern="1200" dirty="0" err="1" smtClean="0">
                <a:solidFill>
                  <a:schemeClr val="tx1"/>
                </a:solidFill>
                <a:effectLst/>
                <a:latin typeface="+mn-lt"/>
                <a:ea typeface="+mn-ea"/>
                <a:cs typeface="+mn-cs"/>
              </a:rPr>
              <a:t>J.Pet</a:t>
            </a:r>
            <a:r>
              <a:rPr lang="en-US" sz="1200" kern="1200" dirty="0" smtClean="0">
                <a:solidFill>
                  <a:schemeClr val="tx1"/>
                </a:solidFill>
                <a:effectLst/>
                <a:latin typeface="+mn-lt"/>
                <a:ea typeface="+mn-ea"/>
                <a:cs typeface="+mn-cs"/>
              </a:rPr>
              <a:t> 2011). Caltech seminars</a:t>
            </a:r>
          </a:p>
          <a:p>
            <a:r>
              <a:rPr lang="en-US" sz="1200" kern="1200" dirty="0" smtClean="0">
                <a:solidFill>
                  <a:schemeClr val="tx1"/>
                </a:solidFill>
                <a:effectLst/>
                <a:latin typeface="+mn-lt"/>
                <a:ea typeface="+mn-ea"/>
                <a:cs typeface="+mn-cs"/>
              </a:rPr>
              <a:t>Geology Club March 14, 2013 4 pm</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World According to GARP; Geophysics, Anisotropy and Realistic Physics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According to John </a:t>
            </a:r>
            <a:r>
              <a:rPr lang="en-US" sz="1200" kern="1200" dirty="0" err="1" smtClean="0">
                <a:solidFill>
                  <a:schemeClr val="tx1"/>
                </a:solidFill>
                <a:effectLst/>
                <a:latin typeface="+mn-lt"/>
                <a:ea typeface="+mn-ea"/>
                <a:cs typeface="+mn-cs"/>
              </a:rPr>
              <a:t>Eiler</a:t>
            </a:r>
            <a:r>
              <a:rPr lang="en-US" sz="1200" kern="1200" dirty="0" smtClean="0">
                <a:solidFill>
                  <a:schemeClr val="tx1"/>
                </a:solidFill>
                <a:effectLst/>
                <a:latin typeface="+mn-lt"/>
                <a:ea typeface="+mn-ea"/>
                <a:cs typeface="+mn-cs"/>
              </a:rPr>
              <a:t> (2003; Inside the </a:t>
            </a:r>
            <a:r>
              <a:rPr lang="en-US" sz="1200" kern="1200" dirty="0" err="1" smtClean="0">
                <a:solidFill>
                  <a:schemeClr val="tx1"/>
                </a:solidFill>
                <a:effectLst/>
                <a:latin typeface="+mn-lt"/>
                <a:ea typeface="+mn-ea"/>
                <a:cs typeface="+mn-cs"/>
              </a:rPr>
              <a:t>Subduction</a:t>
            </a:r>
            <a:r>
              <a:rPr lang="en-US" sz="1200" kern="1200" dirty="0" smtClean="0">
                <a:solidFill>
                  <a:schemeClr val="tx1"/>
                </a:solidFill>
                <a:effectLst/>
                <a:latin typeface="+mn-lt"/>
                <a:ea typeface="+mn-ea"/>
                <a:cs typeface="+mn-cs"/>
              </a:rPr>
              <a:t> Factory, </a:t>
            </a:r>
            <a:r>
              <a:rPr lang="en-US" sz="1200" kern="1200" dirty="0" err="1" smtClean="0">
                <a:solidFill>
                  <a:schemeClr val="tx1"/>
                </a:solidFill>
                <a:effectLst/>
                <a:latin typeface="+mn-lt"/>
                <a:ea typeface="+mn-ea"/>
                <a:cs typeface="+mn-cs"/>
              </a:rPr>
              <a:t>Geophys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Monogr</a:t>
            </a:r>
            <a:r>
              <a:rPr lang="en-US" sz="1200" kern="1200" dirty="0" smtClean="0">
                <a:solidFill>
                  <a:schemeClr val="tx1"/>
                </a:solidFill>
                <a:effectLst/>
                <a:latin typeface="+mn-lt"/>
                <a:ea typeface="+mn-ea"/>
                <a:cs typeface="+mn-cs"/>
              </a:rPr>
              <a:t>. Ser., vol. 138) the question of why volcanoes appear at ocean ridges and “hotspots” is fundamentally a solved problem. Ridges passively tap the ambient </a:t>
            </a:r>
            <a:r>
              <a:rPr lang="en-US" sz="1200" kern="1200" dirty="0" err="1" smtClean="0">
                <a:solidFill>
                  <a:schemeClr val="tx1"/>
                </a:solidFill>
                <a:effectLst/>
                <a:latin typeface="+mn-lt"/>
                <a:ea typeface="+mn-ea"/>
                <a:cs typeface="+mn-cs"/>
              </a:rPr>
              <a:t>convecting</a:t>
            </a:r>
            <a:r>
              <a:rPr lang="en-US" sz="1200" kern="1200" dirty="0" smtClean="0">
                <a:solidFill>
                  <a:schemeClr val="tx1"/>
                </a:solidFill>
                <a:effectLst/>
                <a:latin typeface="+mn-lt"/>
                <a:ea typeface="+mn-ea"/>
                <a:cs typeface="+mn-cs"/>
              </a:rPr>
              <a:t> mantle while “hotspots” are fed by hot, actively upwelling, jets from the core-mantle boundary. Whole mantle convection and deep slab penetration have also been deemed as proved, by visual inspection of color pictures. High-resolution broad-band seismic data, inverted for anisotropy and absolute seismic velocities (as opposed to relative travel times over a limited aperture array), however, suggest that the MORB source is actually in the sinking-slab-induced broad passive </a:t>
            </a:r>
            <a:r>
              <a:rPr lang="en-US" sz="1200" kern="1200" dirty="0" err="1" smtClean="0">
                <a:solidFill>
                  <a:schemeClr val="tx1"/>
                </a:solidFill>
                <a:effectLst/>
                <a:latin typeface="+mn-lt"/>
                <a:ea typeface="+mn-ea"/>
                <a:cs typeface="+mn-cs"/>
              </a:rPr>
              <a:t>upwellings</a:t>
            </a:r>
            <a:r>
              <a:rPr lang="en-US" sz="1200" kern="1200" dirty="0" smtClean="0">
                <a:solidFill>
                  <a:schemeClr val="tx1"/>
                </a:solidFill>
                <a:effectLst/>
                <a:latin typeface="+mn-lt"/>
                <a:ea typeface="+mn-ea"/>
                <a:cs typeface="+mn-cs"/>
              </a:rPr>
              <a:t> from the transition zone while </a:t>
            </a:r>
            <a:r>
              <a:rPr lang="en-US" sz="1200" kern="1200" dirty="0" err="1" smtClean="0">
                <a:solidFill>
                  <a:schemeClr val="tx1"/>
                </a:solidFill>
                <a:effectLst/>
                <a:latin typeface="+mn-lt"/>
                <a:ea typeface="+mn-ea"/>
                <a:cs typeface="+mn-cs"/>
              </a:rPr>
              <a:t>intraplate</a:t>
            </a:r>
            <a:r>
              <a:rPr lang="en-US" sz="1200" kern="1200" dirty="0" smtClean="0">
                <a:solidFill>
                  <a:schemeClr val="tx1"/>
                </a:solidFill>
                <a:effectLst/>
                <a:latin typeface="+mn-lt"/>
                <a:ea typeface="+mn-ea"/>
                <a:cs typeface="+mn-cs"/>
              </a:rPr>
              <a:t> volcanoes tap the low-velocity part of the surface boundary layer. There is increasing evidence that the upper mantle boundary layer (Gutenberg’s Region B) is not only buoyant (e.g. PREM plus Mark Simons) but is a mélange that includes juxtaposed and laminated </a:t>
            </a:r>
            <a:r>
              <a:rPr lang="en-US" sz="1200" kern="1200" dirty="0" err="1" smtClean="0">
                <a:solidFill>
                  <a:schemeClr val="tx1"/>
                </a:solidFill>
                <a:effectLst/>
                <a:latin typeface="+mn-lt"/>
                <a:ea typeface="+mn-ea"/>
                <a:cs typeface="+mn-cs"/>
              </a:rPr>
              <a:t>lithologies</a:t>
            </a:r>
            <a:r>
              <a:rPr lang="en-US" sz="1200" kern="1200" dirty="0" smtClean="0">
                <a:solidFill>
                  <a:schemeClr val="tx1"/>
                </a:solidFill>
                <a:effectLst/>
                <a:latin typeface="+mn-lt"/>
                <a:ea typeface="+mn-ea"/>
                <a:cs typeface="+mn-cs"/>
              </a:rPr>
              <a:t> and aligned melt accumulations (LLAMA, </a:t>
            </a:r>
            <a:r>
              <a:rPr lang="en-US" sz="1200" kern="1200" dirty="0" err="1" smtClean="0">
                <a:solidFill>
                  <a:schemeClr val="tx1"/>
                </a:solidFill>
                <a:effectLst/>
                <a:latin typeface="+mn-lt"/>
                <a:ea typeface="+mn-ea"/>
                <a:cs typeface="+mn-cs"/>
              </a:rPr>
              <a:t>J.Pet</a:t>
            </a:r>
            <a:r>
              <a:rPr lang="en-US" sz="1200" kern="1200" dirty="0" smtClean="0">
                <a:solidFill>
                  <a:schemeClr val="tx1"/>
                </a:solidFill>
                <a:effectLst/>
                <a:latin typeface="+mn-lt"/>
                <a:ea typeface="+mn-ea"/>
                <a:cs typeface="+mn-cs"/>
              </a:rPr>
              <a:t> 2011). The strong anisotropy and heterogeneity of this layer make it polarizing and distorting (and dirty) lens through which we view the mantle and which introduces blue and red streaky </a:t>
            </a:r>
            <a:r>
              <a:rPr lang="en-US" sz="1200" kern="1200" dirty="0" err="1" smtClean="0">
                <a:solidFill>
                  <a:schemeClr val="tx1"/>
                </a:solidFill>
                <a:effectLst/>
                <a:latin typeface="+mn-lt"/>
                <a:ea typeface="+mn-ea"/>
                <a:cs typeface="+mn-cs"/>
              </a:rPr>
              <a:t>artefacts</a:t>
            </a:r>
            <a:r>
              <a:rPr lang="en-US" sz="1200" kern="1200" dirty="0" smtClean="0">
                <a:solidFill>
                  <a:schemeClr val="tx1"/>
                </a:solidFill>
                <a:effectLst/>
                <a:latin typeface="+mn-lt"/>
                <a:ea typeface="+mn-ea"/>
                <a:cs typeface="+mn-cs"/>
              </a:rPr>
              <a:t> in travel-time tomographic images that can easily be misinterpreted. Anisotropy of the upper 200 </a:t>
            </a:r>
            <a:endParaRPr lang="en-US" dirty="0"/>
          </a:p>
        </p:txBody>
      </p:sp>
      <p:sp>
        <p:nvSpPr>
          <p:cNvPr id="4" name="Slide Number Placeholder 3"/>
          <p:cNvSpPr>
            <a:spLocks noGrp="1"/>
          </p:cNvSpPr>
          <p:nvPr>
            <p:ph type="sldNum" sz="quarter" idx="10"/>
          </p:nvPr>
        </p:nvSpPr>
        <p:spPr/>
        <p:txBody>
          <a:bodyPr/>
          <a:lstStyle/>
          <a:p>
            <a:fld id="{C42B6245-EFE7-6749-BC03-B18E81A0D3BC}" type="slidenum">
              <a:rPr lang="en-US" smtClean="0"/>
              <a:t>1</a:t>
            </a:fld>
            <a:endParaRPr lang="en-US"/>
          </a:p>
        </p:txBody>
      </p:sp>
    </p:spTree>
    <p:extLst>
      <p:ext uri="{BB962C8B-B14F-4D97-AF65-F5344CB8AC3E}">
        <p14:creationId xmlns:p14="http://schemas.microsoft.com/office/powerpoint/2010/main" val="25861142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3; Schematic </a:t>
            </a:r>
            <a:r>
              <a:rPr lang="en-US" dirty="0" err="1" smtClean="0"/>
              <a:t>geotherms</a:t>
            </a:r>
            <a:r>
              <a:rPr lang="en-US" dirty="0" smtClean="0"/>
              <a:t> for ambient </a:t>
            </a:r>
            <a:r>
              <a:rPr lang="en-US" dirty="0" err="1" smtClean="0"/>
              <a:t>midplate</a:t>
            </a:r>
            <a:r>
              <a:rPr lang="en-US" dirty="0" smtClean="0"/>
              <a:t> mantle and cold near-ridge </a:t>
            </a:r>
            <a:r>
              <a:rPr lang="en-US" dirty="0" err="1" smtClean="0"/>
              <a:t>upwellings</a:t>
            </a:r>
            <a:r>
              <a:rPr lang="en-US" dirty="0" smtClean="0"/>
              <a:t>. There is not a single </a:t>
            </a:r>
            <a:r>
              <a:rPr lang="en-US" dirty="0" err="1" smtClean="0"/>
              <a:t>geotherm</a:t>
            </a:r>
            <a:r>
              <a:rPr lang="en-US" dirty="0" smtClean="0"/>
              <a:t> in a </a:t>
            </a:r>
            <a:r>
              <a:rPr lang="en-US" dirty="0" err="1" smtClean="0"/>
              <a:t>convecting</a:t>
            </a:r>
            <a:r>
              <a:rPr lang="en-US" dirty="0" smtClean="0"/>
              <a:t> mantle.</a:t>
            </a:r>
          </a:p>
          <a:p>
            <a:r>
              <a:rPr lang="en-US" dirty="0" smtClean="0"/>
              <a:t>The main upwelling</a:t>
            </a:r>
            <a:r>
              <a:rPr lang="en-US" baseline="0" dirty="0" smtClean="0"/>
              <a:t> is the spreading-induced ridge </a:t>
            </a:r>
            <a:r>
              <a:rPr lang="en-US" baseline="0" dirty="0" err="1" smtClean="0"/>
              <a:t>adiabat</a:t>
            </a:r>
            <a:r>
              <a:rPr lang="en-US" baseline="0" dirty="0" smtClean="0"/>
              <a:t>. The </a:t>
            </a:r>
            <a:r>
              <a:rPr lang="en-US" baseline="0" dirty="0" err="1" smtClean="0"/>
              <a:t>midplate</a:t>
            </a:r>
            <a:r>
              <a:rPr lang="en-US" baseline="0" dirty="0" smtClean="0"/>
              <a:t> </a:t>
            </a:r>
            <a:r>
              <a:rPr lang="en-US" baseline="0" dirty="0" err="1" smtClean="0"/>
              <a:t>geotherm</a:t>
            </a:r>
            <a:r>
              <a:rPr lang="en-US" baseline="0" dirty="0" smtClean="0"/>
              <a:t> includes  the ~200 km conduction layer, the thermal bump, and the </a:t>
            </a:r>
            <a:r>
              <a:rPr lang="en-US" baseline="0" dirty="0" err="1" smtClean="0"/>
              <a:t>subadiabatic</a:t>
            </a:r>
            <a:r>
              <a:rPr lang="en-US" baseline="0" dirty="0" smtClean="0"/>
              <a:t> </a:t>
            </a:r>
          </a:p>
          <a:p>
            <a:r>
              <a:rPr lang="en-US" baseline="0" dirty="0" smtClean="0"/>
              <a:t>region below. The system is driven by </a:t>
            </a:r>
            <a:r>
              <a:rPr lang="en-US" baseline="0" dirty="0" err="1" smtClean="0"/>
              <a:t>subduction</a:t>
            </a:r>
            <a:r>
              <a:rPr lang="en-US" baseline="0" dirty="0" smtClean="0"/>
              <a:t> of part of the BL.</a:t>
            </a:r>
          </a:p>
          <a:p>
            <a:r>
              <a:rPr lang="en-US" sz="1200" kern="1200" dirty="0" smtClean="0">
                <a:solidFill>
                  <a:schemeClr val="tx1"/>
                </a:solidFill>
                <a:effectLst/>
                <a:latin typeface="+mn-lt"/>
                <a:ea typeface="+mn-ea"/>
                <a:cs typeface="+mn-cs"/>
              </a:rPr>
              <a:t>Theoretical temperature profiles between boundary layers are </a:t>
            </a:r>
            <a:r>
              <a:rPr lang="en-US" sz="1200" kern="1200" dirty="0" err="1" smtClean="0">
                <a:solidFill>
                  <a:schemeClr val="tx1"/>
                </a:solidFill>
                <a:effectLst/>
                <a:latin typeface="+mn-lt"/>
                <a:ea typeface="+mn-ea"/>
                <a:cs typeface="+mn-cs"/>
              </a:rPr>
              <a:t>subadiabatic</a:t>
            </a:r>
            <a:r>
              <a:rPr lang="en-US" sz="1200" kern="1200" dirty="0" smtClean="0">
                <a:solidFill>
                  <a:schemeClr val="tx1"/>
                </a:solidFill>
                <a:effectLst/>
                <a:latin typeface="+mn-lt"/>
                <a:ea typeface="+mn-ea"/>
                <a:cs typeface="+mn-cs"/>
              </a:rPr>
              <a:t> due to internal heating and diverge by as much as 500 K from canonical </a:t>
            </a:r>
            <a:r>
              <a:rPr lang="en-US" sz="1200" kern="1200" dirty="0" err="1" smtClean="0">
                <a:solidFill>
                  <a:schemeClr val="tx1"/>
                </a:solidFill>
                <a:effectLst/>
                <a:latin typeface="+mn-lt"/>
                <a:ea typeface="+mn-ea"/>
                <a:cs typeface="+mn-cs"/>
              </a:rPr>
              <a:t>geotherms</a:t>
            </a:r>
            <a:r>
              <a:rPr lang="en-US" sz="1200" kern="1200" dirty="0" smtClean="0">
                <a:solidFill>
                  <a:schemeClr val="tx1"/>
                </a:solidFill>
                <a:effectLst/>
                <a:latin typeface="+mn-lt"/>
                <a:ea typeface="+mn-ea"/>
                <a:cs typeface="+mn-cs"/>
              </a:rPr>
              <a:t>. The seismically observed high-</a:t>
            </a:r>
            <a:r>
              <a:rPr lang="en-US" sz="1200" kern="1200" dirty="0" err="1" smtClean="0">
                <a:solidFill>
                  <a:schemeClr val="tx1"/>
                </a:solidFill>
                <a:effectLst/>
                <a:latin typeface="+mn-lt"/>
                <a:ea typeface="+mn-ea"/>
                <a:cs typeface="+mn-cs"/>
              </a:rPr>
              <a:t>wavespeed</a:t>
            </a:r>
            <a:r>
              <a:rPr lang="en-US" sz="1200" kern="1200" dirty="0" smtClean="0">
                <a:solidFill>
                  <a:schemeClr val="tx1"/>
                </a:solidFill>
                <a:effectLst/>
                <a:latin typeface="+mn-lt"/>
                <a:ea typeface="+mn-ea"/>
                <a:cs typeface="+mn-cs"/>
              </a:rPr>
              <a:t> gradients require particularly strong </a:t>
            </a:r>
            <a:r>
              <a:rPr lang="en-US" sz="1200" kern="1200" dirty="0" err="1" smtClean="0">
                <a:solidFill>
                  <a:schemeClr val="tx1"/>
                </a:solidFill>
                <a:effectLst/>
                <a:latin typeface="+mn-lt"/>
                <a:ea typeface="+mn-ea"/>
                <a:cs typeface="+mn-cs"/>
              </a:rPr>
              <a:t>subadiabats</a:t>
            </a:r>
            <a:r>
              <a:rPr lang="en-US" sz="1200" kern="1200" dirty="0" smtClean="0">
                <a:solidFill>
                  <a:schemeClr val="tx1"/>
                </a:solidFill>
                <a:effectLst/>
                <a:latin typeface="+mn-lt"/>
                <a:ea typeface="+mn-ea"/>
                <a:cs typeface="+mn-cs"/>
              </a:rPr>
              <a:t>, enhanced by slab cooling at depth. Passive </a:t>
            </a:r>
            <a:r>
              <a:rPr lang="en-US" sz="1200" kern="1200" dirty="0" err="1" smtClean="0">
                <a:solidFill>
                  <a:schemeClr val="tx1"/>
                </a:solidFill>
                <a:effectLst/>
                <a:latin typeface="+mn-lt"/>
                <a:ea typeface="+mn-ea"/>
                <a:cs typeface="+mn-cs"/>
              </a:rPr>
              <a:t>upwellings</a:t>
            </a:r>
            <a:r>
              <a:rPr lang="en-US" sz="1200" kern="1200" dirty="0" smtClean="0">
                <a:solidFill>
                  <a:schemeClr val="tx1"/>
                </a:solidFill>
                <a:effectLst/>
                <a:latin typeface="+mn-lt"/>
                <a:ea typeface="+mn-ea"/>
                <a:cs typeface="+mn-cs"/>
              </a:rPr>
              <a:t> from great depth therefore start out much colder than usually assumed, which eliminates one of the assumptions underlying the plume hypothesis. The highest accessible temperature in the mantle may occur in the well-known but usually ignored thermal overshoot at the base of the upper mantle BL, near 200 km depth. This would explain the global minimum in VSH that occurs at this depth.</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pPr>
              <a:defRPr/>
            </a:pPr>
            <a:fld id="{F1ADB5DA-233D-5D46-A18E-4F165A80A943}" type="slidenum">
              <a:rPr lang="en-US" smtClean="0"/>
              <a:pPr>
                <a:defRPr/>
              </a:pPr>
              <a:t>34</a:t>
            </a:fld>
            <a:endParaRPr lang="en-US"/>
          </a:p>
        </p:txBody>
      </p:sp>
    </p:spTree>
    <p:extLst>
      <p:ext uri="{BB962C8B-B14F-4D97-AF65-F5344CB8AC3E}">
        <p14:creationId xmlns:p14="http://schemas.microsoft.com/office/powerpoint/2010/main" val="42099898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Figure 2. </a:t>
            </a:r>
            <a:r>
              <a:rPr lang="en-US" sz="1200" b="1" i="0" u="none" strike="noStrike" kern="1200" baseline="0" dirty="0" smtClean="0">
                <a:solidFill>
                  <a:schemeClr val="tx1"/>
                </a:solidFill>
                <a:latin typeface="+mn-lt"/>
                <a:ea typeface="+mn-ea"/>
                <a:cs typeface="+mn-cs"/>
              </a:rPr>
              <a:t>(bold lines) Computed </a:t>
            </a:r>
            <a:r>
              <a:rPr lang="en-US" sz="1200" b="1" i="0" u="none" strike="noStrike" kern="1200" baseline="0" dirty="0" err="1" smtClean="0">
                <a:solidFill>
                  <a:schemeClr val="tx1"/>
                </a:solidFill>
                <a:latin typeface="+mn-lt"/>
                <a:ea typeface="+mn-ea"/>
                <a:cs typeface="+mn-cs"/>
              </a:rPr>
              <a:t>isentropes</a:t>
            </a:r>
            <a:r>
              <a:rPr lang="en-US" sz="1200" b="1" i="0" u="none" strike="noStrike" kern="1200" baseline="0" dirty="0" smtClean="0">
                <a:solidFill>
                  <a:schemeClr val="tx1"/>
                </a:solidFill>
                <a:latin typeface="+mn-lt"/>
                <a:ea typeface="+mn-ea"/>
                <a:cs typeface="+mn-cs"/>
              </a:rPr>
              <a:t> with indicated</a:t>
            </a:r>
          </a:p>
          <a:p>
            <a:r>
              <a:rPr lang="en-US" sz="1200" b="1" i="0" u="none" strike="noStrike" kern="1200" baseline="0" dirty="0" smtClean="0">
                <a:solidFill>
                  <a:schemeClr val="tx1"/>
                </a:solidFill>
                <a:latin typeface="+mn-lt"/>
                <a:ea typeface="+mn-ea"/>
                <a:cs typeface="+mn-cs"/>
              </a:rPr>
              <a:t>potential temperatures, (light lines) oceanic thermal boundary</a:t>
            </a:r>
          </a:p>
          <a:p>
            <a:r>
              <a:rPr lang="en-US" sz="1200" b="1" i="0" u="none" strike="noStrike" kern="1200" baseline="0" dirty="0" smtClean="0">
                <a:solidFill>
                  <a:schemeClr val="tx1"/>
                </a:solidFill>
                <a:latin typeface="+mn-lt"/>
                <a:ea typeface="+mn-ea"/>
                <a:cs typeface="+mn-cs"/>
              </a:rPr>
              <a:t>layers computed with the half-space cooling model for indicated</a:t>
            </a:r>
          </a:p>
          <a:p>
            <a:r>
              <a:rPr lang="en-US" sz="1200" b="1" i="0" u="none" strike="noStrike" kern="1200" baseline="0" dirty="0" smtClean="0">
                <a:solidFill>
                  <a:schemeClr val="tx1"/>
                </a:solidFill>
                <a:latin typeface="+mn-lt"/>
                <a:ea typeface="+mn-ea"/>
                <a:cs typeface="+mn-cs"/>
              </a:rPr>
              <a:t>lithospheric ages in millions of years, and the continental</a:t>
            </a:r>
          </a:p>
          <a:p>
            <a:r>
              <a:rPr lang="en-US" sz="1200" b="1" i="0" u="none" strike="noStrike" kern="1200" baseline="0" dirty="0" smtClean="0">
                <a:solidFill>
                  <a:schemeClr val="tx1"/>
                </a:solidFill>
                <a:latin typeface="+mn-lt"/>
                <a:ea typeface="+mn-ea"/>
                <a:cs typeface="+mn-cs"/>
              </a:rPr>
              <a:t>shield </a:t>
            </a:r>
            <a:r>
              <a:rPr lang="en-US" sz="1200" b="1" i="0" u="none" strike="noStrike" kern="1200" baseline="0" dirty="0" err="1" smtClean="0">
                <a:solidFill>
                  <a:schemeClr val="tx1"/>
                </a:solidFill>
                <a:latin typeface="+mn-lt"/>
                <a:ea typeface="+mn-ea"/>
                <a:cs typeface="+mn-cs"/>
              </a:rPr>
              <a:t>geotherm</a:t>
            </a:r>
            <a:r>
              <a:rPr lang="en-US" sz="1200" b="1" i="0" u="none" strike="noStrike" kern="1200" baseline="0" dirty="0" smtClean="0">
                <a:solidFill>
                  <a:schemeClr val="tx1"/>
                </a:solidFill>
                <a:latin typeface="+mn-lt"/>
                <a:ea typeface="+mn-ea"/>
                <a:cs typeface="+mn-cs"/>
              </a:rPr>
              <a:t> of </a:t>
            </a:r>
            <a:r>
              <a:rPr lang="en-US" sz="1200" b="0" i="0" u="none" strike="noStrike" kern="1200" baseline="0" dirty="0" err="1" smtClean="0">
                <a:solidFill>
                  <a:schemeClr val="tx1"/>
                </a:solidFill>
                <a:latin typeface="+mn-lt"/>
                <a:ea typeface="+mn-ea"/>
                <a:cs typeface="+mn-cs"/>
              </a:rPr>
              <a:t>Jaupart</a:t>
            </a:r>
            <a:r>
              <a:rPr lang="en-US" sz="1200" b="0" i="0" u="none" strike="noStrike" kern="1200" baseline="0" dirty="0" smtClean="0">
                <a:solidFill>
                  <a:schemeClr val="tx1"/>
                </a:solidFill>
                <a:latin typeface="+mn-lt"/>
                <a:ea typeface="+mn-ea"/>
                <a:cs typeface="+mn-cs"/>
              </a:rPr>
              <a:t> and </a:t>
            </a:r>
            <a:r>
              <a:rPr lang="en-US" sz="1200" b="0" i="0" u="none" strike="noStrike" kern="1200" baseline="0" dirty="0" err="1" smtClean="0">
                <a:solidFill>
                  <a:schemeClr val="tx1"/>
                </a:solidFill>
                <a:latin typeface="+mn-lt"/>
                <a:ea typeface="+mn-ea"/>
                <a:cs typeface="+mn-cs"/>
              </a:rPr>
              <a:t>Mareschal</a:t>
            </a:r>
            <a:r>
              <a:rPr lang="en-US" sz="1200" b="0" i="0" u="none" strike="noStrike" kern="1200" baseline="0" dirty="0" smtClean="0">
                <a:solidFill>
                  <a:schemeClr val="tx1"/>
                </a:solidFill>
                <a:latin typeface="+mn-lt"/>
                <a:ea typeface="+mn-ea"/>
                <a:cs typeface="+mn-cs"/>
              </a:rPr>
              <a:t> </a:t>
            </a:r>
            <a:r>
              <a:rPr lang="en-US" sz="1200" b="1" i="0" u="none" strike="noStrike" kern="1200" baseline="0" dirty="0" smtClean="0">
                <a:solidFill>
                  <a:schemeClr val="tx1"/>
                </a:solidFill>
                <a:latin typeface="+mn-lt"/>
                <a:ea typeface="+mn-ea"/>
                <a:cs typeface="+mn-cs"/>
              </a:rPr>
              <a:t>[1999]. The dry</a:t>
            </a:r>
          </a:p>
          <a:p>
            <a:r>
              <a:rPr lang="en-US" sz="1200" b="1" i="0" u="none" strike="noStrike" kern="1200" baseline="0" dirty="0" smtClean="0">
                <a:solidFill>
                  <a:schemeClr val="tx1"/>
                </a:solidFill>
                <a:latin typeface="+mn-lt"/>
                <a:ea typeface="+mn-ea"/>
                <a:cs typeface="+mn-cs"/>
              </a:rPr>
              <a:t>(long dashed) [</a:t>
            </a:r>
            <a:r>
              <a:rPr lang="en-US" sz="1200" b="0" i="0" u="none" strike="noStrike" kern="1200" baseline="0" dirty="0" smtClean="0">
                <a:solidFill>
                  <a:schemeClr val="tx1"/>
                </a:solidFill>
                <a:latin typeface="+mn-lt"/>
                <a:ea typeface="+mn-ea"/>
                <a:cs typeface="+mn-cs"/>
              </a:rPr>
              <a:t>McKenzie and </a:t>
            </a:r>
            <a:r>
              <a:rPr lang="en-US" sz="1200" b="0" i="0" u="none" strike="noStrike" kern="1200" baseline="0" dirty="0" err="1" smtClean="0">
                <a:solidFill>
                  <a:schemeClr val="tx1"/>
                </a:solidFill>
                <a:latin typeface="+mn-lt"/>
                <a:ea typeface="+mn-ea"/>
                <a:cs typeface="+mn-cs"/>
              </a:rPr>
              <a:t>Bickle</a:t>
            </a:r>
            <a:r>
              <a:rPr lang="en-US" sz="1200" b="1" i="0" u="none" strike="noStrike" kern="1200" baseline="0" dirty="0" smtClean="0">
                <a:solidFill>
                  <a:schemeClr val="tx1"/>
                </a:solidFill>
                <a:latin typeface="+mn-lt"/>
                <a:ea typeface="+mn-ea"/>
                <a:cs typeface="+mn-cs"/>
              </a:rPr>
              <a:t>, 1988; </a:t>
            </a:r>
            <a:r>
              <a:rPr lang="en-US" sz="1200" b="0" i="0" u="none" strike="noStrike" kern="1200" baseline="0" dirty="0" smtClean="0">
                <a:solidFill>
                  <a:schemeClr val="tx1"/>
                </a:solidFill>
                <a:latin typeface="+mn-lt"/>
                <a:ea typeface="+mn-ea"/>
                <a:cs typeface="+mn-cs"/>
              </a:rPr>
              <a:t>Zhang </a:t>
            </a:r>
            <a:r>
              <a:rPr lang="en-US" sz="1200" b="0" i="0" u="none" strike="noStrike" kern="1200" baseline="0" dirty="0" err="1" smtClean="0">
                <a:solidFill>
                  <a:schemeClr val="tx1"/>
                </a:solidFill>
                <a:latin typeface="+mn-lt"/>
                <a:ea typeface="+mn-ea"/>
                <a:cs typeface="+mn-cs"/>
              </a:rPr>
              <a:t>andHerzberg</a:t>
            </a:r>
            <a:r>
              <a:rPr lang="en-US" sz="1200" b="1" i="0" u="none" strike="noStrike" kern="1200" baseline="0" dirty="0" smtClean="0">
                <a:solidFill>
                  <a:schemeClr val="tx1"/>
                </a:solidFill>
                <a:latin typeface="+mn-lt"/>
                <a:ea typeface="+mn-ea"/>
                <a:cs typeface="+mn-cs"/>
              </a:rPr>
              <a:t>,</a:t>
            </a:r>
          </a:p>
          <a:p>
            <a:r>
              <a:rPr lang="en-US" sz="1200" b="1" i="0" u="none" strike="noStrike" kern="1200" baseline="0" dirty="0" smtClean="0">
                <a:solidFill>
                  <a:schemeClr val="tx1"/>
                </a:solidFill>
                <a:latin typeface="+mn-lt"/>
                <a:ea typeface="+mn-ea"/>
                <a:cs typeface="+mn-cs"/>
              </a:rPr>
              <a:t>1994] and moist (short-dashed) [</a:t>
            </a:r>
            <a:r>
              <a:rPr lang="en-US" sz="1200" b="0" i="0" u="none" strike="noStrike" kern="1200" baseline="0" dirty="0" err="1" smtClean="0">
                <a:solidFill>
                  <a:schemeClr val="tx1"/>
                </a:solidFill>
                <a:latin typeface="+mn-lt"/>
                <a:ea typeface="+mn-ea"/>
                <a:cs typeface="+mn-cs"/>
              </a:rPr>
              <a:t>Hirth</a:t>
            </a:r>
            <a:r>
              <a:rPr lang="en-US" sz="1200" b="0" i="0" u="none" strike="noStrike" kern="1200" baseline="0" dirty="0" smtClean="0">
                <a:solidFill>
                  <a:schemeClr val="tx1"/>
                </a:solidFill>
                <a:latin typeface="+mn-lt"/>
                <a:ea typeface="+mn-ea"/>
                <a:cs typeface="+mn-cs"/>
              </a:rPr>
              <a:t> and </a:t>
            </a:r>
            <a:r>
              <a:rPr lang="en-US" sz="1200" b="0" i="0" u="none" strike="noStrike" kern="1200" baseline="0" dirty="0" err="1" smtClean="0">
                <a:solidFill>
                  <a:schemeClr val="tx1"/>
                </a:solidFill>
                <a:latin typeface="+mn-lt"/>
                <a:ea typeface="+mn-ea"/>
                <a:cs typeface="+mn-cs"/>
              </a:rPr>
              <a:t>Kohlstedt</a:t>
            </a:r>
            <a:r>
              <a:rPr lang="en-US" sz="1200" b="1" i="0" u="none" strike="noStrike" kern="1200" baseline="0" dirty="0" smtClean="0">
                <a:solidFill>
                  <a:schemeClr val="tx1"/>
                </a:solidFill>
                <a:latin typeface="+mn-lt"/>
                <a:ea typeface="+mn-ea"/>
                <a:cs typeface="+mn-cs"/>
              </a:rPr>
              <a:t>, 1996]</a:t>
            </a:r>
          </a:p>
          <a:p>
            <a:r>
              <a:rPr lang="en-US" sz="1200" b="1" i="0" u="none" strike="noStrike" kern="1200" baseline="0" dirty="0" smtClean="0">
                <a:solidFill>
                  <a:schemeClr val="tx1"/>
                </a:solidFill>
                <a:latin typeface="+mn-lt"/>
                <a:ea typeface="+mn-ea"/>
                <a:cs typeface="+mn-cs"/>
              </a:rPr>
              <a:t>(H/Si=810 ppm) </a:t>
            </a:r>
            <a:r>
              <a:rPr lang="en-US" sz="1200" b="1" i="0" u="none" strike="noStrike" kern="1200" baseline="0" dirty="0" err="1" smtClean="0">
                <a:solidFill>
                  <a:schemeClr val="tx1"/>
                </a:solidFill>
                <a:latin typeface="+mn-lt"/>
                <a:ea typeface="+mn-ea"/>
                <a:cs typeface="+mn-cs"/>
              </a:rPr>
              <a:t>peridotite</a:t>
            </a:r>
            <a:r>
              <a:rPr lang="en-US" sz="1200" b="1" i="0" u="none" strike="noStrike" kern="1200" baseline="0" smtClean="0">
                <a:solidFill>
                  <a:schemeClr val="tx1"/>
                </a:solidFill>
                <a:latin typeface="+mn-lt"/>
                <a:ea typeface="+mn-ea"/>
                <a:cs typeface="+mn-cs"/>
              </a:rPr>
              <a:t> solidi are shown for comparison.</a:t>
            </a:r>
            <a:endParaRPr lang="en-US"/>
          </a:p>
        </p:txBody>
      </p:sp>
      <p:sp>
        <p:nvSpPr>
          <p:cNvPr id="4" name="Slide Number Placeholder 3"/>
          <p:cNvSpPr>
            <a:spLocks noGrp="1"/>
          </p:cNvSpPr>
          <p:nvPr>
            <p:ph type="sldNum" sz="quarter" idx="10"/>
          </p:nvPr>
        </p:nvSpPr>
        <p:spPr/>
        <p:txBody>
          <a:bodyPr/>
          <a:lstStyle/>
          <a:p>
            <a:fld id="{C42B6245-EFE7-6749-BC03-B18E81A0D3BC}" type="slidenum">
              <a:rPr lang="en-US" smtClean="0"/>
              <a:t>35</a:t>
            </a:fld>
            <a:endParaRPr lang="en-US"/>
          </a:p>
        </p:txBody>
      </p:sp>
    </p:spTree>
    <p:extLst>
      <p:ext uri="{BB962C8B-B14F-4D97-AF65-F5344CB8AC3E}">
        <p14:creationId xmlns:p14="http://schemas.microsoft.com/office/powerpoint/2010/main" val="16809054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Calibri" charset="0"/>
              </a:rPr>
              <a:t>High-resolution seismic cross sections from all the major seismological research groups do not support the ideas that slabs and </a:t>
            </a:r>
            <a:r>
              <a:rPr lang="en-US" dirty="0" err="1" smtClean="0">
                <a:latin typeface="Calibri" charset="0"/>
              </a:rPr>
              <a:t>hitspots</a:t>
            </a:r>
            <a:r>
              <a:rPr lang="en-US" dirty="0" smtClean="0">
                <a:latin typeface="Calibri" charset="0"/>
              </a:rPr>
              <a:t> extend across the 650 km discontinuity</a:t>
            </a:r>
            <a:r>
              <a:rPr lang="en-US" baseline="0" dirty="0" smtClean="0">
                <a:latin typeface="Calibri" charset="0"/>
              </a:rPr>
              <a:t> (</a:t>
            </a:r>
            <a:r>
              <a:rPr lang="en-US" baseline="0" dirty="0" err="1" smtClean="0">
                <a:latin typeface="Calibri" charset="0"/>
              </a:rPr>
              <a:t>Ekstrom</a:t>
            </a:r>
            <a:r>
              <a:rPr lang="en-US" baseline="0" dirty="0" smtClean="0">
                <a:latin typeface="Calibri" charset="0"/>
              </a:rPr>
              <a:t>, </a:t>
            </a:r>
            <a:r>
              <a:rPr lang="en-US" baseline="0" dirty="0" err="1" smtClean="0">
                <a:latin typeface="Calibri" charset="0"/>
              </a:rPr>
              <a:t>Dziewonski</a:t>
            </a:r>
            <a:r>
              <a:rPr lang="en-US" baseline="0" dirty="0" smtClean="0">
                <a:latin typeface="Calibri" charset="0"/>
              </a:rPr>
              <a:t>, (FIGURE 2)</a:t>
            </a:r>
            <a:r>
              <a:rPr lang="en-US" baseline="0" dirty="0" err="1" smtClean="0">
                <a:latin typeface="Calibri" charset="0"/>
              </a:rPr>
              <a:t>Ritsema</a:t>
            </a:r>
            <a:r>
              <a:rPr lang="en-US" baseline="0" dirty="0" smtClean="0">
                <a:latin typeface="Calibri" charset="0"/>
              </a:rPr>
              <a:t>, Allen, </a:t>
            </a:r>
            <a:r>
              <a:rPr lang="en-US" baseline="0" dirty="0" err="1" smtClean="0">
                <a:latin typeface="Calibri" charset="0"/>
              </a:rPr>
              <a:t>Trampert</a:t>
            </a:r>
            <a:r>
              <a:rPr lang="en-US" baseline="0" dirty="0" smtClean="0">
                <a:latin typeface="Calibri" charset="0"/>
              </a:rPr>
              <a:t>, </a:t>
            </a:r>
            <a:r>
              <a:rPr lang="en-US" baseline="0" dirty="0" err="1" smtClean="0">
                <a:latin typeface="Calibri" charset="0"/>
              </a:rPr>
              <a:t>Spetzler</a:t>
            </a:r>
            <a:r>
              <a:rPr lang="en-US" baseline="0" dirty="0" smtClean="0">
                <a:latin typeface="Calibri" charset="0"/>
              </a:rPr>
              <a:t>,(FIGURE 5) Maggi…).</a:t>
            </a:r>
            <a:r>
              <a:rPr lang="en-US" dirty="0" smtClean="0">
                <a:latin typeface="Calibri" charset="0"/>
              </a:rPr>
              <a:t>FIGURE 2</a:t>
            </a:r>
          </a:p>
          <a:p>
            <a:r>
              <a:rPr lang="en-US" sz="1200" kern="1200" dirty="0" smtClean="0">
                <a:solidFill>
                  <a:schemeClr val="tx1"/>
                </a:solidFill>
                <a:latin typeface="+mn-lt"/>
                <a:ea typeface="+mn-ea"/>
                <a:cs typeface="+mn-cs"/>
              </a:rPr>
              <a:t>Surface wave tomography: finite-frequency effects lost in the null space</a:t>
            </a:r>
          </a:p>
          <a:p>
            <a:r>
              <a:rPr lang="en-US" sz="1200" b="1" kern="1200" dirty="0" smtClean="0">
                <a:solidFill>
                  <a:schemeClr val="tx1"/>
                </a:solidFill>
                <a:latin typeface="+mn-lt"/>
                <a:ea typeface="+mn-ea"/>
                <a:cs typeface="+mn-cs"/>
              </a:rPr>
              <a:t>Authors:</a:t>
            </a:r>
            <a:r>
              <a:rPr lang="en-US" sz="1200" b="0" kern="1200" dirty="0" smtClean="0">
                <a:solidFill>
                  <a:schemeClr val="tx1"/>
                </a:solidFill>
                <a:latin typeface="+mn-lt"/>
                <a:ea typeface="+mn-ea"/>
                <a:cs typeface="+mn-cs"/>
              </a:rPr>
              <a:t> </a:t>
            </a:r>
            <a:r>
              <a:rPr lang="en-US" sz="1200" b="0" kern="1200" dirty="0" err="1" smtClean="0">
                <a:solidFill>
                  <a:schemeClr val="tx1"/>
                </a:solidFill>
                <a:latin typeface="+mn-lt"/>
                <a:ea typeface="+mn-ea"/>
                <a:cs typeface="+mn-cs"/>
              </a:rPr>
              <a:t>Trampert</a:t>
            </a:r>
            <a:r>
              <a:rPr lang="en-US" sz="1200" b="0" kern="1200" dirty="0" smtClean="0">
                <a:solidFill>
                  <a:schemeClr val="tx1"/>
                </a:solidFill>
                <a:latin typeface="+mn-lt"/>
                <a:ea typeface="+mn-ea"/>
                <a:cs typeface="+mn-cs"/>
              </a:rPr>
              <a:t>, J. &amp; </a:t>
            </a:r>
            <a:r>
              <a:rPr lang="en-US" sz="1200" b="0" kern="1200" dirty="0" err="1" smtClean="0">
                <a:solidFill>
                  <a:schemeClr val="tx1"/>
                </a:solidFill>
                <a:latin typeface="+mn-lt"/>
                <a:ea typeface="+mn-ea"/>
                <a:cs typeface="+mn-cs"/>
              </a:rPr>
              <a:t>Spetzler</a:t>
            </a:r>
            <a:r>
              <a:rPr lang="en-US" sz="1200" b="0" kern="1200" dirty="0" smtClean="0">
                <a:solidFill>
                  <a:schemeClr val="tx1"/>
                </a:solidFill>
                <a:latin typeface="+mn-lt"/>
                <a:ea typeface="+mn-ea"/>
                <a:cs typeface="+mn-cs"/>
              </a:rPr>
              <a:t>, J.(2006) FIGURE 5</a:t>
            </a:r>
          </a:p>
          <a:p>
            <a:r>
              <a:rPr lang="en-US" sz="1200" b="1" kern="1200" dirty="0" smtClean="0">
                <a:solidFill>
                  <a:schemeClr val="tx1"/>
                </a:solidFill>
                <a:latin typeface="+mn-lt"/>
                <a:ea typeface="+mn-ea"/>
                <a:cs typeface="+mn-cs"/>
              </a:rPr>
              <a:t>Journal:</a:t>
            </a:r>
            <a:r>
              <a:rPr lang="en-US" sz="1200" b="0" kern="1200" dirty="0" smtClean="0">
                <a:solidFill>
                  <a:schemeClr val="tx1"/>
                </a:solidFill>
                <a:latin typeface="+mn-lt"/>
                <a:ea typeface="+mn-ea"/>
                <a:cs typeface="+mn-cs"/>
              </a:rPr>
              <a:t> Geophysical Journal International, Volume 164, Issue 2, pp. 394-400.</a:t>
            </a:r>
            <a:r>
              <a:rPr lang="en-US" dirty="0" smtClean="0"/>
              <a:t>Note that ridges apparently extend into the TZ and sometimes</a:t>
            </a:r>
            <a:r>
              <a:rPr lang="en-US" baseline="0" dirty="0" smtClean="0"/>
              <a:t> it is high </a:t>
            </a:r>
            <a:r>
              <a:rPr lang="en-US" baseline="0" dirty="0" err="1" smtClean="0"/>
              <a:t>wavespeed</a:t>
            </a:r>
            <a:r>
              <a:rPr lang="en-US" baseline="0" dirty="0" smtClean="0"/>
              <a:t> there</a:t>
            </a:r>
            <a:endParaRPr lang="en-US" dirty="0"/>
          </a:p>
        </p:txBody>
      </p:sp>
      <p:sp>
        <p:nvSpPr>
          <p:cNvPr id="4" name="Slide Number Placeholder 3"/>
          <p:cNvSpPr>
            <a:spLocks noGrp="1"/>
          </p:cNvSpPr>
          <p:nvPr>
            <p:ph type="sldNum" sz="quarter" idx="10"/>
          </p:nvPr>
        </p:nvSpPr>
        <p:spPr/>
        <p:txBody>
          <a:bodyPr/>
          <a:lstStyle/>
          <a:p>
            <a:fld id="{60B5133A-F806-C242-80B5-650DE76923B2}" type="slidenum">
              <a:rPr lang="en-US" smtClean="0"/>
              <a:t>36</a:t>
            </a:fld>
            <a:endParaRPr lang="en-US"/>
          </a:p>
        </p:txBody>
      </p:sp>
    </p:spTree>
    <p:extLst>
      <p:ext uri="{BB962C8B-B14F-4D97-AF65-F5344CB8AC3E}">
        <p14:creationId xmlns:p14="http://schemas.microsoft.com/office/powerpoint/2010/main" val="27781110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a:latin typeface="Arial" charset="0"/>
                <a:cs typeface="msgothic" charset="0"/>
              </a:rPr>
              <a:t>Representation of observed melt distribution and internal strain partitioning in experimentally deformed samples. (A) Synthesis of the configuration of melt bands. Bands form anastomising networks with larger bands at higher angles relative to the shear plane (flat red arrow) connected by smaller bands at lower angles. Smaller arrows indicate that the samples flatten and widen with shear. In three dimensions, the melt-rich layers connect and surround melt-depleted lenses. (B) Strain partitioning between bands (anastomosing layers) and lenses. The flat arrows indicate the total shear and the component concentrated in the bands. The narrow arrows indicate alignment of olivine a axes normal to the shear direction in the lenses. The black lines mark the orientation of the shear plane in the lenses, </a:t>
            </a:r>
            <a:r>
              <a:rPr lang="en-GB" altLang="en-GB">
                <a:latin typeface="Arial" charset="0"/>
                <a:cs typeface="msgothic" charset="0"/>
              </a:rPr>
              <a:t>“</a:t>
            </a:r>
            <a:r>
              <a:rPr lang="en-GB">
                <a:latin typeface="Arial" charset="0"/>
                <a:cs typeface="msgothic" charset="0"/>
              </a:rPr>
              <a:t>back-rotated</a:t>
            </a:r>
            <a:r>
              <a:rPr lang="en-GB" altLang="en-GB">
                <a:latin typeface="Arial" charset="0"/>
                <a:cs typeface="msgothic" charset="0"/>
              </a:rPr>
              <a:t>”</a:t>
            </a:r>
            <a:r>
              <a:rPr lang="en-GB">
                <a:latin typeface="Arial" charset="0"/>
                <a:cs typeface="msgothic" charset="0"/>
              </a:rPr>
              <a:t> relative to the sample shear plane due to strain partitioning.</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inferred T at 650 km depth of PREM and of regional models is ~200 K less than predicted for a 1550 K </a:t>
            </a:r>
            <a:r>
              <a:rPr lang="en-US" dirty="0" err="1" smtClean="0"/>
              <a:t>adiabat</a:t>
            </a:r>
            <a:r>
              <a:rPr lang="en-US" dirty="0" smtClean="0"/>
              <a:t>.. Rapidly </a:t>
            </a:r>
            <a:r>
              <a:rPr lang="en-US" dirty="0" err="1" smtClean="0"/>
              <a:t>subducted</a:t>
            </a:r>
            <a:r>
              <a:rPr lang="en-US" dirty="0" smtClean="0"/>
              <a:t> slabs introduce</a:t>
            </a:r>
          </a:p>
          <a:p>
            <a:r>
              <a:rPr lang="en-US" dirty="0" smtClean="0"/>
              <a:t> material into the TZ that can be 500 K colder than ambient mantle.</a:t>
            </a:r>
          </a:p>
          <a:p>
            <a:r>
              <a:rPr lang="en-US" dirty="0" smtClean="0"/>
              <a:t>The TZ is cooled and fertilized continuously by </a:t>
            </a:r>
            <a:r>
              <a:rPr lang="en-US" dirty="0" err="1" smtClean="0"/>
              <a:t>downgong</a:t>
            </a:r>
            <a:r>
              <a:rPr lang="en-US" dirty="0" smtClean="0"/>
              <a:t> slabs and migrating trenches.</a:t>
            </a:r>
            <a:endParaRPr lang="en-US" dirty="0"/>
          </a:p>
        </p:txBody>
      </p:sp>
      <p:sp>
        <p:nvSpPr>
          <p:cNvPr id="4" name="Slide Number Placeholder 3"/>
          <p:cNvSpPr>
            <a:spLocks noGrp="1"/>
          </p:cNvSpPr>
          <p:nvPr>
            <p:ph type="sldNum" sz="quarter" idx="10"/>
          </p:nvPr>
        </p:nvSpPr>
        <p:spPr/>
        <p:txBody>
          <a:bodyPr/>
          <a:lstStyle/>
          <a:p>
            <a:fld id="{60B5133A-F806-C242-80B5-650DE76923B2}" type="slidenum">
              <a:rPr lang="en-US" smtClean="0"/>
              <a:t>43</a:t>
            </a:fld>
            <a:endParaRPr lang="en-US"/>
          </a:p>
        </p:txBody>
      </p:sp>
    </p:spTree>
    <p:extLst>
      <p:ext uri="{BB962C8B-B14F-4D97-AF65-F5344CB8AC3E}">
        <p14:creationId xmlns:p14="http://schemas.microsoft.com/office/powerpoint/2010/main" val="991728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Figure 1. Global Tectonic Regionalization (GTR1) model (Jordan 1981).</a:t>
            </a:r>
          </a:p>
          <a:p>
            <a:r>
              <a:rPr lang="en-US" sz="1200" b="0" i="0" u="none" strike="noStrike" kern="1200" baseline="0" dirty="0" smtClean="0">
                <a:solidFill>
                  <a:schemeClr val="tx1"/>
                </a:solidFill>
                <a:latin typeface="+mn-lt"/>
                <a:ea typeface="+mn-ea"/>
                <a:cs typeface="+mn-cs"/>
              </a:rPr>
              <a:t>S, Q and P are, respectively, </a:t>
            </a:r>
            <a:r>
              <a:rPr lang="en-US" sz="1200" b="0" i="0" u="none" strike="noStrike" kern="1200" baseline="0" dirty="0" err="1" smtClean="0">
                <a:solidFill>
                  <a:schemeClr val="tx1"/>
                </a:solidFill>
                <a:latin typeface="+mn-lt"/>
                <a:ea typeface="+mn-ea"/>
                <a:cs typeface="+mn-cs"/>
              </a:rPr>
              <a:t>precambrian</a:t>
            </a:r>
            <a:r>
              <a:rPr lang="en-US" sz="1200" b="0" i="0" u="none" strike="noStrike" kern="1200" baseline="0" dirty="0" smtClean="0">
                <a:solidFill>
                  <a:schemeClr val="tx1"/>
                </a:solidFill>
                <a:latin typeface="+mn-lt"/>
                <a:ea typeface="+mn-ea"/>
                <a:cs typeface="+mn-cs"/>
              </a:rPr>
              <a:t> shield and platforms, </a:t>
            </a:r>
            <a:r>
              <a:rPr lang="en-US" sz="1200" b="0" i="0" u="none" strike="noStrike" kern="1200" baseline="0" dirty="0" err="1" smtClean="0">
                <a:solidFill>
                  <a:schemeClr val="tx1"/>
                </a:solidFill>
                <a:latin typeface="+mn-lt"/>
                <a:ea typeface="+mn-ea"/>
                <a:cs typeface="+mn-cs"/>
              </a:rPr>
              <a:t>phanerozoic</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err="1" smtClean="0">
                <a:solidFill>
                  <a:schemeClr val="tx1"/>
                </a:solidFill>
                <a:latin typeface="+mn-lt"/>
                <a:ea typeface="+mn-ea"/>
                <a:cs typeface="+mn-cs"/>
              </a:rPr>
              <a:t>orogenic</a:t>
            </a:r>
            <a:r>
              <a:rPr lang="en-US" sz="1200" b="0" i="0" u="none" strike="noStrike" kern="1200" baseline="0" dirty="0" smtClean="0">
                <a:solidFill>
                  <a:schemeClr val="tx1"/>
                </a:solidFill>
                <a:latin typeface="+mn-lt"/>
                <a:ea typeface="+mn-ea"/>
                <a:cs typeface="+mn-cs"/>
              </a:rPr>
              <a:t> zones and magmatic belts and </a:t>
            </a:r>
            <a:r>
              <a:rPr lang="en-US" sz="1200" b="0" i="0" u="none" strike="noStrike" kern="1200" baseline="0" dirty="0" err="1" smtClean="0">
                <a:solidFill>
                  <a:schemeClr val="tx1"/>
                </a:solidFill>
                <a:latin typeface="+mn-lt"/>
                <a:ea typeface="+mn-ea"/>
                <a:cs typeface="+mn-cs"/>
              </a:rPr>
              <a:t>phanerozoic</a:t>
            </a:r>
            <a:r>
              <a:rPr lang="en-US" sz="1200" b="0" i="0" u="none" strike="noStrike" kern="1200" baseline="0" dirty="0" smtClean="0">
                <a:solidFill>
                  <a:schemeClr val="tx1"/>
                </a:solidFill>
                <a:latin typeface="+mn-lt"/>
                <a:ea typeface="+mn-ea"/>
                <a:cs typeface="+mn-cs"/>
              </a:rPr>
              <a:t> platforms. A, B and</a:t>
            </a:r>
          </a:p>
          <a:p>
            <a:r>
              <a:rPr lang="en-US" sz="1200" b="0" i="0" u="none" strike="noStrike" kern="1200" baseline="0" dirty="0" smtClean="0">
                <a:solidFill>
                  <a:schemeClr val="tx1"/>
                </a:solidFill>
                <a:latin typeface="+mn-lt"/>
                <a:ea typeface="+mn-ea"/>
                <a:cs typeface="+mn-cs"/>
              </a:rPr>
              <a:t>C are young (0 to 25 </a:t>
            </a:r>
            <a:r>
              <a:rPr lang="en-US" sz="1200" b="0" i="0" u="none" strike="noStrike" kern="1200" baseline="0" dirty="0" err="1" smtClean="0">
                <a:solidFill>
                  <a:schemeClr val="tx1"/>
                </a:solidFill>
                <a:latin typeface="+mn-lt"/>
                <a:ea typeface="+mn-ea"/>
                <a:cs typeface="+mn-cs"/>
              </a:rPr>
              <a:t>Myr</a:t>
            </a:r>
            <a:r>
              <a:rPr lang="en-US" sz="1200" b="0" i="0" u="none" strike="noStrike" kern="1200" baseline="0" dirty="0" smtClean="0">
                <a:solidFill>
                  <a:schemeClr val="tx1"/>
                </a:solidFill>
                <a:latin typeface="+mn-lt"/>
                <a:ea typeface="+mn-ea"/>
                <a:cs typeface="+mn-cs"/>
              </a:rPr>
              <a:t>),[red, yellow, green]  intermediate (25 to 100 </a:t>
            </a:r>
            <a:r>
              <a:rPr lang="en-US" sz="1200" b="0" i="0" u="none" strike="noStrike" kern="1200" baseline="0" dirty="0" err="1" smtClean="0">
                <a:solidFill>
                  <a:schemeClr val="tx1"/>
                </a:solidFill>
                <a:latin typeface="+mn-lt"/>
                <a:ea typeface="+mn-ea"/>
                <a:cs typeface="+mn-cs"/>
              </a:rPr>
              <a:t>Myr</a:t>
            </a:r>
            <a:r>
              <a:rPr lang="en-US" sz="1200" b="0" i="0" u="none" strike="noStrike" kern="1200" baseline="0" dirty="0" smtClean="0">
                <a:solidFill>
                  <a:schemeClr val="tx1"/>
                </a:solidFill>
                <a:latin typeface="+mn-lt"/>
                <a:ea typeface="+mn-ea"/>
                <a:cs typeface="+mn-cs"/>
              </a:rPr>
              <a:t>) or old (</a:t>
            </a:r>
            <a:r>
              <a:rPr lang="en-US" sz="1200" b="1" i="0" u="none" strike="noStrike" kern="1200" baseline="0" dirty="0" smtClean="0">
                <a:solidFill>
                  <a:schemeClr val="tx1"/>
                </a:solidFill>
                <a:latin typeface="+mn-lt"/>
                <a:ea typeface="+mn-ea"/>
                <a:cs typeface="+mn-cs"/>
              </a:rPr>
              <a:t>&gt;</a:t>
            </a:r>
            <a:r>
              <a:rPr lang="en-US" sz="1200" b="0" i="0" u="none" strike="noStrike" kern="1200" baseline="0" dirty="0" smtClean="0">
                <a:solidFill>
                  <a:schemeClr val="tx1"/>
                </a:solidFill>
                <a:latin typeface="+mn-lt"/>
                <a:ea typeface="+mn-ea"/>
                <a:cs typeface="+mn-cs"/>
              </a:rPr>
              <a:t>100</a:t>
            </a:r>
          </a:p>
          <a:p>
            <a:r>
              <a:rPr lang="en-US" sz="1200" b="0" i="0" u="none" strike="noStrike" kern="1200" baseline="0" dirty="0" err="1" smtClean="0">
                <a:solidFill>
                  <a:schemeClr val="tx1"/>
                </a:solidFill>
                <a:latin typeface="+mn-lt"/>
                <a:ea typeface="+mn-ea"/>
                <a:cs typeface="+mn-cs"/>
              </a:rPr>
              <a:t>Myr</a:t>
            </a:r>
            <a:r>
              <a:rPr lang="en-US" sz="1200" b="0" i="0" u="none" strike="noStrike" kern="1200" baseline="0" dirty="0" smtClean="0">
                <a:solidFill>
                  <a:schemeClr val="tx1"/>
                </a:solidFill>
                <a:latin typeface="+mn-lt"/>
                <a:ea typeface="+mn-ea"/>
                <a:cs typeface="+mn-cs"/>
              </a:rPr>
              <a:t>) oceanic crust. The </a:t>
            </a:r>
            <a:r>
              <a:rPr lang="en-US" sz="1200" b="0" i="0" u="none" strike="noStrike" kern="1200" baseline="0" dirty="0" err="1" smtClean="0">
                <a:solidFill>
                  <a:schemeClr val="tx1"/>
                </a:solidFill>
                <a:latin typeface="+mn-lt"/>
                <a:ea typeface="+mn-ea"/>
                <a:cs typeface="+mn-cs"/>
              </a:rPr>
              <a:t>colour</a:t>
            </a:r>
            <a:r>
              <a:rPr lang="en-US" sz="1200" b="0" i="0" u="none" strike="noStrike" kern="1200" baseline="0" dirty="0" smtClean="0">
                <a:solidFill>
                  <a:schemeClr val="tx1"/>
                </a:solidFill>
                <a:latin typeface="+mn-lt"/>
                <a:ea typeface="+mn-ea"/>
                <a:cs typeface="+mn-cs"/>
              </a:rPr>
              <a:t> scheme is used for all regionalized T and "</a:t>
            </a:r>
          </a:p>
          <a:p>
            <a:r>
              <a:rPr lang="en-US" sz="1200" b="0" i="0" u="none" strike="noStrike" kern="1200" baseline="0" dirty="0" smtClean="0">
                <a:solidFill>
                  <a:schemeClr val="tx1"/>
                </a:solidFill>
                <a:latin typeface="+mn-lt"/>
                <a:ea typeface="+mn-ea"/>
                <a:cs typeface="+mn-cs"/>
              </a:rPr>
              <a:t>profiles shown afterward….blue, purple   </a:t>
            </a:r>
            <a:r>
              <a:rPr lang="en-US" sz="1200" b="0" i="0" u="none" strike="noStrike" kern="1200" baseline="0" dirty="0" err="1" smtClean="0">
                <a:solidFill>
                  <a:schemeClr val="tx1"/>
                </a:solidFill>
                <a:latin typeface="+mn-lt"/>
                <a:ea typeface="+mn-ea"/>
                <a:cs typeface="+mn-cs"/>
              </a:rPr>
              <a:t>cratons</a:t>
            </a:r>
            <a:r>
              <a:rPr lang="en-US" sz="1200" b="0" i="0" u="none" strike="noStrike" kern="1200" baseline="0" dirty="0" smtClean="0">
                <a:solidFill>
                  <a:schemeClr val="tx1"/>
                </a:solidFill>
                <a:latin typeface="+mn-lt"/>
                <a:ea typeface="+mn-ea"/>
                <a:cs typeface="+mn-cs"/>
              </a:rPr>
              <a:t>, shields…</a:t>
            </a:r>
            <a:endParaRPr lang="en-US" dirty="0"/>
          </a:p>
        </p:txBody>
      </p:sp>
      <p:sp>
        <p:nvSpPr>
          <p:cNvPr id="4" name="Slide Number Placeholder 3"/>
          <p:cNvSpPr>
            <a:spLocks noGrp="1"/>
          </p:cNvSpPr>
          <p:nvPr>
            <p:ph type="sldNum" sz="quarter" idx="10"/>
          </p:nvPr>
        </p:nvSpPr>
        <p:spPr/>
        <p:txBody>
          <a:bodyPr/>
          <a:lstStyle/>
          <a:p>
            <a:fld id="{60B5133A-F806-C242-80B5-650DE76923B2}" type="slidenum">
              <a:rPr lang="en-US" smtClean="0"/>
              <a:t>44</a:t>
            </a:fld>
            <a:endParaRPr lang="en-US"/>
          </a:p>
        </p:txBody>
      </p:sp>
    </p:spTree>
    <p:extLst>
      <p:ext uri="{BB962C8B-B14F-4D97-AF65-F5344CB8AC3E}">
        <p14:creationId xmlns:p14="http://schemas.microsoft.com/office/powerpoint/2010/main" val="17500659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3  </a:t>
            </a:r>
          </a:p>
          <a:p>
            <a:r>
              <a:rPr lang="en-US" sz="1200" kern="1200" dirty="0" smtClean="0">
                <a:solidFill>
                  <a:schemeClr val="tx1"/>
                </a:solidFill>
                <a:latin typeface="+mn-lt"/>
                <a:ea typeface="+mn-ea"/>
                <a:cs typeface="+mn-cs"/>
              </a:rPr>
              <a:t>Fig. 1. Location of the West Pacific Seamount Province (WPSP) and the Musicians seamount trail. The South Pacific Isotopic and Thermal Mantle Anomaly (SOPITA), the DUPAL isotopic mantle anomaly, and the present day active hotspots of the Pacific Ocean (filled circles) are plotted for </a:t>
            </a:r>
            <a:r>
              <a:rPr lang="en-US" sz="1200" kern="1200" dirty="0" err="1" smtClean="0">
                <a:solidFill>
                  <a:schemeClr val="tx1"/>
                </a:solidFill>
                <a:latin typeface="+mn-lt"/>
                <a:ea typeface="+mn-ea"/>
                <a:cs typeface="+mn-cs"/>
              </a:rPr>
              <a:t>reference.</a:t>
            </a:r>
            <a:r>
              <a:rPr lang="en-US" sz="1200" kern="1200" dirty="0" err="1" smtClean="0">
                <a:solidFill>
                  <a:schemeClr val="tx1"/>
                </a:solidFill>
                <a:latin typeface="+mn-lt"/>
                <a:ea typeface="+mn-ea"/>
                <a:cs typeface="+mn-cs"/>
                <a:hlinkClick r:id="rId3"/>
              </a:rPr>
              <a:t>Earth</a:t>
            </a:r>
            <a:r>
              <a:rPr lang="en-US" sz="1200" kern="1200" dirty="0" smtClean="0">
                <a:solidFill>
                  <a:schemeClr val="tx1"/>
                </a:solidFill>
                <a:latin typeface="+mn-lt"/>
                <a:ea typeface="+mn-ea"/>
                <a:cs typeface="+mn-cs"/>
                <a:hlinkClick r:id="rId3"/>
              </a:rPr>
              <a:t> and Planetary Science Letters</a:t>
            </a:r>
          </a:p>
          <a:p>
            <a:r>
              <a:rPr lang="fr-FR" sz="1200" kern="1200" dirty="0" smtClean="0">
                <a:solidFill>
                  <a:schemeClr val="tx1"/>
                </a:solidFill>
                <a:latin typeface="+mn-lt"/>
                <a:ea typeface="+mn-ea"/>
                <a:cs typeface="+mn-cs"/>
                <a:hlinkClick r:id="rId4"/>
              </a:rPr>
              <a:t>Volume 163, Issues 1–4, November 1998, Pages 53–68</a:t>
            </a:r>
            <a:endParaRPr lang="en-US" dirty="0" smtClean="0"/>
          </a:p>
          <a:p>
            <a:r>
              <a:rPr lang="en-US" sz="1200" kern="1200" dirty="0" smtClean="0">
                <a:solidFill>
                  <a:schemeClr val="tx1"/>
                </a:solidFill>
                <a:latin typeface="+mn-lt"/>
                <a:ea typeface="+mn-ea"/>
                <a:cs typeface="+mn-cs"/>
              </a:rPr>
              <a:t>The Magellan seamount trail: implications for Cretaceous hotspot volcanism and absolute Pacific plate motion</a:t>
            </a:r>
          </a:p>
          <a:p>
            <a:r>
              <a:rPr lang="en-US" sz="1200" kern="1200" dirty="0" smtClean="0">
                <a:solidFill>
                  <a:schemeClr val="tx1"/>
                </a:solidFill>
                <a:latin typeface="+mn-lt"/>
                <a:ea typeface="+mn-ea"/>
                <a:cs typeface="+mn-cs"/>
              </a:rPr>
              <a:t>		Anthony A.P. </a:t>
            </a:r>
            <a:r>
              <a:rPr lang="en-US" sz="1200" kern="1200" dirty="0" err="1" smtClean="0">
                <a:solidFill>
                  <a:schemeClr val="tx1"/>
                </a:solidFill>
                <a:latin typeface="+mn-lt"/>
                <a:ea typeface="+mn-ea"/>
                <a:cs typeface="+mn-cs"/>
              </a:rPr>
              <a:t>Koppers</a:t>
            </a:r>
            <a:r>
              <a:rPr lang="en-US" sz="1200" kern="1200" baseline="30000" dirty="0" err="1" smtClean="0">
                <a:solidFill>
                  <a:schemeClr val="tx1"/>
                </a:solidFill>
                <a:latin typeface="+mn-lt"/>
                <a:ea typeface="+mn-ea"/>
                <a:cs typeface="+mn-cs"/>
              </a:rPr>
              <a:t>a</a:t>
            </a:r>
            <a:r>
              <a:rPr lang="en-US" sz="1200" kern="1200" baseline="3000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 Hubert </a:t>
            </a:r>
            <a:r>
              <a:rPr lang="en-US" sz="1200" kern="1200" baseline="0" dirty="0" err="1" smtClean="0">
                <a:solidFill>
                  <a:schemeClr val="tx1"/>
                </a:solidFill>
                <a:latin typeface="+mn-lt"/>
                <a:ea typeface="+mn-ea"/>
                <a:cs typeface="+mn-cs"/>
              </a:rPr>
              <a:t>Staudigel</a:t>
            </a:r>
            <a:r>
              <a:rPr lang="en-US" sz="1200" kern="1200" baseline="30000" dirty="0" err="1" smtClean="0">
                <a:solidFill>
                  <a:schemeClr val="tx1"/>
                </a:solidFill>
                <a:latin typeface="+mn-lt"/>
                <a:ea typeface="+mn-ea"/>
                <a:cs typeface="+mn-cs"/>
              </a:rPr>
              <a:t>a</a:t>
            </a:r>
            <a:r>
              <a:rPr lang="en-US" sz="1200" kern="1200" baseline="30000" dirty="0" smtClean="0">
                <a:solidFill>
                  <a:schemeClr val="tx1"/>
                </a:solidFill>
                <a:latin typeface="+mn-lt"/>
                <a:ea typeface="+mn-ea"/>
                <a:cs typeface="+mn-cs"/>
              </a:rPr>
              <a:t>, b</a:t>
            </a:r>
            <a:r>
              <a:rPr lang="en-US" sz="1200" kern="1200" baseline="0" dirty="0" smtClean="0">
                <a:solidFill>
                  <a:schemeClr val="tx1"/>
                </a:solidFill>
                <a:latin typeface="+mn-lt"/>
                <a:ea typeface="+mn-ea"/>
                <a:cs typeface="+mn-cs"/>
              </a:rPr>
              <a:t>, Jan R. </a:t>
            </a:r>
            <a:r>
              <a:rPr lang="en-US" sz="1200" kern="1200" baseline="0" dirty="0" err="1" smtClean="0">
                <a:solidFill>
                  <a:schemeClr val="tx1"/>
                </a:solidFill>
                <a:latin typeface="+mn-lt"/>
                <a:ea typeface="+mn-ea"/>
                <a:cs typeface="+mn-cs"/>
              </a:rPr>
              <a:t>Wijbrans</a:t>
            </a:r>
            <a:r>
              <a:rPr lang="en-US" sz="1200" kern="1200" baseline="30000" dirty="0" err="1" smtClean="0">
                <a:solidFill>
                  <a:schemeClr val="tx1"/>
                </a:solidFill>
                <a:latin typeface="+mn-lt"/>
                <a:ea typeface="+mn-ea"/>
                <a:cs typeface="+mn-cs"/>
              </a:rPr>
              <a:t>a</a:t>
            </a:r>
            <a:r>
              <a:rPr lang="en-US" sz="1200" kern="1200" baseline="0" dirty="0" smtClean="0">
                <a:solidFill>
                  <a:schemeClr val="tx1"/>
                </a:solidFill>
                <a:latin typeface="+mn-lt"/>
                <a:ea typeface="+mn-ea"/>
                <a:cs typeface="+mn-cs"/>
              </a:rPr>
              <a:t>, Malcolm S. </a:t>
            </a:r>
            <a:r>
              <a:rPr lang="en-US" sz="1200" kern="1200" baseline="0" dirty="0" err="1" smtClean="0">
                <a:solidFill>
                  <a:schemeClr val="tx1"/>
                </a:solidFill>
                <a:latin typeface="+mn-lt"/>
                <a:ea typeface="+mn-ea"/>
                <a:cs typeface="+mn-cs"/>
              </a:rPr>
              <a:t>Pringle</a:t>
            </a:r>
            <a:r>
              <a:rPr lang="en-US" sz="1200" kern="1200" baseline="30000" dirty="0" err="1" smtClean="0">
                <a:solidFill>
                  <a:schemeClr val="tx1"/>
                </a:solidFill>
                <a:latin typeface="+mn-lt"/>
                <a:ea typeface="+mn-ea"/>
                <a:cs typeface="+mn-cs"/>
              </a:rPr>
              <a:t>a</a:t>
            </a:r>
            <a:r>
              <a:rPr lang="en-US" sz="1200" kern="1200" baseline="30000" dirty="0" smtClean="0">
                <a:solidFill>
                  <a:schemeClr val="tx1"/>
                </a:solidFill>
                <a:latin typeface="+mn-lt"/>
                <a:ea typeface="+mn-ea"/>
                <a:cs typeface="+mn-cs"/>
              </a:rPr>
              <a:t>, c</a:t>
            </a:r>
            <a:endParaRPr lang="en-US" dirty="0" smtClean="0"/>
          </a:p>
          <a:p>
            <a:endParaRPr lang="en-US" dirty="0"/>
          </a:p>
        </p:txBody>
      </p:sp>
      <p:sp>
        <p:nvSpPr>
          <p:cNvPr id="4" name="Slide Number Placeholder 3"/>
          <p:cNvSpPr>
            <a:spLocks noGrp="1"/>
          </p:cNvSpPr>
          <p:nvPr>
            <p:ph type="sldNum" sz="quarter" idx="10"/>
          </p:nvPr>
        </p:nvSpPr>
        <p:spPr/>
        <p:txBody>
          <a:bodyPr/>
          <a:lstStyle/>
          <a:p>
            <a:fld id="{C42B6245-EFE7-6749-BC03-B18E81A0D3BC}" type="slidenum">
              <a:rPr lang="en-US" smtClean="0"/>
              <a:t>45</a:t>
            </a:fld>
            <a:endParaRPr lang="en-US"/>
          </a:p>
        </p:txBody>
      </p:sp>
    </p:spTree>
    <p:extLst>
      <p:ext uri="{BB962C8B-B14F-4D97-AF65-F5344CB8AC3E}">
        <p14:creationId xmlns:p14="http://schemas.microsoft.com/office/powerpoint/2010/main" val="37029770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131FEC-E742-C848-9E97-CF34E69D110B}" type="slidenum">
              <a:rPr lang="en-US"/>
              <a:pPr/>
              <a:t>46</a:t>
            </a:fld>
            <a:endParaRPr lang="en-US"/>
          </a:p>
        </p:txBody>
      </p:sp>
      <p:sp>
        <p:nvSpPr>
          <p:cNvPr id="471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71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7FE2AD1-D98D-B645-A38F-2EA16959461B}" type="slidenum">
              <a:rPr lang="en-US" sz="1200"/>
              <a:pPr/>
              <a:t>47</a:t>
            </a:fld>
            <a:endParaRPr lang="en-US" sz="1200"/>
          </a:p>
        </p:txBody>
      </p:sp>
      <p:sp>
        <p:nvSpPr>
          <p:cNvPr id="1945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409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Bonus figure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8432ABE-3094-F746-8274-71823BB5553D}" type="slidenum">
              <a:rPr lang="en-US" sz="1200"/>
              <a:pPr/>
              <a:t>50</a:t>
            </a:fld>
            <a:endParaRPr lang="en-US" sz="1200"/>
          </a:p>
        </p:txBody>
      </p:sp>
      <p:sp>
        <p:nvSpPr>
          <p:cNvPr id="1536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7065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Harzburgites and dunites are less dense than pyrolite and fertile peridotites. Eclogites and Hawaiian lherzolites are even more dense, but they can be trapped above the beta spinel phase boundary. Some arclogites can be trapped above 500 km depth, while many MORB eclogites can be trapped at 650 km.</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CD89D8C8-69AF-DD43-AA0B-767C276CF0D9}" type="slidenum">
              <a:rPr lang="en-US" sz="1200"/>
              <a:pPr eaLnBrk="1" fontAlgn="base" hangingPunct="1">
                <a:spcBef>
                  <a:spcPct val="0"/>
                </a:spcBef>
                <a:spcAft>
                  <a:spcPct val="0"/>
                </a:spcAft>
              </a:pPr>
              <a:t>2</a:t>
            </a:fld>
            <a:endParaRPr lang="en-US" sz="1200"/>
          </a:p>
        </p:txBody>
      </p:sp>
      <p:sp>
        <p:nvSpPr>
          <p:cNvPr id="118786"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18787"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Using the calibration curves proposed by </a:t>
            </a:r>
            <a:r>
              <a:rPr lang="en-US" sz="1200" b="0" i="0" u="none" strike="noStrike" kern="1200" baseline="0" dirty="0" err="1" smtClean="0">
                <a:solidFill>
                  <a:schemeClr val="tx1"/>
                </a:solidFill>
                <a:latin typeface="+mn-lt"/>
                <a:ea typeface="+mn-ea"/>
                <a:cs typeface="+mn-cs"/>
              </a:rPr>
              <a:t>Hirth</a:t>
            </a:r>
            <a:r>
              <a:rPr lang="en-US" sz="1200" b="0" i="0" u="none" strike="noStrike" kern="1200" baseline="0" dirty="0" smtClean="0">
                <a:solidFill>
                  <a:schemeClr val="tx1"/>
                </a:solidFill>
                <a:latin typeface="+mn-lt"/>
                <a:ea typeface="+mn-ea"/>
                <a:cs typeface="+mn-cs"/>
              </a:rPr>
              <a:t> &amp; </a:t>
            </a:r>
            <a:r>
              <a:rPr lang="en-US" sz="1200" b="0" i="0" u="none" strike="noStrike" kern="1200" baseline="0" dirty="0" err="1" smtClean="0">
                <a:solidFill>
                  <a:schemeClr val="tx1"/>
                </a:solidFill>
                <a:latin typeface="+mn-lt"/>
                <a:ea typeface="+mn-ea"/>
                <a:cs typeface="+mn-cs"/>
              </a:rPr>
              <a:t>Kohlstedt</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(1996; their fig. 3) the temperature at a depth of 160 km beneath</a:t>
            </a:r>
          </a:p>
          <a:p>
            <a:r>
              <a:rPr lang="en-US" sz="1200" b="0" i="0" u="none" strike="noStrike" kern="1200" baseline="0" dirty="0" smtClean="0">
                <a:solidFill>
                  <a:schemeClr val="tx1"/>
                </a:solidFill>
                <a:latin typeface="+mn-lt"/>
                <a:ea typeface="+mn-ea"/>
                <a:cs typeface="+mn-cs"/>
              </a:rPr>
              <a:t>the Afro-Arabian hotspot was estimated by </a:t>
            </a:r>
            <a:r>
              <a:rPr lang="en-US" sz="1200" b="0" i="0" u="none" strike="noStrike" kern="1200" baseline="0" dirty="0" err="1" smtClean="0">
                <a:solidFill>
                  <a:schemeClr val="tx1"/>
                </a:solidFill>
                <a:latin typeface="+mn-lt"/>
                <a:ea typeface="+mn-ea"/>
                <a:cs typeface="+mn-cs"/>
              </a:rPr>
              <a:t>Vinnik</a:t>
            </a:r>
            <a:r>
              <a:rPr lang="en-US" sz="1200" b="0" i="0" u="none" strike="noStrike" kern="1200" baseline="0" dirty="0" smtClean="0">
                <a:solidFill>
                  <a:schemeClr val="tx1"/>
                </a:solidFill>
                <a:latin typeface="+mn-lt"/>
                <a:ea typeface="+mn-ea"/>
                <a:cs typeface="+mn-cs"/>
              </a:rPr>
              <a:t> et al. (2004) to</a:t>
            </a:r>
          </a:p>
          <a:p>
            <a:r>
              <a:rPr lang="en-US" sz="1200" b="0" i="0" u="none" strike="noStrike" kern="1200" baseline="0" dirty="0" smtClean="0">
                <a:solidFill>
                  <a:schemeClr val="tx1"/>
                </a:solidFill>
                <a:latin typeface="+mn-lt"/>
                <a:ea typeface="+mn-ea"/>
                <a:cs typeface="+mn-cs"/>
              </a:rPr>
              <a:t>be ∼ 1550 ◦C, or 120 ◦C higher than the temperature adopted by</a:t>
            </a:r>
          </a:p>
          <a:p>
            <a:r>
              <a:rPr lang="en-US" sz="1200" b="0" i="0" u="none" strike="noStrike" kern="1200" baseline="0" dirty="0" err="1" smtClean="0">
                <a:solidFill>
                  <a:schemeClr val="tx1"/>
                </a:solidFill>
                <a:latin typeface="+mn-lt"/>
                <a:ea typeface="+mn-ea"/>
                <a:cs typeface="+mn-cs"/>
              </a:rPr>
              <a:t>Hirth</a:t>
            </a:r>
            <a:r>
              <a:rPr lang="en-US" sz="1200" b="0" i="0" u="none" strike="noStrike" kern="1200" baseline="0" dirty="0" smtClean="0">
                <a:solidFill>
                  <a:schemeClr val="tx1"/>
                </a:solidFill>
                <a:latin typeface="+mn-lt"/>
                <a:ea typeface="+mn-ea"/>
                <a:cs typeface="+mn-cs"/>
              </a:rPr>
              <a:t> &amp; </a:t>
            </a:r>
            <a:r>
              <a:rPr lang="en-US" sz="1200" b="0" i="0" u="none" strike="noStrike" kern="1200" baseline="0" dirty="0" err="1" smtClean="0">
                <a:solidFill>
                  <a:schemeClr val="tx1"/>
                </a:solidFill>
                <a:latin typeface="+mn-lt"/>
                <a:ea typeface="+mn-ea"/>
                <a:cs typeface="+mn-cs"/>
              </a:rPr>
              <a:t>Kohlstedt</a:t>
            </a:r>
            <a:r>
              <a:rPr lang="en-US" sz="1200" b="0" i="0" u="none" strike="noStrike" kern="1200" baseline="0" dirty="0" smtClean="0">
                <a:solidFill>
                  <a:schemeClr val="tx1"/>
                </a:solidFill>
                <a:latin typeface="+mn-lt"/>
                <a:ea typeface="+mn-ea"/>
                <a:cs typeface="+mn-cs"/>
              </a:rPr>
              <a:t> (1996) for MORs at this depth. Applying the</a:t>
            </a:r>
          </a:p>
          <a:p>
            <a:r>
              <a:rPr lang="en-US" sz="1200" b="0" i="0" u="none" strike="noStrike" kern="1200" baseline="0" dirty="0" smtClean="0">
                <a:solidFill>
                  <a:schemeClr val="tx1"/>
                </a:solidFill>
                <a:latin typeface="+mn-lt"/>
                <a:ea typeface="+mn-ea"/>
                <a:cs typeface="+mn-cs"/>
              </a:rPr>
              <a:t>same reasoning gives beneath peripheral regions of Iceland a potential</a:t>
            </a:r>
          </a:p>
          <a:p>
            <a:r>
              <a:rPr lang="en-US" sz="1200" b="0" i="0" u="none" strike="noStrike" kern="1200" baseline="0" dirty="0" smtClean="0">
                <a:solidFill>
                  <a:schemeClr val="tx1"/>
                </a:solidFill>
                <a:latin typeface="+mn-lt"/>
                <a:ea typeface="+mn-ea"/>
                <a:cs typeface="+mn-cs"/>
              </a:rPr>
              <a:t>temperature of ∼ 1400 ◦C, or ∼50 ◦C higher than that assumed</a:t>
            </a:r>
          </a:p>
          <a:p>
            <a:r>
              <a:rPr lang="en-US" sz="1200" b="0" i="0" u="none" strike="noStrike" kern="1200" baseline="0" dirty="0" smtClean="0">
                <a:solidFill>
                  <a:schemeClr val="tx1"/>
                </a:solidFill>
                <a:latin typeface="+mn-lt"/>
                <a:ea typeface="+mn-ea"/>
                <a:cs typeface="+mn-cs"/>
              </a:rPr>
              <a:t>by </a:t>
            </a:r>
            <a:r>
              <a:rPr lang="en-US" sz="1200" b="0" i="0" u="none" strike="noStrike" kern="1200" baseline="0" dirty="0" err="1" smtClean="0">
                <a:solidFill>
                  <a:schemeClr val="tx1"/>
                </a:solidFill>
                <a:latin typeface="+mn-lt"/>
                <a:ea typeface="+mn-ea"/>
                <a:cs typeface="+mn-cs"/>
              </a:rPr>
              <a:t>Hirth</a:t>
            </a:r>
            <a:r>
              <a:rPr lang="en-US" sz="1200" b="0" i="0" u="none" strike="noStrike" kern="1200" baseline="0" dirty="0" smtClean="0">
                <a:solidFill>
                  <a:schemeClr val="tx1"/>
                </a:solidFill>
                <a:latin typeface="+mn-lt"/>
                <a:ea typeface="+mn-ea"/>
                <a:cs typeface="+mn-cs"/>
              </a:rPr>
              <a:t> and </a:t>
            </a:r>
            <a:r>
              <a:rPr lang="en-US" sz="1200" b="0" i="0" u="none" strike="noStrike" kern="1200" baseline="0" dirty="0" err="1" smtClean="0">
                <a:solidFill>
                  <a:schemeClr val="tx1"/>
                </a:solidFill>
                <a:latin typeface="+mn-lt"/>
                <a:ea typeface="+mn-ea"/>
                <a:cs typeface="+mn-cs"/>
              </a:rPr>
              <a:t>Kohlstedt</a:t>
            </a:r>
            <a:r>
              <a:rPr lang="en-US" sz="1200" b="0" i="0" u="none" strike="noStrike" kern="1200" baseline="0" dirty="0" smtClean="0">
                <a:solidFill>
                  <a:schemeClr val="tx1"/>
                </a:solidFill>
                <a:latin typeface="+mn-lt"/>
                <a:ea typeface="+mn-ea"/>
                <a:cs typeface="+mn-cs"/>
              </a:rPr>
              <a:t> for MORs. A higher mantle temperature</a:t>
            </a:r>
          </a:p>
          <a:p>
            <a:r>
              <a:rPr lang="en-US" sz="1200" b="0" i="0" u="none" strike="noStrike" kern="1200" baseline="0" dirty="0" smtClean="0">
                <a:solidFill>
                  <a:schemeClr val="tx1"/>
                </a:solidFill>
                <a:latin typeface="+mn-lt"/>
                <a:ea typeface="+mn-ea"/>
                <a:cs typeface="+mn-cs"/>
              </a:rPr>
              <a:t>beneath the Afro-Arabian hotspot is consistent with the lower S velocity</a:t>
            </a:r>
          </a:p>
          <a:p>
            <a:r>
              <a:rPr lang="en-US" sz="1200" b="0" i="0" u="none" strike="noStrike" kern="1200" baseline="0" dirty="0" smtClean="0">
                <a:solidFill>
                  <a:schemeClr val="tx1"/>
                </a:solidFill>
                <a:latin typeface="+mn-lt"/>
                <a:ea typeface="+mn-ea"/>
                <a:cs typeface="+mn-cs"/>
              </a:rPr>
              <a:t>there (Fig. 3). Variations in water content could also affect the</a:t>
            </a:r>
          </a:p>
          <a:p>
            <a:r>
              <a:rPr lang="en-US" sz="1200" b="0" i="0" u="none" strike="noStrike" kern="1200" baseline="0" dirty="0" smtClean="0">
                <a:solidFill>
                  <a:schemeClr val="tx1"/>
                </a:solidFill>
                <a:latin typeface="+mn-lt"/>
                <a:ea typeface="+mn-ea"/>
                <a:cs typeface="+mn-cs"/>
              </a:rPr>
              <a:t>depth of onset of wet melting. The water content in the upper mantle</a:t>
            </a:r>
          </a:p>
          <a:p>
            <a:r>
              <a:rPr lang="en-US" sz="1200" b="0" i="0" u="none" strike="noStrike" kern="1200" baseline="0" dirty="0" smtClean="0">
                <a:solidFill>
                  <a:schemeClr val="tx1"/>
                </a:solidFill>
                <a:latin typeface="+mn-lt"/>
                <a:ea typeface="+mn-ea"/>
                <a:cs typeface="+mn-cs"/>
              </a:rPr>
              <a:t>beneath Iceland is poorly known, however, and the most recent</a:t>
            </a:r>
          </a:p>
          <a:p>
            <a:r>
              <a:rPr lang="en-US" sz="1200" b="0" i="0" u="none" strike="noStrike" kern="1200" baseline="0" dirty="0" smtClean="0">
                <a:solidFill>
                  <a:schemeClr val="tx1"/>
                </a:solidFill>
                <a:latin typeface="+mn-lt"/>
                <a:ea typeface="+mn-ea"/>
                <a:cs typeface="+mn-cs"/>
              </a:rPr>
              <a:t>estimate is ∼600–900 ppm (Nichols et al. 2002). Variation in water</a:t>
            </a:r>
          </a:p>
          <a:p>
            <a:r>
              <a:rPr lang="en-US" sz="1200" b="0" i="0" u="none" strike="noStrike" kern="1200" baseline="0" dirty="0" smtClean="0">
                <a:solidFill>
                  <a:schemeClr val="tx1"/>
                </a:solidFill>
                <a:latin typeface="+mn-lt"/>
                <a:ea typeface="+mn-ea"/>
                <a:cs typeface="+mn-cs"/>
              </a:rPr>
              <a:t>content within this range could account for up to ∼ 15 km variation</a:t>
            </a:r>
          </a:p>
          <a:p>
            <a:r>
              <a:rPr lang="en-US" sz="1200" b="0" i="0" u="none" strike="noStrike" kern="1200" baseline="0" dirty="0" smtClean="0">
                <a:solidFill>
                  <a:schemeClr val="tx1"/>
                </a:solidFill>
                <a:latin typeface="+mn-lt"/>
                <a:ea typeface="+mn-ea"/>
                <a:cs typeface="+mn-cs"/>
              </a:rPr>
              <a:t>in the depth of onset of melting.</a:t>
            </a:r>
            <a:endParaRPr lang="en-US" dirty="0"/>
          </a:p>
        </p:txBody>
      </p:sp>
      <p:sp>
        <p:nvSpPr>
          <p:cNvPr id="4" name="Slide Number Placeholder 3"/>
          <p:cNvSpPr>
            <a:spLocks noGrp="1"/>
          </p:cNvSpPr>
          <p:nvPr>
            <p:ph type="sldNum" sz="quarter" idx="10"/>
          </p:nvPr>
        </p:nvSpPr>
        <p:spPr/>
        <p:txBody>
          <a:bodyPr/>
          <a:lstStyle/>
          <a:p>
            <a:fld id="{46A27997-BCFD-494E-8B3A-B7940B87CBFE}" type="slidenum">
              <a:rPr lang="en-US" smtClean="0"/>
              <a:t>51</a:t>
            </a:fld>
            <a:endParaRPr lang="en-US"/>
          </a:p>
        </p:txBody>
      </p:sp>
    </p:spTree>
    <p:extLst>
      <p:ext uri="{BB962C8B-B14F-4D97-AF65-F5344CB8AC3E}">
        <p14:creationId xmlns:p14="http://schemas.microsoft.com/office/powerpoint/2010/main" val="7677642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2B6245-EFE7-6749-BC03-B18E81A0D3BC}" type="slidenum">
              <a:rPr lang="en-US" smtClean="0"/>
              <a:t>53</a:t>
            </a:fld>
            <a:endParaRPr lang="en-US"/>
          </a:p>
        </p:txBody>
      </p:sp>
    </p:spTree>
    <p:extLst>
      <p:ext uri="{BB962C8B-B14F-4D97-AF65-F5344CB8AC3E}">
        <p14:creationId xmlns:p14="http://schemas.microsoft.com/office/powerpoint/2010/main" val="16308118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FIGURE  6; Schematic of the plate tectonic cycle. The surface</a:t>
            </a:r>
            <a:r>
              <a:rPr lang="en-US" baseline="0" dirty="0" smtClean="0"/>
              <a:t> BL (red) contains aligned melt accumulations that are the source of within-plate magma. Sediments and some slab fluids (yellow) exit the slab at shallow depths and are incorporated into LLAMA. The residual depleted slabs (blue) enter the TZ, displacing older </a:t>
            </a:r>
            <a:r>
              <a:rPr lang="en-US" baseline="0" dirty="0" err="1" smtClean="0"/>
              <a:t>eclogite</a:t>
            </a:r>
            <a:r>
              <a:rPr lang="en-US" baseline="0" dirty="0" smtClean="0"/>
              <a:t> cumulates (green), which are entrained into </a:t>
            </a:r>
            <a:r>
              <a:rPr lang="en-US" baseline="0" dirty="0" err="1" smtClean="0"/>
              <a:t>subridge</a:t>
            </a:r>
            <a:r>
              <a:rPr lang="en-US" baseline="0" dirty="0" smtClean="0"/>
              <a:t> flow. </a:t>
            </a:r>
            <a:r>
              <a:rPr lang="en-US" sz="1200" kern="1200" dirty="0" smtClean="0">
                <a:solidFill>
                  <a:schemeClr val="tx1"/>
                </a:solidFill>
                <a:effectLst/>
                <a:latin typeface="+mn-lt"/>
                <a:ea typeface="+mn-ea"/>
                <a:cs typeface="+mn-cs"/>
              </a:rPr>
              <a:t>Part of the reason for the heterogeneity of the outer 200 km of the mantle is the presence of melt and the accumulation of volatiles and of buoyant recycled products, which include refractory infertile olivine-rich residues and fertile enriched low-melting components. Instead of being homogenized to a fine scale by vigorous convection, these are juxtaposed, but segregated by shear, into a large-scale mélange. A sheared </a:t>
            </a:r>
            <a:r>
              <a:rPr lang="en-US" sz="1200" kern="1200" dirty="0" err="1" smtClean="0">
                <a:solidFill>
                  <a:schemeClr val="tx1"/>
                </a:solidFill>
                <a:effectLst/>
                <a:latin typeface="+mn-lt"/>
                <a:ea typeface="+mn-ea"/>
                <a:cs typeface="+mn-cs"/>
              </a:rPr>
              <a:t>polyphase</a:t>
            </a:r>
            <a:r>
              <a:rPr lang="en-US" sz="1200" kern="1200" dirty="0" smtClean="0">
                <a:solidFill>
                  <a:schemeClr val="tx1"/>
                </a:solidFill>
                <a:effectLst/>
                <a:latin typeface="+mn-lt"/>
                <a:ea typeface="+mn-ea"/>
                <a:cs typeface="+mn-cs"/>
              </a:rPr>
              <a:t> aggregate becomes baklava, not marble cake.</a:t>
            </a:r>
          </a:p>
          <a:p>
            <a:endParaRPr lang="en-US" dirty="0"/>
          </a:p>
        </p:txBody>
      </p:sp>
      <p:sp>
        <p:nvSpPr>
          <p:cNvPr id="4" name="Slide Number Placeholder 3"/>
          <p:cNvSpPr>
            <a:spLocks noGrp="1"/>
          </p:cNvSpPr>
          <p:nvPr>
            <p:ph type="sldNum" sz="quarter" idx="10"/>
          </p:nvPr>
        </p:nvSpPr>
        <p:spPr/>
        <p:txBody>
          <a:bodyPr/>
          <a:lstStyle/>
          <a:p>
            <a:fld id="{2EF0E077-18A6-3E4F-8B9E-BC83C86C19AB}" type="slidenum">
              <a:rPr lang="en-US" smtClean="0"/>
              <a:t>54</a:t>
            </a:fld>
            <a:endParaRPr lang="en-US"/>
          </a:p>
        </p:txBody>
      </p:sp>
    </p:spTree>
    <p:extLst>
      <p:ext uri="{BB962C8B-B14F-4D97-AF65-F5344CB8AC3E}">
        <p14:creationId xmlns:p14="http://schemas.microsoft.com/office/powerpoint/2010/main" val="4938221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421FE7-BDDF-8A47-B55D-0DD97273BD60}" type="slidenum">
              <a:rPr lang="en-US"/>
              <a:pPr/>
              <a:t>59</a:t>
            </a:fld>
            <a:endParaRPr lang="en-US"/>
          </a:p>
        </p:txBody>
      </p:sp>
      <p:sp>
        <p:nvSpPr>
          <p:cNvPr id="143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3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37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Calibri" charset="0"/>
                <a:ea typeface="ＭＳ Ｐゴシック" charset="0"/>
                <a:cs typeface="ＭＳ Ｐゴシック" charset="0"/>
              </a:rPr>
              <a:t>Model is an average of three selected models, with unequal weights.</a:t>
            </a:r>
          </a:p>
        </p:txBody>
      </p:sp>
      <p:sp>
        <p:nvSpPr>
          <p:cNvPr id="337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8B3904E-56D3-3944-AA36-95E11638C426}" type="slidenum">
              <a:rPr lang="en-US" sz="1200"/>
              <a:pPr eaLnBrk="1" hangingPunct="1"/>
              <a:t>64</a:t>
            </a:fld>
            <a:endParaRPr lang="en-US"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88CF008-63E1-E24B-B67F-53DE129D26EB}" type="slidenum">
              <a:rPr lang="en-US" sz="1200"/>
              <a:pPr/>
              <a:t>66</a:t>
            </a:fld>
            <a:endParaRPr lang="en-US" sz="1200"/>
          </a:p>
        </p:txBody>
      </p:sp>
      <p:sp>
        <p:nvSpPr>
          <p:cNvPr id="391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1731" name="Rectangle 3"/>
          <p:cNvSpPr>
            <a:spLocks noGrp="1" noChangeArrowheads="1"/>
          </p:cNvSpPr>
          <p:nvPr>
            <p:ph type="body" idx="1"/>
          </p:nvPr>
        </p:nvSpPr>
        <p:spPr>
          <a:noFill/>
        </p:spPr>
        <p:txBody>
          <a:bodyPr/>
          <a:lstStyle/>
          <a:p>
            <a:pPr eaLnBrk="1" hangingPunct="1"/>
            <a:r>
              <a:rPr lang="en-US" dirty="0" smtClean="0"/>
              <a:t>There are about 8 hotspots that are remote from plate boundaries…or are not underlain by ridge-like LVAs.</a:t>
            </a:r>
          </a:p>
          <a:p>
            <a:pPr eaLnBrk="1" hangingPunct="1"/>
            <a:r>
              <a:rPr lang="en-US" dirty="0" smtClean="0"/>
              <a:t>At least 14 hotspots overlie mantle that is </a:t>
            </a:r>
            <a:r>
              <a:rPr lang="en-US" dirty="0" err="1" smtClean="0"/>
              <a:t>clasified</a:t>
            </a:r>
            <a:r>
              <a:rPr lang="en-US" dirty="0" smtClean="0"/>
              <a:t> as ‘ridge-like’ by </a:t>
            </a:r>
            <a:r>
              <a:rPr lang="en-US" dirty="0" err="1" smtClean="0"/>
              <a:t>Ritsema</a:t>
            </a:r>
            <a:r>
              <a:rPr lang="en-US" dirty="0" smtClean="0"/>
              <a:t> and Allen. These include some that are not technically on ridges</a:t>
            </a:r>
          </a:p>
          <a:p>
            <a:pPr eaLnBrk="1" hangingPunct="1"/>
            <a:r>
              <a:rPr lang="en-US" dirty="0" smtClean="0"/>
              <a:t>from</a:t>
            </a:r>
            <a:r>
              <a:rPr lang="en-US" baseline="0" dirty="0" smtClean="0"/>
              <a:t> a surface tectonic point of view. 4.33-4.4 km/s   1.6 % low, 4.23-4.4     -3.9 % low  about 9 outside…</a:t>
            </a:r>
          </a:p>
          <a:p>
            <a:r>
              <a:rPr lang="en-US" sz="1200" b="0" i="0" u="none" strike="noStrike" kern="1200" baseline="0" dirty="0" smtClean="0">
                <a:solidFill>
                  <a:schemeClr val="tx1"/>
                </a:solidFill>
                <a:latin typeface="+mn-lt"/>
                <a:ea typeface="+mn-ea"/>
                <a:cs typeface="+mn-cs"/>
              </a:rPr>
              <a:t>Furthermore, we identify an anomalous oceanic</a:t>
            </a:r>
          </a:p>
          <a:p>
            <a:r>
              <a:rPr lang="en-US" sz="1200" b="0" i="0" u="none" strike="noStrike" kern="1200" baseline="0" dirty="0" smtClean="0">
                <a:solidFill>
                  <a:schemeClr val="tx1"/>
                </a:solidFill>
                <a:latin typeface="+mn-lt"/>
                <a:ea typeface="+mn-ea"/>
                <a:cs typeface="+mn-cs"/>
              </a:rPr>
              <a:t>region characterized by slow shear wave speeds at depths below 150 km. Hotspots are found preferentially in</a:t>
            </a:r>
          </a:p>
          <a:p>
            <a:r>
              <a:rPr lang="en-US" sz="1200" b="0" i="0" u="none" strike="noStrike" kern="1200" baseline="0" dirty="0" smtClean="0">
                <a:solidFill>
                  <a:schemeClr val="tx1"/>
                </a:solidFill>
                <a:latin typeface="+mn-lt"/>
                <a:ea typeface="+mn-ea"/>
                <a:cs typeface="+mn-cs"/>
              </a:rPr>
              <a:t>the vicinity of this anomalous region. In the Pacific Ocean, where plate velocities are largest, these regions</a:t>
            </a:r>
          </a:p>
          <a:p>
            <a:r>
              <a:rPr lang="en-US" sz="1200" b="0" i="0" u="none" strike="noStrike" kern="1200" baseline="0" dirty="0" smtClean="0">
                <a:solidFill>
                  <a:schemeClr val="tx1"/>
                </a:solidFill>
                <a:latin typeface="+mn-lt"/>
                <a:ea typeface="+mn-ea"/>
                <a:cs typeface="+mn-cs"/>
              </a:rPr>
              <a:t>have elongated shapes that align with absolute plate motion, suggesting a relationship between the location</a:t>
            </a:r>
          </a:p>
          <a:p>
            <a:r>
              <a:rPr lang="en-US" sz="1200" b="0" i="0" u="none" strike="noStrike" kern="1200" baseline="0" dirty="0" smtClean="0">
                <a:solidFill>
                  <a:schemeClr val="tx1"/>
                </a:solidFill>
                <a:latin typeface="+mn-lt"/>
                <a:ea typeface="+mn-ea"/>
                <a:cs typeface="+mn-cs"/>
              </a:rPr>
              <a:t>of hotspots and small-scale convection in the oceanic upper mantle.</a:t>
            </a:r>
            <a:endParaRPr lang="en-US" baseline="0" dirty="0" smtClean="0"/>
          </a:p>
          <a:p>
            <a:pPr eaLnBrk="1" hangingPunct="1"/>
            <a:endParaRPr lang="en-US" baseline="0" dirty="0" smtClean="0"/>
          </a:p>
          <a:p>
            <a:pPr eaLnBrk="1" hangingPunct="1"/>
            <a:r>
              <a:rPr lang="en-US" sz="1200" b="0" i="0" u="none" strike="noStrike" kern="1200" baseline="0" dirty="0" smtClean="0">
                <a:solidFill>
                  <a:schemeClr val="tx1"/>
                </a:solidFill>
                <a:latin typeface="+mn-lt"/>
                <a:ea typeface="+mn-ea"/>
                <a:cs typeface="+mn-cs"/>
              </a:rPr>
              <a:t>V. </a:t>
            </a:r>
            <a:r>
              <a:rPr lang="en-US" sz="1200" b="0" i="0" u="none" strike="noStrike" kern="1200" baseline="0" dirty="0" err="1" smtClean="0">
                <a:solidFill>
                  <a:schemeClr val="tx1"/>
                </a:solidFill>
                <a:latin typeface="+mn-lt"/>
                <a:ea typeface="+mn-ea"/>
                <a:cs typeface="+mn-cs"/>
              </a:rPr>
              <a:t>Lekic</a:t>
            </a:r>
            <a:r>
              <a:rPr lang="en-US" sz="1200" b="0" i="0" u="none" strike="noStrike" kern="1200" baseline="0" dirty="0" smtClean="0">
                <a:solidFill>
                  <a:schemeClr val="tx1"/>
                </a:solidFill>
                <a:latin typeface="+mn-lt"/>
                <a:ea typeface="+mn-ea"/>
                <a:cs typeface="+mn-cs"/>
              </a:rPr>
              <a:t>, B. </a:t>
            </a:r>
            <a:r>
              <a:rPr lang="en-US" sz="1200" b="0" i="0" u="none" strike="noStrike" kern="1200" baseline="0" dirty="0" err="1" smtClean="0">
                <a:solidFill>
                  <a:schemeClr val="tx1"/>
                </a:solidFill>
                <a:latin typeface="+mn-lt"/>
                <a:ea typeface="+mn-ea"/>
                <a:cs typeface="+mn-cs"/>
              </a:rPr>
              <a:t>Romanowicz</a:t>
            </a:r>
            <a:r>
              <a:rPr lang="en-US" sz="1200" b="0" i="0" u="none" strike="noStrike" kern="1200" baseline="0" dirty="0" smtClean="0">
                <a:solidFill>
                  <a:schemeClr val="tx1"/>
                </a:solidFill>
                <a:latin typeface="+mn-lt"/>
                <a:ea typeface="+mn-ea"/>
                <a:cs typeface="+mn-cs"/>
              </a:rPr>
              <a:t> / Earth and Planetary Science Letters 308 (2011) 151</a:t>
            </a:r>
            <a:r>
              <a:rPr lang="en-US" sz="1200" b="1" i="0" u="none" strike="noStrike" kern="1200" baseline="0" dirty="0" smtClean="0">
                <a:solidFill>
                  <a:schemeClr val="tx1"/>
                </a:solidFill>
                <a:latin typeface="+mn-lt"/>
                <a:ea typeface="+mn-ea"/>
                <a:cs typeface="+mn-cs"/>
              </a:rPr>
              <a:t>–</a:t>
            </a:r>
            <a:r>
              <a:rPr lang="en-US" sz="1200" b="0" i="0" u="none" strike="noStrike" kern="1200" baseline="0" dirty="0" smtClean="0">
                <a:solidFill>
                  <a:schemeClr val="tx1"/>
                </a:solidFill>
                <a:latin typeface="+mn-lt"/>
                <a:ea typeface="+mn-ea"/>
                <a:cs typeface="+mn-cs"/>
              </a:rPr>
              <a:t>160</a:t>
            </a:r>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5 (3) (10 ); The evidence for</a:t>
            </a:r>
            <a:r>
              <a:rPr lang="en-US" baseline="0" dirty="0" smtClean="0"/>
              <a:t> </a:t>
            </a:r>
            <a:r>
              <a:rPr lang="en-US" dirty="0" smtClean="0"/>
              <a:t> relatively cold mantle under and near ridges is 1. the depressed residual bathymetry, 2. the higher than predicted seismic</a:t>
            </a:r>
            <a:r>
              <a:rPr lang="en-US" baseline="0" dirty="0" smtClean="0"/>
              <a:t> </a:t>
            </a:r>
            <a:r>
              <a:rPr lang="en-US" baseline="0" dirty="0" err="1" smtClean="0"/>
              <a:t>wavespeeds</a:t>
            </a:r>
            <a:r>
              <a:rPr lang="en-US" baseline="0" dirty="0" smtClean="0"/>
              <a:t> and the lateral</a:t>
            </a:r>
          </a:p>
          <a:p>
            <a:r>
              <a:rPr lang="en-US" baseline="0" dirty="0" smtClean="0"/>
              <a:t>decrease of </a:t>
            </a:r>
            <a:r>
              <a:rPr lang="en-US" baseline="0" dirty="0" err="1" smtClean="0"/>
              <a:t>wavespeed</a:t>
            </a:r>
            <a:r>
              <a:rPr lang="en-US" baseline="0" dirty="0" smtClean="0"/>
              <a:t> away from ridges below 170 km depth. The evidence for deep adiabatic passive upwelling is 3. the VSV&gt;VSH anisotropy. The combination of high </a:t>
            </a:r>
            <a:r>
              <a:rPr lang="en-US" baseline="0" dirty="0" err="1" smtClean="0"/>
              <a:t>wavespeed</a:t>
            </a:r>
            <a:r>
              <a:rPr lang="en-US" baseline="0" dirty="0" smtClean="0"/>
              <a:t>, and possibly dense</a:t>
            </a:r>
          </a:p>
          <a:p>
            <a:r>
              <a:rPr lang="en-US" baseline="0" dirty="0" smtClean="0"/>
              <a:t>mantle below 170 km and ridge suction suggests that upwelling is passive and adiabatic. 4. The ridge </a:t>
            </a:r>
            <a:r>
              <a:rPr lang="en-US" baseline="0" dirty="0" err="1" smtClean="0"/>
              <a:t>geotherm</a:t>
            </a:r>
            <a:r>
              <a:rPr lang="en-US" baseline="0" dirty="0" smtClean="0"/>
              <a:t> approximates  a ~1300 C </a:t>
            </a:r>
            <a:r>
              <a:rPr lang="en-US" baseline="0" dirty="0" err="1" smtClean="0"/>
              <a:t>adiabat</a:t>
            </a:r>
            <a:r>
              <a:rPr lang="en-US" baseline="0" dirty="0" smtClean="0"/>
              <a:t>. 5.  Hotter </a:t>
            </a:r>
            <a:r>
              <a:rPr lang="en-US" baseline="0" dirty="0" err="1" smtClean="0"/>
              <a:t>midplate</a:t>
            </a:r>
            <a:r>
              <a:rPr lang="en-US" baseline="0" dirty="0" smtClean="0"/>
              <a:t> magmas are likely extracted from</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within the shallower boundary layer, </a:t>
            </a:r>
            <a:r>
              <a:rPr lang="en-US" sz="1200" kern="1200" dirty="0" smtClean="0">
                <a:solidFill>
                  <a:schemeClr val="tx1"/>
                </a:solidFill>
                <a:effectLst/>
                <a:latin typeface="+mn-lt"/>
                <a:ea typeface="+mn-ea"/>
                <a:cs typeface="+mn-cs"/>
              </a:rPr>
              <a:t>near the thermal bump. In contrast to rapid active </a:t>
            </a:r>
            <a:r>
              <a:rPr lang="en-US" sz="1200" kern="1200" dirty="0" err="1" smtClean="0">
                <a:solidFill>
                  <a:schemeClr val="tx1"/>
                </a:solidFill>
                <a:effectLst/>
                <a:latin typeface="+mn-lt"/>
                <a:ea typeface="+mn-ea"/>
                <a:cs typeface="+mn-cs"/>
              </a:rPr>
              <a:t>upwellings</a:t>
            </a:r>
            <a:r>
              <a:rPr lang="en-US" sz="1200" kern="1200" dirty="0" smtClean="0">
                <a:solidFill>
                  <a:schemeClr val="tx1"/>
                </a:solidFill>
                <a:effectLst/>
                <a:latin typeface="+mn-lt"/>
                <a:ea typeface="+mn-ea"/>
                <a:cs typeface="+mn-cs"/>
              </a:rPr>
              <a:t>, which approximate an </a:t>
            </a:r>
            <a:r>
              <a:rPr lang="en-US" sz="1200" kern="1200" dirty="0" err="1" smtClean="0">
                <a:solidFill>
                  <a:schemeClr val="tx1"/>
                </a:solidFill>
                <a:effectLst/>
                <a:latin typeface="+mn-lt"/>
                <a:ea typeface="+mn-ea"/>
                <a:cs typeface="+mn-cs"/>
              </a:rPr>
              <a:t>adiabat</a:t>
            </a:r>
            <a:r>
              <a:rPr lang="en-US" sz="1200" kern="1200" dirty="0" smtClean="0">
                <a:solidFill>
                  <a:schemeClr val="tx1"/>
                </a:solidFill>
                <a:effectLst/>
                <a:latin typeface="+mn-lt"/>
                <a:ea typeface="+mn-ea"/>
                <a:cs typeface="+mn-cs"/>
              </a:rPr>
              <a:t>, slow passive internally heated </a:t>
            </a:r>
            <a:r>
              <a:rPr lang="en-US" sz="1200" kern="1200" dirty="0" err="1" smtClean="0">
                <a:solidFill>
                  <a:schemeClr val="tx1"/>
                </a:solidFill>
                <a:effectLst/>
                <a:latin typeface="+mn-lt"/>
                <a:ea typeface="+mn-ea"/>
                <a:cs typeface="+mn-cs"/>
              </a:rPr>
              <a:t>upwellings</a:t>
            </a:r>
            <a:r>
              <a:rPr lang="en-US" sz="1200" kern="1200" dirty="0" smtClean="0">
                <a:solidFill>
                  <a:schemeClr val="tx1"/>
                </a:solidFill>
                <a:effectLst/>
                <a:latin typeface="+mn-lt"/>
                <a:ea typeface="+mn-ea"/>
                <a:cs typeface="+mn-cs"/>
              </a:rPr>
              <a:t> warm up as they rise and can be </a:t>
            </a:r>
            <a:r>
              <a:rPr lang="en-US" sz="1200" kern="1200" dirty="0" err="1" smtClean="0">
                <a:solidFill>
                  <a:schemeClr val="tx1"/>
                </a:solidFill>
                <a:effectLst/>
                <a:latin typeface="+mn-lt"/>
                <a:ea typeface="+mn-ea"/>
                <a:cs typeface="+mn-cs"/>
              </a:rPr>
              <a:t>subadiabatic</a:t>
            </a:r>
            <a:r>
              <a:rPr lang="en-US" sz="1200" kern="1200" dirty="0" smtClean="0">
                <a:solidFill>
                  <a:schemeClr val="tx1"/>
                </a:solidFill>
                <a:effectLst/>
                <a:latin typeface="+mn-lt"/>
                <a:ea typeface="+mn-ea"/>
                <a:cs typeface="+mn-cs"/>
              </a:rPr>
              <a:t>. Depleted </a:t>
            </a:r>
            <a:r>
              <a:rPr lang="en-US" sz="1200" kern="1200" dirty="0" err="1" smtClean="0">
                <a:solidFill>
                  <a:schemeClr val="tx1"/>
                </a:solidFill>
                <a:effectLst/>
                <a:latin typeface="+mn-lt"/>
                <a:ea typeface="+mn-ea"/>
                <a:cs typeface="+mn-cs"/>
              </a:rPr>
              <a:t>upwellings</a:t>
            </a:r>
            <a:r>
              <a:rPr lang="en-US" sz="1200" kern="1200" dirty="0" smtClean="0">
                <a:solidFill>
                  <a:schemeClr val="tx1"/>
                </a:solidFill>
                <a:effectLst/>
                <a:latin typeface="+mn-lt"/>
                <a:ea typeface="+mn-ea"/>
                <a:cs typeface="+mn-cs"/>
              </a:rPr>
              <a:t>, however, have less U and </a:t>
            </a:r>
            <a:r>
              <a:rPr lang="en-US" sz="1200" kern="1200" dirty="0" err="1"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and may approximate an </a:t>
            </a:r>
            <a:r>
              <a:rPr lang="en-US" sz="1200" kern="1200" dirty="0" err="1" smtClean="0">
                <a:solidFill>
                  <a:schemeClr val="tx1"/>
                </a:solidFill>
                <a:effectLst/>
                <a:latin typeface="+mn-lt"/>
                <a:ea typeface="+mn-ea"/>
                <a:cs typeface="+mn-cs"/>
              </a:rPr>
              <a:t>adiabat</a:t>
            </a:r>
            <a:r>
              <a:rPr lang="en-US" sz="1200" kern="1200" dirty="0" smtClean="0">
                <a:solidFill>
                  <a:schemeClr val="tx1"/>
                </a:solidFill>
                <a:effectLst/>
                <a:latin typeface="+mn-lt"/>
                <a:ea typeface="+mn-ea"/>
                <a:cs typeface="+mn-cs"/>
              </a:rPr>
              <a:t>. Narrow rapid </a:t>
            </a:r>
            <a:r>
              <a:rPr lang="en-US" sz="1200" kern="1200" dirty="0" err="1" smtClean="0">
                <a:solidFill>
                  <a:schemeClr val="tx1"/>
                </a:solidFill>
                <a:effectLst/>
                <a:latin typeface="+mn-lt"/>
                <a:ea typeface="+mn-ea"/>
                <a:cs typeface="+mn-cs"/>
              </a:rPr>
              <a:t>downwellings</a:t>
            </a:r>
            <a:r>
              <a:rPr lang="en-US" sz="1200" kern="1200" dirty="0" smtClean="0">
                <a:solidFill>
                  <a:schemeClr val="tx1"/>
                </a:solidFill>
                <a:effectLst/>
                <a:latin typeface="+mn-lt"/>
                <a:ea typeface="+mn-ea"/>
                <a:cs typeface="+mn-cs"/>
              </a:rPr>
              <a:t> approximate a cold </a:t>
            </a:r>
            <a:r>
              <a:rPr lang="en-US" sz="1200" kern="1200" dirty="0" err="1" smtClean="0">
                <a:solidFill>
                  <a:schemeClr val="tx1"/>
                </a:solidFill>
                <a:effectLst/>
                <a:latin typeface="+mn-lt"/>
                <a:ea typeface="+mn-ea"/>
                <a:cs typeface="+mn-cs"/>
              </a:rPr>
              <a:t>adiabat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Midplate</a:t>
            </a:r>
            <a:r>
              <a:rPr lang="en-US" sz="1200" kern="1200" dirty="0" smtClean="0">
                <a:solidFill>
                  <a:schemeClr val="tx1"/>
                </a:solidFill>
                <a:effectLst/>
                <a:latin typeface="+mn-lt"/>
                <a:ea typeface="+mn-ea"/>
                <a:cs typeface="+mn-cs"/>
              </a:rPr>
              <a:t> locations underlain by stagnant cold slabs can  be </a:t>
            </a:r>
            <a:r>
              <a:rPr lang="en-US" sz="1200" kern="1200" dirty="0" err="1" smtClean="0">
                <a:solidFill>
                  <a:schemeClr val="tx1"/>
                </a:solidFill>
                <a:effectLst/>
                <a:latin typeface="+mn-lt"/>
                <a:ea typeface="+mn-ea"/>
                <a:cs typeface="+mn-cs"/>
              </a:rPr>
              <a:t>subadiabatic</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6. Adiabatic self-compression of the dominant mantle minerals predicts </a:t>
            </a:r>
            <a:r>
              <a:rPr lang="en-US" sz="1200" kern="1200" dirty="0" err="1" smtClean="0">
                <a:solidFill>
                  <a:schemeClr val="tx1"/>
                </a:solidFill>
                <a:effectLst/>
                <a:latin typeface="+mn-lt"/>
                <a:ea typeface="+mn-ea"/>
                <a:cs typeface="+mn-cs"/>
              </a:rPr>
              <a:t>wavespeed</a:t>
            </a:r>
            <a:r>
              <a:rPr lang="en-US" sz="1200" kern="1200" dirty="0" smtClean="0">
                <a:solidFill>
                  <a:schemeClr val="tx1"/>
                </a:solidFill>
                <a:effectLst/>
                <a:latin typeface="+mn-lt"/>
                <a:ea typeface="+mn-ea"/>
                <a:cs typeface="+mn-cs"/>
              </a:rPr>
              <a:t> gradients that are much lower than observed seismological gradients for the upper 700 km of the mantle. The steep gradients of seismic </a:t>
            </a:r>
            <a:r>
              <a:rPr lang="en-US" sz="1200" kern="1200" dirty="0" err="1" smtClean="0">
                <a:solidFill>
                  <a:schemeClr val="tx1"/>
                </a:solidFill>
                <a:effectLst/>
                <a:latin typeface="+mn-lt"/>
                <a:ea typeface="+mn-ea"/>
                <a:cs typeface="+mn-cs"/>
              </a:rPr>
              <a:t>wavespeeds</a:t>
            </a:r>
            <a:r>
              <a:rPr lang="en-US" sz="1200" kern="1200" dirty="0" smtClean="0">
                <a:solidFill>
                  <a:schemeClr val="tx1"/>
                </a:solidFill>
                <a:effectLst/>
                <a:latin typeface="+mn-lt"/>
                <a:ea typeface="+mn-ea"/>
                <a:cs typeface="+mn-cs"/>
              </a:rPr>
              <a:t> between discontinuities and the depths of discontinuities imply that a </a:t>
            </a:r>
            <a:r>
              <a:rPr lang="en-US" sz="1200" kern="1200" dirty="0" err="1" smtClean="0">
                <a:solidFill>
                  <a:schemeClr val="tx1"/>
                </a:solidFill>
                <a:effectLst/>
                <a:latin typeface="+mn-lt"/>
                <a:ea typeface="+mn-ea"/>
                <a:cs typeface="+mn-cs"/>
              </a:rPr>
              <a:t>subadiabatic</a:t>
            </a:r>
            <a:r>
              <a:rPr lang="en-US" sz="1200" kern="1200" dirty="0" smtClean="0">
                <a:solidFill>
                  <a:schemeClr val="tx1"/>
                </a:solidFill>
                <a:effectLst/>
                <a:latin typeface="+mn-lt"/>
                <a:ea typeface="+mn-ea"/>
                <a:cs typeface="+mn-cs"/>
              </a:rPr>
              <a:t> gradient extends to at least 700 km depth (</a:t>
            </a:r>
            <a:r>
              <a:rPr lang="en-US" sz="1200" kern="1200" dirty="0" err="1" smtClean="0">
                <a:solidFill>
                  <a:schemeClr val="tx1"/>
                </a:solidFill>
                <a:effectLst/>
                <a:latin typeface="+mn-lt"/>
                <a:ea typeface="+mn-ea"/>
                <a:cs typeface="+mn-cs"/>
              </a:rPr>
              <a:t>Schuberth</a:t>
            </a:r>
            <a:r>
              <a:rPr lang="en-US" sz="1200" kern="1200" dirty="0" smtClean="0">
                <a:solidFill>
                  <a:schemeClr val="tx1"/>
                </a:solidFill>
                <a:effectLst/>
                <a:latin typeface="+mn-lt"/>
                <a:ea typeface="+mn-ea"/>
                <a:cs typeface="+mn-cs"/>
              </a:rPr>
              <a:t> et al., : </a:t>
            </a:r>
            <a:r>
              <a:rPr lang="en-US" sz="1200" kern="1200" dirty="0" err="1" smtClean="0">
                <a:solidFill>
                  <a:schemeClr val="tx1"/>
                </a:solidFill>
                <a:effectLst/>
                <a:latin typeface="+mn-lt"/>
                <a:ea typeface="+mn-ea"/>
                <a:cs typeface="+mn-cs"/>
              </a:rPr>
              <a:t>Xu</a:t>
            </a:r>
            <a:r>
              <a:rPr lang="en-US" sz="1200" kern="1200" dirty="0" smtClean="0">
                <a:solidFill>
                  <a:schemeClr val="tx1"/>
                </a:solidFill>
                <a:effectLst/>
                <a:latin typeface="+mn-lt"/>
                <a:ea typeface="+mn-ea"/>
                <a:cs typeface="+mn-cs"/>
              </a:rPr>
              <a:t> et al., 2008, FIGURE 4; PREM). Even if a deeper BL exists it starts out 300-500 C colder at the top than the mantle at ~200 km depth, rather than ~200 C hotter (e.g. </a:t>
            </a:r>
            <a:r>
              <a:rPr lang="en-US" sz="1200" kern="1200" dirty="0" err="1" smtClean="0">
                <a:solidFill>
                  <a:schemeClr val="tx1"/>
                </a:solidFill>
                <a:effectLst/>
                <a:latin typeface="+mn-lt"/>
                <a:ea typeface="+mn-ea"/>
                <a:cs typeface="+mn-cs"/>
              </a:rPr>
              <a:t>Farnetani</a:t>
            </a:r>
            <a:r>
              <a:rPr lang="en-US" sz="1200" kern="1200" dirty="0" smtClean="0">
                <a:solidFill>
                  <a:schemeClr val="tx1"/>
                </a:solidFill>
                <a:effectLst/>
                <a:latin typeface="+mn-lt"/>
                <a:ea typeface="+mn-ea"/>
                <a:cs typeface="+mn-cs"/>
              </a:rPr>
              <a:t>, 1997). </a:t>
            </a:r>
            <a:endParaRPr lang="en-US" dirty="0"/>
          </a:p>
        </p:txBody>
      </p:sp>
      <p:sp>
        <p:nvSpPr>
          <p:cNvPr id="4" name="Slide Number Placeholder 3"/>
          <p:cNvSpPr>
            <a:spLocks noGrp="1"/>
          </p:cNvSpPr>
          <p:nvPr>
            <p:ph type="sldNum" sz="quarter" idx="10"/>
          </p:nvPr>
        </p:nvSpPr>
        <p:spPr/>
        <p:txBody>
          <a:bodyPr/>
          <a:lstStyle/>
          <a:p>
            <a:pPr>
              <a:defRPr/>
            </a:pPr>
            <a:fld id="{409ADE73-1DAD-2346-90C1-D53504C32C96}" type="slidenum">
              <a:rPr lang="en-US" smtClean="0"/>
              <a:pPr>
                <a:defRPr/>
              </a:pPr>
              <a:t>71</a:t>
            </a:fld>
            <a:endParaRPr lang="en-US"/>
          </a:p>
        </p:txBody>
      </p:sp>
    </p:spTree>
    <p:extLst>
      <p:ext uri="{BB962C8B-B14F-4D97-AF65-F5344CB8AC3E}">
        <p14:creationId xmlns:p14="http://schemas.microsoft.com/office/powerpoint/2010/main" val="454646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2 (7);  The sheared surface</a:t>
            </a:r>
            <a:r>
              <a:rPr lang="en-US" baseline="0" dirty="0" smtClean="0"/>
              <a:t> boundary layer and transition zone (TZ) graveyard model  for OIB and MORB, respectively. </a:t>
            </a:r>
            <a:r>
              <a:rPr lang="en-US" baseline="0" dirty="0" err="1" smtClean="0"/>
              <a:t>Subducted</a:t>
            </a:r>
            <a:r>
              <a:rPr lang="en-US" baseline="0" dirty="0" smtClean="0"/>
              <a:t> oceanic crust sinks to the base of the TZ</a:t>
            </a:r>
          </a:p>
          <a:p>
            <a:r>
              <a:rPr lang="en-US" baseline="0" dirty="0" smtClean="0"/>
              <a:t>, displacing ancient </a:t>
            </a:r>
            <a:r>
              <a:rPr lang="en-US" baseline="0" dirty="0" err="1" smtClean="0"/>
              <a:t>eclogite</a:t>
            </a:r>
            <a:r>
              <a:rPr lang="en-US" baseline="0" dirty="0" smtClean="0"/>
              <a:t> cumulates upward, Although slab fluids are recycled quickly, oceanic crust piles up in the TZ and need not be recycled from any mass balance point of view.</a:t>
            </a:r>
          </a:p>
          <a:p>
            <a:r>
              <a:rPr lang="en-US" baseline="0" dirty="0" err="1" smtClean="0"/>
              <a:t>Subducted</a:t>
            </a:r>
            <a:r>
              <a:rPr lang="en-US" baseline="0" dirty="0" smtClean="0"/>
              <a:t> olivine-rich lithosphere is buoyant when it warms up and, at most, is a temporary resident of TZ. It can entrain ancient material as it rises. Entrainment, displacement and</a:t>
            </a:r>
          </a:p>
          <a:p>
            <a:r>
              <a:rPr lang="en-US" baseline="0" dirty="0" smtClean="0"/>
              <a:t>ridge suction are the mechanisms for levitating dense MORB source material into the shallow mantle.</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the canonical geochemical model, recycled materials are mixed with ‘primitive’ matter at the CMB, forming the trace-element cocktails that are required to explain geochemical observations (</a:t>
            </a:r>
            <a:r>
              <a:rPr lang="en-US" sz="1200" kern="1200" dirty="0" err="1" smtClean="0">
                <a:solidFill>
                  <a:schemeClr val="tx1"/>
                </a:solidFill>
                <a:effectLst/>
                <a:latin typeface="+mn-lt"/>
                <a:ea typeface="+mn-ea"/>
                <a:cs typeface="+mn-cs"/>
              </a:rPr>
              <a:t>Tackley</a:t>
            </a:r>
            <a:r>
              <a:rPr lang="en-US" sz="1200" kern="1200" dirty="0" smtClean="0">
                <a:solidFill>
                  <a:schemeClr val="tx1"/>
                </a:solidFill>
                <a:effectLst/>
                <a:latin typeface="+mn-lt"/>
                <a:ea typeface="+mn-ea"/>
                <a:cs typeface="+mn-cs"/>
              </a:rPr>
              <a:t> 2012), and then brought back to the surface. The depleted upper mantle is supposedly unaffected by this two-way passage of enriched and primitive materials. D” is the part of the mantle least likely to be contaminated by surface debris.</a:t>
            </a:r>
          </a:p>
          <a:p>
            <a:endParaRPr lang="en-US" dirty="0"/>
          </a:p>
        </p:txBody>
      </p:sp>
      <p:sp>
        <p:nvSpPr>
          <p:cNvPr id="4" name="Slide Number Placeholder 3"/>
          <p:cNvSpPr>
            <a:spLocks noGrp="1"/>
          </p:cNvSpPr>
          <p:nvPr>
            <p:ph type="sldNum" sz="quarter" idx="10"/>
          </p:nvPr>
        </p:nvSpPr>
        <p:spPr/>
        <p:txBody>
          <a:bodyPr/>
          <a:lstStyle/>
          <a:p>
            <a:fld id="{2EF0E077-18A6-3E4F-8B9E-BC83C86C19AB}" type="slidenum">
              <a:rPr lang="en-US" smtClean="0"/>
              <a:t>72</a:t>
            </a:fld>
            <a:endParaRPr lang="en-US"/>
          </a:p>
        </p:txBody>
      </p:sp>
    </p:spTree>
    <p:extLst>
      <p:ext uri="{BB962C8B-B14F-4D97-AF65-F5344CB8AC3E}">
        <p14:creationId xmlns:p14="http://schemas.microsoft.com/office/powerpoint/2010/main" val="26443215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PEPI 2010 Sugioka…</a:t>
            </a:r>
            <a:r>
              <a:rPr lang="en-US" sz="1200" b="0" i="0" u="none" strike="noStrike" kern="1200" baseline="0" dirty="0" smtClean="0">
                <a:solidFill>
                  <a:schemeClr val="tx1"/>
                </a:solidFill>
                <a:latin typeface="Arial" charset="0"/>
                <a:ea typeface="ＭＳ Ｐゴシック" charset="0"/>
                <a:cs typeface="ＭＳ Ｐゴシック" charset="0"/>
              </a:rPr>
              <a:t>The theoretical travel times are in good agreement with observation</a:t>
            </a:r>
          </a:p>
          <a:p>
            <a:r>
              <a:rPr lang="en-US" sz="1200" b="0" i="0" u="none" strike="noStrike" kern="1200" baseline="0" dirty="0" smtClean="0">
                <a:solidFill>
                  <a:schemeClr val="tx1"/>
                </a:solidFill>
                <a:latin typeface="Arial" charset="0"/>
                <a:ea typeface="ＭＳ Ｐゴシック" charset="0"/>
                <a:cs typeface="ＭＳ Ｐゴシック" charset="0"/>
              </a:rPr>
              <a:t>for both P and S waves for a value of R of 1.4, which implies</a:t>
            </a:r>
          </a:p>
          <a:p>
            <a:r>
              <a:rPr lang="en-US" sz="1200" b="0" i="0" u="none" strike="noStrike" kern="1200" baseline="0" dirty="0" smtClean="0">
                <a:solidFill>
                  <a:schemeClr val="tx1"/>
                </a:solidFill>
                <a:latin typeface="Arial" charset="0"/>
                <a:ea typeface="ＭＳ Ｐゴシック" charset="0"/>
                <a:cs typeface="ＭＳ Ｐゴシック" charset="0"/>
              </a:rPr>
              <a:t>that the seismic velocity anomalies associated with the stagnant</a:t>
            </a:r>
          </a:p>
          <a:p>
            <a:r>
              <a:rPr lang="en-US" sz="1200" b="0" i="0" u="none" strike="noStrike" kern="1200" baseline="0" dirty="0" smtClean="0">
                <a:solidFill>
                  <a:schemeClr val="tx1"/>
                </a:solidFill>
                <a:latin typeface="Arial" charset="0"/>
                <a:ea typeface="ＭＳ Ｐゴシック" charset="0"/>
                <a:cs typeface="ＭＳ Ｐゴシック" charset="0"/>
              </a:rPr>
              <a:t>slab can be explained as the thermal effect. The stagnant slab is</a:t>
            </a:r>
          </a:p>
          <a:p>
            <a:r>
              <a:rPr lang="en-US" sz="1200" b="0" i="0" u="none" strike="noStrike" kern="1200" baseline="0" dirty="0" smtClean="0">
                <a:solidFill>
                  <a:schemeClr val="tx1"/>
                </a:solidFill>
                <a:latin typeface="Arial" charset="0"/>
                <a:ea typeface="ＭＳ Ｐゴシック" charset="0"/>
                <a:cs typeface="ＭＳ Ｐゴシック" charset="0"/>
              </a:rPr>
              <a:t>estimated to be 250–300K colder than the surrounding mantle. H. Sugioka et al. / Physics of the Earth and Planetary Interiors 179 (2010) 1–6</a:t>
            </a:r>
            <a:endParaRPr lang="en-US" dirty="0"/>
          </a:p>
        </p:txBody>
      </p:sp>
      <p:sp>
        <p:nvSpPr>
          <p:cNvPr id="4" name="Slide Number Placeholder 3"/>
          <p:cNvSpPr>
            <a:spLocks noGrp="1"/>
          </p:cNvSpPr>
          <p:nvPr>
            <p:ph type="sldNum" sz="quarter" idx="10"/>
          </p:nvPr>
        </p:nvSpPr>
        <p:spPr/>
        <p:txBody>
          <a:bodyPr/>
          <a:lstStyle/>
          <a:p>
            <a:pPr>
              <a:defRPr/>
            </a:pPr>
            <a:fld id="{05E27374-2C5A-FF41-B9C3-18238688F6D8}" type="slidenum">
              <a:rPr lang="en-US" smtClean="0"/>
              <a:pPr>
                <a:defRPr/>
              </a:pPr>
              <a:t>79</a:t>
            </a:fld>
            <a:endParaRPr lang="en-US"/>
          </a:p>
        </p:txBody>
      </p:sp>
    </p:spTree>
    <p:extLst>
      <p:ext uri="{BB962C8B-B14F-4D97-AF65-F5344CB8AC3E}">
        <p14:creationId xmlns:p14="http://schemas.microsoft.com/office/powerpoint/2010/main" val="33619370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8432ABE-3094-F746-8274-71823BB5553D}" type="slidenum">
              <a:rPr lang="en-US" sz="1200"/>
              <a:pPr/>
              <a:t>80</a:t>
            </a:fld>
            <a:endParaRPr lang="en-US" sz="1200"/>
          </a:p>
        </p:txBody>
      </p:sp>
      <p:sp>
        <p:nvSpPr>
          <p:cNvPr id="1536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7065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Harzburgites and dunites are less dense than pyrolite and fertile peridotites. Eclogites and Hawaiian lherzolites are even more dense, but they can be trapped above the beta spinel phase boundary. Some arclogites can be trapped above 500 km depth, while many MORB eclogites can be trapped at 650 km.</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CD89D8C8-69AF-DD43-AA0B-767C276CF0D9}" type="slidenum">
              <a:rPr lang="en-US" sz="1200"/>
              <a:pPr eaLnBrk="1" fontAlgn="base" hangingPunct="1">
                <a:spcBef>
                  <a:spcPct val="0"/>
                </a:spcBef>
                <a:spcAft>
                  <a:spcPct val="0"/>
                </a:spcAft>
              </a:pPr>
              <a:t>3</a:t>
            </a:fld>
            <a:endParaRPr lang="en-US" sz="1200"/>
          </a:p>
        </p:txBody>
      </p:sp>
      <p:sp>
        <p:nvSpPr>
          <p:cNvPr id="118786"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18787"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Xu</a:t>
            </a:r>
            <a:r>
              <a:rPr lang="en-US" dirty="0" smtClean="0"/>
              <a:t> FIGURE 2.6, 2.8, 2.9</a:t>
            </a:r>
          </a:p>
          <a:p>
            <a:r>
              <a:rPr lang="en-US" dirty="0" smtClean="0"/>
              <a:t>Modeling</a:t>
            </a:r>
            <a:r>
              <a:rPr lang="en-US" baseline="0" dirty="0" smtClean="0"/>
              <a:t> shows that seismic data can be satisfied by a steep conduction gradient that extends to 200 km depth followed by a substantially </a:t>
            </a:r>
            <a:r>
              <a:rPr lang="en-US" baseline="0" dirty="0" err="1" smtClean="0"/>
              <a:t>subadiabatic</a:t>
            </a:r>
            <a:r>
              <a:rPr lang="en-US" baseline="0" dirty="0" smtClean="0"/>
              <a:t> gradient.</a:t>
            </a:r>
          </a:p>
          <a:p>
            <a:r>
              <a:rPr lang="en-US" baseline="0" dirty="0" err="1" smtClean="0"/>
              <a:t>Geotherms</a:t>
            </a:r>
            <a:r>
              <a:rPr lang="en-US" baseline="0" dirty="0" smtClean="0"/>
              <a:t>  inferred from seismology and thermodynamics have a Mae West type character…peaking at ~150 km depth.</a:t>
            </a:r>
            <a:endParaRPr lang="en-US" dirty="0"/>
          </a:p>
        </p:txBody>
      </p:sp>
      <p:sp>
        <p:nvSpPr>
          <p:cNvPr id="4" name="Slide Number Placeholder 3"/>
          <p:cNvSpPr>
            <a:spLocks noGrp="1"/>
          </p:cNvSpPr>
          <p:nvPr>
            <p:ph type="sldNum" sz="quarter" idx="10"/>
          </p:nvPr>
        </p:nvSpPr>
        <p:spPr/>
        <p:txBody>
          <a:bodyPr/>
          <a:lstStyle/>
          <a:p>
            <a:fld id="{60B5133A-F806-C242-80B5-650DE76923B2}" type="slidenum">
              <a:rPr lang="en-US" smtClean="0"/>
              <a:t>81</a:t>
            </a:fld>
            <a:endParaRPr lang="en-US"/>
          </a:p>
        </p:txBody>
      </p:sp>
    </p:spTree>
    <p:extLst>
      <p:ext uri="{BB962C8B-B14F-4D97-AF65-F5344CB8AC3E}">
        <p14:creationId xmlns:p14="http://schemas.microsoft.com/office/powerpoint/2010/main" val="15688546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4: The plate tectonic cycle</a:t>
            </a:r>
            <a:r>
              <a:rPr lang="en-US" baseline="0" dirty="0" smtClean="0"/>
              <a:t> in a </a:t>
            </a:r>
            <a:r>
              <a:rPr lang="en-US" dirty="0" smtClean="0"/>
              <a:t>mantle that is internally</a:t>
            </a:r>
            <a:r>
              <a:rPr lang="en-US" baseline="0" dirty="0" smtClean="0"/>
              <a:t> heated and cooling with time. Convection in such a system is composed of narrow active </a:t>
            </a:r>
            <a:r>
              <a:rPr lang="en-US" baseline="0" dirty="0" err="1" smtClean="0"/>
              <a:t>downwellings</a:t>
            </a:r>
            <a:r>
              <a:rPr lang="en-US" baseline="0" dirty="0" smtClean="0"/>
              <a:t> and broad passive </a:t>
            </a:r>
            <a:r>
              <a:rPr lang="en-US" baseline="0" dirty="0" err="1" smtClean="0"/>
              <a:t>upwellings</a:t>
            </a:r>
            <a:r>
              <a:rPr lang="en-US" baseline="0" dirty="0" smtClean="0"/>
              <a:t>, the precise</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opposite of  Morgan’s assumptions and most subsequent geochemical models. Region B is a sheared BL with a </a:t>
            </a:r>
            <a:r>
              <a:rPr lang="en-US" baseline="0" dirty="0" err="1" smtClean="0"/>
              <a:t>superadiabatic</a:t>
            </a:r>
            <a:r>
              <a:rPr lang="en-US" baseline="0" dirty="0" smtClean="0"/>
              <a:t> thermal gradient and decreasing seismic </a:t>
            </a:r>
            <a:r>
              <a:rPr lang="en-US" baseline="0" dirty="0" err="1" smtClean="0"/>
              <a:t>wavespeeds</a:t>
            </a:r>
            <a:r>
              <a:rPr lang="en-US" baseline="0" dirty="0" smtClean="0"/>
              <a:t>. Most of the underlying mantle has a </a:t>
            </a:r>
            <a:r>
              <a:rPr lang="en-US" baseline="0" dirty="0" err="1" smtClean="0"/>
              <a:t>subadiabatic</a:t>
            </a:r>
            <a:r>
              <a:rPr lang="en-US" baseline="0" dirty="0" smtClean="0"/>
              <a:t> gradient, giving  high positive </a:t>
            </a:r>
            <a:r>
              <a:rPr lang="en-US" baseline="0" dirty="0" err="1" smtClean="0"/>
              <a:t>wavespeed</a:t>
            </a:r>
            <a:r>
              <a:rPr lang="en-US" baseline="0" dirty="0" smtClean="0"/>
              <a:t> gradients. </a:t>
            </a:r>
            <a:r>
              <a:rPr lang="en-US" sz="1200" kern="1200" dirty="0" smtClean="0">
                <a:solidFill>
                  <a:schemeClr val="tx1"/>
                </a:solidFill>
                <a:effectLst/>
                <a:latin typeface="+mn-lt"/>
                <a:ea typeface="+mn-ea"/>
                <a:cs typeface="+mn-cs"/>
              </a:rPr>
              <a:t>Cold </a:t>
            </a:r>
            <a:r>
              <a:rPr lang="en-US" sz="1200" kern="1200" dirty="0" err="1" smtClean="0">
                <a:solidFill>
                  <a:schemeClr val="tx1"/>
                </a:solidFill>
                <a:effectLst/>
                <a:latin typeface="+mn-lt"/>
                <a:ea typeface="+mn-ea"/>
                <a:cs typeface="+mn-cs"/>
              </a:rPr>
              <a:t>upwellings</a:t>
            </a:r>
            <a:r>
              <a:rPr lang="en-US" sz="1200" kern="1200" dirty="0" smtClean="0">
                <a:solidFill>
                  <a:schemeClr val="tx1"/>
                </a:solidFill>
                <a:effectLst/>
                <a:latin typeface="+mn-lt"/>
                <a:ea typeface="+mn-ea"/>
                <a:cs typeface="+mn-cs"/>
              </a:rPr>
              <a:t>, triggered by spreading and </a:t>
            </a:r>
            <a:r>
              <a:rPr lang="en-US" sz="1200" kern="1200" dirty="0" err="1" smtClean="0">
                <a:solidFill>
                  <a:schemeClr val="tx1"/>
                </a:solidFill>
                <a:effectLst/>
                <a:latin typeface="+mn-lt"/>
                <a:ea typeface="+mn-ea"/>
                <a:cs typeface="+mn-cs"/>
              </a:rPr>
              <a:t>subduction</a:t>
            </a:r>
            <a:r>
              <a:rPr lang="en-US" sz="1200" kern="1200" dirty="0" smtClean="0">
                <a:solidFill>
                  <a:schemeClr val="tx1"/>
                </a:solidFill>
                <a:effectLst/>
                <a:latin typeface="+mn-lt"/>
                <a:ea typeface="+mn-ea"/>
                <a:cs typeface="+mn-cs"/>
              </a:rPr>
              <a:t>, can originate in the transition region because of the </a:t>
            </a:r>
            <a:r>
              <a:rPr lang="en-US" sz="1200" kern="1200" dirty="0" err="1" smtClean="0">
                <a:solidFill>
                  <a:schemeClr val="tx1"/>
                </a:solidFill>
                <a:effectLst/>
                <a:latin typeface="+mn-lt"/>
                <a:ea typeface="+mn-ea"/>
                <a:cs typeface="+mn-cs"/>
              </a:rPr>
              <a:t>subadiabatic</a:t>
            </a:r>
            <a:r>
              <a:rPr lang="en-US" sz="1200" kern="1200" dirty="0" smtClean="0">
                <a:solidFill>
                  <a:schemeClr val="tx1"/>
                </a:solidFill>
                <a:effectLst/>
                <a:latin typeface="+mn-lt"/>
                <a:ea typeface="+mn-ea"/>
                <a:cs typeface="+mn-cs"/>
              </a:rPr>
              <a:t> nature of the </a:t>
            </a:r>
            <a:r>
              <a:rPr lang="en-US" sz="1200" kern="1200" dirty="0" err="1" smtClean="0">
                <a:solidFill>
                  <a:schemeClr val="tx1"/>
                </a:solidFill>
                <a:effectLst/>
                <a:latin typeface="+mn-lt"/>
                <a:ea typeface="+mn-ea"/>
                <a:cs typeface="+mn-cs"/>
              </a:rPr>
              <a:t>geotherm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Jeanloz</a:t>
            </a:r>
            <a:r>
              <a:rPr lang="en-US" sz="1200" kern="1200" dirty="0" smtClean="0">
                <a:solidFill>
                  <a:schemeClr val="tx1"/>
                </a:solidFill>
                <a:effectLst/>
                <a:latin typeface="+mn-lt"/>
                <a:ea typeface="+mn-ea"/>
                <a:cs typeface="+mn-cs"/>
              </a:rPr>
              <a:t> &amp; Morris, Bunge, Moore, </a:t>
            </a:r>
            <a:r>
              <a:rPr lang="en-US" sz="1200" kern="1200" dirty="0" err="1" smtClean="0">
                <a:solidFill>
                  <a:schemeClr val="tx1"/>
                </a:solidFill>
                <a:effectLst/>
                <a:latin typeface="+mn-lt"/>
                <a:ea typeface="+mn-ea"/>
                <a:cs typeface="+mn-cs"/>
              </a:rPr>
              <a:t>Xu</a:t>
            </a:r>
            <a:r>
              <a:rPr lang="en-US" sz="1200" kern="1200" dirty="0" smtClean="0">
                <a:solidFill>
                  <a:schemeClr val="tx1"/>
                </a:solidFill>
                <a:effectLst/>
                <a:latin typeface="+mn-lt"/>
                <a:ea typeface="+mn-ea"/>
                <a:cs typeface="+mn-cs"/>
              </a:rPr>
              <a:t>) and the cooling effect of slab trapping by the 650-km discontinuity. The inflection of the solid </a:t>
            </a:r>
            <a:r>
              <a:rPr lang="en-US" sz="1200" kern="1200" dirty="0" err="1" smtClean="0">
                <a:solidFill>
                  <a:schemeClr val="tx1"/>
                </a:solidFill>
                <a:effectLst/>
                <a:latin typeface="+mn-lt"/>
                <a:ea typeface="+mn-ea"/>
                <a:cs typeface="+mn-cs"/>
              </a:rPr>
              <a:t>adiabat</a:t>
            </a:r>
            <a:r>
              <a:rPr lang="en-US" sz="1200" kern="1200" dirty="0" smtClean="0">
                <a:solidFill>
                  <a:schemeClr val="tx1"/>
                </a:solidFill>
                <a:effectLst/>
                <a:latin typeface="+mn-lt"/>
                <a:ea typeface="+mn-ea"/>
                <a:cs typeface="+mn-cs"/>
              </a:rPr>
              <a:t> due to melting may decrease the temperature by about 100 C by the time that it arrives at the surface.</a:t>
            </a:r>
          </a:p>
          <a:p>
            <a:endParaRPr lang="en-US" dirty="0"/>
          </a:p>
        </p:txBody>
      </p:sp>
      <p:sp>
        <p:nvSpPr>
          <p:cNvPr id="4" name="Slide Number Placeholder 3"/>
          <p:cNvSpPr>
            <a:spLocks noGrp="1"/>
          </p:cNvSpPr>
          <p:nvPr>
            <p:ph type="sldNum" sz="quarter" idx="10"/>
          </p:nvPr>
        </p:nvSpPr>
        <p:spPr/>
        <p:txBody>
          <a:bodyPr/>
          <a:lstStyle/>
          <a:p>
            <a:pPr>
              <a:defRPr/>
            </a:pPr>
            <a:fld id="{409ADE73-1DAD-2346-90C1-D53504C32C96}" type="slidenum">
              <a:rPr lang="en-US" smtClean="0"/>
              <a:pPr>
                <a:defRPr/>
              </a:pPr>
              <a:t>82</a:t>
            </a:fld>
            <a:endParaRPr lang="en-US"/>
          </a:p>
        </p:txBody>
      </p:sp>
    </p:spTree>
    <p:extLst>
      <p:ext uri="{BB962C8B-B14F-4D97-AF65-F5344CB8AC3E}">
        <p14:creationId xmlns:p14="http://schemas.microsoft.com/office/powerpoint/2010/main" val="21858183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1990DDF-EE86-3C47-A77C-CB8BEFAB7BF9}" type="slidenum">
              <a:rPr lang="en-US" sz="1200"/>
              <a:pPr/>
              <a:t>85</a:t>
            </a:fld>
            <a:endParaRPr lang="en-US" sz="1200"/>
          </a:p>
        </p:txBody>
      </p:sp>
      <p:sp>
        <p:nvSpPr>
          <p:cNvPr id="6144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24985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Xu</a:t>
            </a:r>
            <a:r>
              <a:rPr lang="en-US" dirty="0" smtClean="0"/>
              <a:t> thesis</a:t>
            </a:r>
          </a:p>
          <a:p>
            <a:endParaRPr lang="en-US" dirty="0" smtClean="0"/>
          </a:p>
          <a:p>
            <a:r>
              <a:rPr lang="en-US" dirty="0" smtClean="0"/>
              <a:t>The seismic velocity gradients between 200 and 800 km are mainly too steep, even between the phase change boundaries to be explained by self-compression of a homogeneous </a:t>
            </a:r>
            <a:r>
              <a:rPr lang="en-US" dirty="0" err="1" smtClean="0"/>
              <a:t>peridotite</a:t>
            </a:r>
            <a:r>
              <a:rPr lang="en-US" dirty="0" smtClean="0"/>
              <a:t> composition. A </a:t>
            </a:r>
            <a:r>
              <a:rPr lang="en-US" dirty="0" err="1" smtClean="0"/>
              <a:t>subadiabatic</a:t>
            </a:r>
            <a:r>
              <a:rPr lang="en-US" dirty="0" smtClean="0"/>
              <a:t> gradient is </a:t>
            </a:r>
            <a:r>
              <a:rPr lang="en-US" dirty="0" err="1" smtClean="0"/>
              <a:t>omplies</a:t>
            </a:r>
            <a:r>
              <a:rPr lang="en-US" dirty="0" smtClean="0"/>
              <a:t>.,</a:t>
            </a:r>
            <a:endParaRPr lang="en-US" dirty="0"/>
          </a:p>
        </p:txBody>
      </p:sp>
      <p:sp>
        <p:nvSpPr>
          <p:cNvPr id="4" name="Slide Number Placeholder 3"/>
          <p:cNvSpPr>
            <a:spLocks noGrp="1"/>
          </p:cNvSpPr>
          <p:nvPr>
            <p:ph type="sldNum" sz="quarter" idx="10"/>
          </p:nvPr>
        </p:nvSpPr>
        <p:spPr/>
        <p:txBody>
          <a:bodyPr/>
          <a:lstStyle/>
          <a:p>
            <a:fld id="{60B5133A-F806-C242-80B5-650DE76923B2}" type="slidenum">
              <a:rPr lang="en-US" smtClean="0"/>
              <a:t>88</a:t>
            </a:fld>
            <a:endParaRPr lang="en-US"/>
          </a:p>
        </p:txBody>
      </p:sp>
    </p:spTree>
    <p:extLst>
      <p:ext uri="{BB962C8B-B14F-4D97-AF65-F5344CB8AC3E}">
        <p14:creationId xmlns:p14="http://schemas.microsoft.com/office/powerpoint/2010/main" val="14591710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Xu</a:t>
            </a:r>
            <a:r>
              <a:rPr lang="en-US" dirty="0" smtClean="0"/>
              <a:t> FIGURE 2.6, 2.8, 2.9</a:t>
            </a:r>
          </a:p>
          <a:p>
            <a:r>
              <a:rPr lang="en-US" dirty="0" smtClean="0"/>
              <a:t>Modeling</a:t>
            </a:r>
            <a:r>
              <a:rPr lang="en-US" baseline="0" dirty="0" smtClean="0"/>
              <a:t> shows that seismic data can be satisfied by a steep conduction gradient that extends to 200 km depth followed by a substantially </a:t>
            </a:r>
            <a:r>
              <a:rPr lang="en-US" baseline="0" dirty="0" err="1" smtClean="0"/>
              <a:t>subadiabatic</a:t>
            </a:r>
            <a:r>
              <a:rPr lang="en-US" baseline="0" dirty="0" smtClean="0"/>
              <a:t> gradient.</a:t>
            </a:r>
          </a:p>
          <a:p>
            <a:r>
              <a:rPr lang="en-US" baseline="0" dirty="0" err="1" smtClean="0"/>
              <a:t>Geotherms</a:t>
            </a:r>
            <a:r>
              <a:rPr lang="en-US" baseline="0" dirty="0" smtClean="0"/>
              <a:t>  inferred from seismology and thermodynamics have a Mae West type character…peaking at ~150 km depth.</a:t>
            </a:r>
            <a:endParaRPr lang="en-US" dirty="0"/>
          </a:p>
        </p:txBody>
      </p:sp>
      <p:sp>
        <p:nvSpPr>
          <p:cNvPr id="4" name="Slide Number Placeholder 3"/>
          <p:cNvSpPr>
            <a:spLocks noGrp="1"/>
          </p:cNvSpPr>
          <p:nvPr>
            <p:ph type="sldNum" sz="quarter" idx="10"/>
          </p:nvPr>
        </p:nvSpPr>
        <p:spPr/>
        <p:txBody>
          <a:bodyPr/>
          <a:lstStyle/>
          <a:p>
            <a:fld id="{60B5133A-F806-C242-80B5-650DE76923B2}" type="slidenum">
              <a:rPr lang="en-US" smtClean="0"/>
              <a:t>89</a:t>
            </a:fld>
            <a:endParaRPr lang="en-US"/>
          </a:p>
        </p:txBody>
      </p:sp>
    </p:spTree>
    <p:extLst>
      <p:ext uri="{BB962C8B-B14F-4D97-AF65-F5344CB8AC3E}">
        <p14:creationId xmlns:p14="http://schemas.microsoft.com/office/powerpoint/2010/main" val="15688546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0AE3D2B4-7BCE-074F-9105-3A89F28F1AA4}" type="slidenum">
              <a:rPr lang="en-US" sz="1200">
                <a:latin typeface="Arial" charset="0"/>
              </a:rPr>
              <a:pPr eaLnBrk="1" fontAlgn="base" hangingPunct="1">
                <a:spcBef>
                  <a:spcPct val="0"/>
                </a:spcBef>
                <a:spcAft>
                  <a:spcPct val="0"/>
                </a:spcAft>
              </a:pPr>
              <a:t>90</a:t>
            </a:fld>
            <a:endParaRPr lang="en-US" sz="1200">
              <a:latin typeface="Arial" charset="0"/>
            </a:endParaRPr>
          </a:p>
        </p:txBody>
      </p:sp>
      <p:sp>
        <p:nvSpPr>
          <p:cNvPr id="28674"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8675"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dirty="0">
                <a:latin typeface="Calibri" charset="0"/>
              </a:rPr>
              <a:t>FIGURE  1: Nomenclature of the </a:t>
            </a:r>
            <a:r>
              <a:rPr lang="en-US" dirty="0" smtClean="0">
                <a:latin typeface="Calibri" charset="0"/>
              </a:rPr>
              <a:t>mantle.</a:t>
            </a:r>
            <a:r>
              <a:rPr lang="en-US" baseline="0" dirty="0" smtClean="0">
                <a:latin typeface="Calibri" charset="0"/>
              </a:rPr>
              <a:t> </a:t>
            </a:r>
            <a:r>
              <a:rPr lang="en-US" dirty="0" smtClean="0">
                <a:latin typeface="Calibri" charset="0"/>
              </a:rPr>
              <a:t>The </a:t>
            </a:r>
            <a:r>
              <a:rPr lang="en-US" dirty="0">
                <a:latin typeface="Calibri" charset="0"/>
              </a:rPr>
              <a:t>lower mantle (Region D) starts below 900 </a:t>
            </a:r>
            <a:r>
              <a:rPr lang="en-US" dirty="0" smtClean="0">
                <a:latin typeface="Calibri" charset="0"/>
              </a:rPr>
              <a:t> </a:t>
            </a:r>
            <a:r>
              <a:rPr lang="en-US" dirty="0">
                <a:latin typeface="Calibri" charset="0"/>
              </a:rPr>
              <a:t>km. The Transition Region was defined originally as the mantle between 410 and ~900 km. The Transition Zone (TZ) </a:t>
            </a:r>
            <a:r>
              <a:rPr lang="en-US" dirty="0" smtClean="0">
                <a:latin typeface="Calibri" charset="0"/>
              </a:rPr>
              <a:t>is</a:t>
            </a:r>
            <a:r>
              <a:rPr lang="en-US" baseline="0" dirty="0" smtClean="0">
                <a:latin typeface="Calibri" charset="0"/>
              </a:rPr>
              <a:t> </a:t>
            </a:r>
            <a:r>
              <a:rPr lang="en-US" dirty="0" smtClean="0">
                <a:latin typeface="Calibri" charset="0"/>
              </a:rPr>
              <a:t>the region </a:t>
            </a:r>
            <a:r>
              <a:rPr lang="en-US" dirty="0">
                <a:latin typeface="Calibri" charset="0"/>
              </a:rPr>
              <a:t>between 410 and 650 </a:t>
            </a:r>
            <a:r>
              <a:rPr lang="en-US" dirty="0" err="1">
                <a:latin typeface="Calibri" charset="0"/>
              </a:rPr>
              <a:t>km.The</a:t>
            </a:r>
            <a:r>
              <a:rPr lang="en-US" dirty="0">
                <a:latin typeface="Calibri" charset="0"/>
              </a:rPr>
              <a:t> low-velocity anisotropic layer (</a:t>
            </a:r>
            <a:r>
              <a:rPr lang="en-US" dirty="0" smtClean="0">
                <a:latin typeface="Calibri" charset="0"/>
              </a:rPr>
              <a:t>LVZ) </a:t>
            </a:r>
            <a:r>
              <a:rPr lang="en-US" dirty="0">
                <a:latin typeface="Calibri" charset="0"/>
              </a:rPr>
              <a:t>extends from the Gutenberg discontinuity (G) to the Lehmann discontinuity (L). A schematic potential temperature (</a:t>
            </a:r>
            <a:r>
              <a:rPr lang="en-US" dirty="0" err="1">
                <a:latin typeface="Calibri" charset="0"/>
              </a:rPr>
              <a:t>Tp</a:t>
            </a:r>
            <a:r>
              <a:rPr lang="en-US" dirty="0">
                <a:latin typeface="Calibri" charset="0"/>
              </a:rPr>
              <a:t>) </a:t>
            </a:r>
            <a:r>
              <a:rPr lang="en-US" dirty="0" err="1">
                <a:latin typeface="Calibri" charset="0"/>
              </a:rPr>
              <a:t>geotherm</a:t>
            </a:r>
            <a:r>
              <a:rPr lang="en-US" dirty="0">
                <a:latin typeface="Calibri" charset="0"/>
              </a:rPr>
              <a:t> is </a:t>
            </a:r>
            <a:r>
              <a:rPr lang="en-US" dirty="0" smtClean="0">
                <a:latin typeface="Calibri" charset="0"/>
              </a:rPr>
              <a:t>shown. </a:t>
            </a:r>
            <a:r>
              <a:rPr lang="en-US" dirty="0">
                <a:latin typeface="Calibri" charset="0"/>
              </a:rPr>
              <a:t>The adiabatic interior of </a:t>
            </a:r>
            <a:r>
              <a:rPr lang="en-US" dirty="0" smtClean="0">
                <a:latin typeface="Calibri" charset="0"/>
              </a:rPr>
              <a:t>canonical</a:t>
            </a:r>
            <a:r>
              <a:rPr lang="en-US" baseline="0" dirty="0" smtClean="0">
                <a:latin typeface="Calibri" charset="0"/>
              </a:rPr>
              <a:t> </a:t>
            </a:r>
            <a:r>
              <a:rPr lang="en-US" baseline="0" dirty="0" err="1" smtClean="0">
                <a:latin typeface="Calibri" charset="0"/>
              </a:rPr>
              <a:t>geotherms</a:t>
            </a:r>
            <a:r>
              <a:rPr lang="en-US" baseline="0" dirty="0" smtClean="0">
                <a:latin typeface="Calibri" charset="0"/>
              </a:rPr>
              <a:t> </a:t>
            </a:r>
            <a:r>
              <a:rPr lang="en-US" dirty="0" smtClean="0">
                <a:latin typeface="Calibri" charset="0"/>
              </a:rPr>
              <a:t>is </a:t>
            </a:r>
            <a:r>
              <a:rPr lang="en-US" dirty="0">
                <a:latin typeface="Calibri" charset="0"/>
              </a:rPr>
              <a:t>replaced by an internally </a:t>
            </a:r>
            <a:r>
              <a:rPr lang="en-US" dirty="0" smtClean="0">
                <a:latin typeface="Calibri" charset="0"/>
              </a:rPr>
              <a:t>heated-slab cooled  </a:t>
            </a:r>
            <a:r>
              <a:rPr lang="en-US" dirty="0">
                <a:latin typeface="Calibri" charset="0"/>
              </a:rPr>
              <a:t>region </a:t>
            </a:r>
            <a:r>
              <a:rPr lang="en-US" dirty="0" smtClean="0">
                <a:latin typeface="Calibri" charset="0"/>
              </a:rPr>
              <a:t>with </a:t>
            </a:r>
            <a:r>
              <a:rPr lang="en-US" dirty="0">
                <a:latin typeface="Calibri" charset="0"/>
              </a:rPr>
              <a:t>a </a:t>
            </a:r>
            <a:r>
              <a:rPr lang="en-US" dirty="0" err="1">
                <a:latin typeface="Calibri" charset="0"/>
              </a:rPr>
              <a:t>subadiabatic</a:t>
            </a:r>
            <a:r>
              <a:rPr lang="en-US" dirty="0">
                <a:latin typeface="Calibri" charset="0"/>
              </a:rPr>
              <a:t> gradient</a:t>
            </a:r>
            <a:r>
              <a:rPr lang="en-US" dirty="0" smtClean="0">
                <a:latin typeface="Calibri" charset="0"/>
              </a:rPr>
              <a:t>.</a:t>
            </a:r>
          </a:p>
          <a:p>
            <a:pPr eaLnBrk="1" hangingPunct="1">
              <a:spcBef>
                <a:spcPct val="0"/>
              </a:spcBef>
            </a:pPr>
            <a:r>
              <a:rPr lang="en-US" dirty="0" smtClean="0">
                <a:latin typeface="Calibri" charset="0"/>
              </a:rPr>
              <a:t>Compare with </a:t>
            </a:r>
            <a:r>
              <a:rPr lang="en-US" sz="1200" b="0" i="0" u="none" strike="noStrike" kern="1200" baseline="0" dirty="0" smtClean="0">
                <a:solidFill>
                  <a:schemeClr val="tx1"/>
                </a:solidFill>
                <a:latin typeface="+mn-lt"/>
                <a:ea typeface="+mn-ea"/>
                <a:cs typeface="+mn-cs"/>
              </a:rPr>
              <a:t> F. </a:t>
            </a:r>
            <a:r>
              <a:rPr lang="en-US" sz="1200" b="0" i="0" u="none" strike="noStrike" kern="1200" baseline="0" dirty="0" err="1" smtClean="0">
                <a:solidFill>
                  <a:schemeClr val="tx1"/>
                </a:solidFill>
                <a:latin typeface="+mn-lt"/>
                <a:ea typeface="+mn-ea"/>
                <a:cs typeface="+mn-cs"/>
              </a:rPr>
              <a:t>Cammarano</a:t>
            </a:r>
            <a:r>
              <a:rPr lang="en-US" sz="1200" b="0" i="0" u="none" strike="noStrike" kern="1200" baseline="0" dirty="0" smtClean="0">
                <a:solidFill>
                  <a:schemeClr val="tx1"/>
                </a:solidFill>
                <a:latin typeface="+mn-lt"/>
                <a:ea typeface="+mn-ea"/>
                <a:cs typeface="+mn-cs"/>
              </a:rPr>
              <a:t>, P. </a:t>
            </a:r>
            <a:r>
              <a:rPr lang="en-US" sz="1200" b="0" i="0" u="none" strike="noStrike" kern="1200" baseline="0" dirty="0" err="1" smtClean="0">
                <a:solidFill>
                  <a:schemeClr val="tx1"/>
                </a:solidFill>
                <a:latin typeface="+mn-lt"/>
                <a:ea typeface="+mn-ea"/>
                <a:cs typeface="+mn-cs"/>
              </a:rPr>
              <a:t>Tackley</a:t>
            </a:r>
            <a:r>
              <a:rPr lang="en-US" sz="1200" b="0" i="0" u="none" strike="noStrike" kern="1200" baseline="0" dirty="0" smtClean="0">
                <a:solidFill>
                  <a:schemeClr val="tx1"/>
                </a:solidFill>
                <a:latin typeface="+mn-lt"/>
                <a:ea typeface="+mn-ea"/>
                <a:cs typeface="+mn-cs"/>
              </a:rPr>
              <a:t> and L. </a:t>
            </a:r>
            <a:r>
              <a:rPr lang="en-US" sz="1200" b="0" i="0" u="none" strike="noStrike" kern="1200" baseline="0" dirty="0" err="1" smtClean="0">
                <a:solidFill>
                  <a:schemeClr val="tx1"/>
                </a:solidFill>
                <a:latin typeface="+mn-lt"/>
                <a:ea typeface="+mn-ea"/>
                <a:cs typeface="+mn-cs"/>
              </a:rPr>
              <a:t>Boschi</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Geophys</a:t>
            </a:r>
            <a:r>
              <a:rPr lang="en-US" sz="1200" b="0" i="0" u="none" strike="noStrike" kern="1200" baseline="0" dirty="0" smtClean="0">
                <a:solidFill>
                  <a:schemeClr val="tx1"/>
                </a:solidFill>
                <a:latin typeface="+mn-lt"/>
                <a:ea typeface="+mn-ea"/>
                <a:cs typeface="+mn-cs"/>
              </a:rPr>
              <a:t>. J. Int. </a:t>
            </a:r>
            <a:r>
              <a:rPr lang="en-US" sz="1200" b="1" i="0" u="none" strike="noStrike" kern="1200" baseline="0" dirty="0" smtClean="0">
                <a:solidFill>
                  <a:schemeClr val="tx1"/>
                </a:solidFill>
                <a:latin typeface="+mn-lt"/>
                <a:ea typeface="+mn-ea"/>
                <a:cs typeface="+mn-cs"/>
              </a:rPr>
              <a:t>(2011)</a:t>
            </a:r>
            <a:endParaRPr lang="en-US" dirty="0">
              <a:latin typeface="Calibri"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3  </a:t>
            </a:r>
          </a:p>
          <a:p>
            <a:r>
              <a:rPr lang="en-US" sz="1200" kern="1200" dirty="0" smtClean="0">
                <a:solidFill>
                  <a:schemeClr val="tx1"/>
                </a:solidFill>
                <a:latin typeface="+mn-lt"/>
                <a:ea typeface="+mn-ea"/>
                <a:cs typeface="+mn-cs"/>
              </a:rPr>
              <a:t>Fig. 1. Location of the West Pacific Seamount Province (WPSP) and the Musicians seamount trail. The South Pacific Isotopic and Thermal Mantle Anomaly (SOPITA), the DUPAL isotopic mantle anomaly, and the present day active hotspots of the Pacific Ocean (filled circles) are plotted for </a:t>
            </a:r>
            <a:r>
              <a:rPr lang="en-US" sz="1200" kern="1200" dirty="0" err="1" smtClean="0">
                <a:solidFill>
                  <a:schemeClr val="tx1"/>
                </a:solidFill>
                <a:latin typeface="+mn-lt"/>
                <a:ea typeface="+mn-ea"/>
                <a:cs typeface="+mn-cs"/>
              </a:rPr>
              <a:t>reference.</a:t>
            </a:r>
            <a:r>
              <a:rPr lang="en-US" sz="1200" kern="1200" dirty="0" err="1" smtClean="0">
                <a:solidFill>
                  <a:schemeClr val="tx1"/>
                </a:solidFill>
                <a:latin typeface="+mn-lt"/>
                <a:ea typeface="+mn-ea"/>
                <a:cs typeface="+mn-cs"/>
                <a:hlinkClick r:id="rId3"/>
              </a:rPr>
              <a:t>Earth</a:t>
            </a:r>
            <a:r>
              <a:rPr lang="en-US" sz="1200" kern="1200" dirty="0" smtClean="0">
                <a:solidFill>
                  <a:schemeClr val="tx1"/>
                </a:solidFill>
                <a:latin typeface="+mn-lt"/>
                <a:ea typeface="+mn-ea"/>
                <a:cs typeface="+mn-cs"/>
                <a:hlinkClick r:id="rId3"/>
              </a:rPr>
              <a:t> and Planetary Science Letters</a:t>
            </a:r>
          </a:p>
          <a:p>
            <a:r>
              <a:rPr lang="fr-FR" sz="1200" kern="1200" dirty="0" smtClean="0">
                <a:solidFill>
                  <a:schemeClr val="tx1"/>
                </a:solidFill>
                <a:latin typeface="+mn-lt"/>
                <a:ea typeface="+mn-ea"/>
                <a:cs typeface="+mn-cs"/>
                <a:hlinkClick r:id="rId4"/>
              </a:rPr>
              <a:t>Volume 163, Issues 1–4, November 1998, Pages 53–68</a:t>
            </a:r>
            <a:endParaRPr lang="en-US" dirty="0" smtClean="0"/>
          </a:p>
          <a:p>
            <a:r>
              <a:rPr lang="en-US" sz="1200" kern="1200" dirty="0" smtClean="0">
                <a:solidFill>
                  <a:schemeClr val="tx1"/>
                </a:solidFill>
                <a:latin typeface="+mn-lt"/>
                <a:ea typeface="+mn-ea"/>
                <a:cs typeface="+mn-cs"/>
              </a:rPr>
              <a:t>The Magellan seamount trail: implications for Cretaceous hotspot volcanism and absolute Pacific plate motion</a:t>
            </a:r>
          </a:p>
          <a:p>
            <a:r>
              <a:rPr lang="en-US" sz="1200" kern="1200" dirty="0" smtClean="0">
                <a:solidFill>
                  <a:schemeClr val="tx1"/>
                </a:solidFill>
                <a:latin typeface="+mn-lt"/>
                <a:ea typeface="+mn-ea"/>
                <a:cs typeface="+mn-cs"/>
              </a:rPr>
              <a:t>		Anthony A.P. </a:t>
            </a:r>
            <a:r>
              <a:rPr lang="en-US" sz="1200" kern="1200" dirty="0" err="1" smtClean="0">
                <a:solidFill>
                  <a:schemeClr val="tx1"/>
                </a:solidFill>
                <a:latin typeface="+mn-lt"/>
                <a:ea typeface="+mn-ea"/>
                <a:cs typeface="+mn-cs"/>
              </a:rPr>
              <a:t>Koppers</a:t>
            </a:r>
            <a:r>
              <a:rPr lang="en-US" sz="1200" kern="1200" baseline="30000" dirty="0" err="1" smtClean="0">
                <a:solidFill>
                  <a:schemeClr val="tx1"/>
                </a:solidFill>
                <a:latin typeface="+mn-lt"/>
                <a:ea typeface="+mn-ea"/>
                <a:cs typeface="+mn-cs"/>
              </a:rPr>
              <a:t>a</a:t>
            </a:r>
            <a:r>
              <a:rPr lang="en-US" sz="1200" kern="1200" baseline="3000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 Hubert </a:t>
            </a:r>
            <a:r>
              <a:rPr lang="en-US" sz="1200" kern="1200" baseline="0" dirty="0" err="1" smtClean="0">
                <a:solidFill>
                  <a:schemeClr val="tx1"/>
                </a:solidFill>
                <a:latin typeface="+mn-lt"/>
                <a:ea typeface="+mn-ea"/>
                <a:cs typeface="+mn-cs"/>
              </a:rPr>
              <a:t>Staudigel</a:t>
            </a:r>
            <a:r>
              <a:rPr lang="en-US" sz="1200" kern="1200" baseline="30000" dirty="0" err="1" smtClean="0">
                <a:solidFill>
                  <a:schemeClr val="tx1"/>
                </a:solidFill>
                <a:latin typeface="+mn-lt"/>
                <a:ea typeface="+mn-ea"/>
                <a:cs typeface="+mn-cs"/>
              </a:rPr>
              <a:t>a</a:t>
            </a:r>
            <a:r>
              <a:rPr lang="en-US" sz="1200" kern="1200" baseline="30000" dirty="0" smtClean="0">
                <a:solidFill>
                  <a:schemeClr val="tx1"/>
                </a:solidFill>
                <a:latin typeface="+mn-lt"/>
                <a:ea typeface="+mn-ea"/>
                <a:cs typeface="+mn-cs"/>
              </a:rPr>
              <a:t>, b</a:t>
            </a:r>
            <a:r>
              <a:rPr lang="en-US" sz="1200" kern="1200" baseline="0" dirty="0" smtClean="0">
                <a:solidFill>
                  <a:schemeClr val="tx1"/>
                </a:solidFill>
                <a:latin typeface="+mn-lt"/>
                <a:ea typeface="+mn-ea"/>
                <a:cs typeface="+mn-cs"/>
              </a:rPr>
              <a:t>, Jan R. </a:t>
            </a:r>
            <a:r>
              <a:rPr lang="en-US" sz="1200" kern="1200" baseline="0" dirty="0" err="1" smtClean="0">
                <a:solidFill>
                  <a:schemeClr val="tx1"/>
                </a:solidFill>
                <a:latin typeface="+mn-lt"/>
                <a:ea typeface="+mn-ea"/>
                <a:cs typeface="+mn-cs"/>
              </a:rPr>
              <a:t>Wijbrans</a:t>
            </a:r>
            <a:r>
              <a:rPr lang="en-US" sz="1200" kern="1200" baseline="30000" dirty="0" err="1" smtClean="0">
                <a:solidFill>
                  <a:schemeClr val="tx1"/>
                </a:solidFill>
                <a:latin typeface="+mn-lt"/>
                <a:ea typeface="+mn-ea"/>
                <a:cs typeface="+mn-cs"/>
              </a:rPr>
              <a:t>a</a:t>
            </a:r>
            <a:r>
              <a:rPr lang="en-US" sz="1200" kern="1200" baseline="0" dirty="0" smtClean="0">
                <a:solidFill>
                  <a:schemeClr val="tx1"/>
                </a:solidFill>
                <a:latin typeface="+mn-lt"/>
                <a:ea typeface="+mn-ea"/>
                <a:cs typeface="+mn-cs"/>
              </a:rPr>
              <a:t>, Malcolm S. </a:t>
            </a:r>
            <a:r>
              <a:rPr lang="en-US" sz="1200" kern="1200" baseline="0" dirty="0" err="1" smtClean="0">
                <a:solidFill>
                  <a:schemeClr val="tx1"/>
                </a:solidFill>
                <a:latin typeface="+mn-lt"/>
                <a:ea typeface="+mn-ea"/>
                <a:cs typeface="+mn-cs"/>
              </a:rPr>
              <a:t>Pringle</a:t>
            </a:r>
            <a:r>
              <a:rPr lang="en-US" sz="1200" kern="1200" baseline="30000" dirty="0" err="1" smtClean="0">
                <a:solidFill>
                  <a:schemeClr val="tx1"/>
                </a:solidFill>
                <a:latin typeface="+mn-lt"/>
                <a:ea typeface="+mn-ea"/>
                <a:cs typeface="+mn-cs"/>
              </a:rPr>
              <a:t>a</a:t>
            </a:r>
            <a:r>
              <a:rPr lang="en-US" sz="1200" kern="1200" baseline="30000" dirty="0" smtClean="0">
                <a:solidFill>
                  <a:schemeClr val="tx1"/>
                </a:solidFill>
                <a:latin typeface="+mn-lt"/>
                <a:ea typeface="+mn-ea"/>
                <a:cs typeface="+mn-cs"/>
              </a:rPr>
              <a:t>, c</a:t>
            </a:r>
            <a:endParaRPr lang="en-US" dirty="0" smtClean="0"/>
          </a:p>
          <a:p>
            <a:endParaRPr lang="en-US" dirty="0"/>
          </a:p>
        </p:txBody>
      </p:sp>
      <p:sp>
        <p:nvSpPr>
          <p:cNvPr id="4" name="Slide Number Placeholder 3"/>
          <p:cNvSpPr>
            <a:spLocks noGrp="1"/>
          </p:cNvSpPr>
          <p:nvPr>
            <p:ph type="sldNum" sz="quarter" idx="10"/>
          </p:nvPr>
        </p:nvSpPr>
        <p:spPr/>
        <p:txBody>
          <a:bodyPr/>
          <a:lstStyle/>
          <a:p>
            <a:fld id="{C42B6245-EFE7-6749-BC03-B18E81A0D3BC}" type="slidenum">
              <a:rPr lang="en-US" smtClean="0"/>
              <a:t>93</a:t>
            </a:fld>
            <a:endParaRPr lang="en-US"/>
          </a:p>
        </p:txBody>
      </p:sp>
    </p:spTree>
    <p:extLst>
      <p:ext uri="{BB962C8B-B14F-4D97-AF65-F5344CB8AC3E}">
        <p14:creationId xmlns:p14="http://schemas.microsoft.com/office/powerpoint/2010/main" val="37029770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99D41F12-EBD0-F546-BAD7-61D380BCAFB4}" type="slidenum">
              <a:rPr lang="en-US" sz="1200">
                <a:latin typeface="Arial" charset="0"/>
              </a:rPr>
              <a:pPr eaLnBrk="1" fontAlgn="base" hangingPunct="1">
                <a:spcBef>
                  <a:spcPct val="0"/>
                </a:spcBef>
                <a:spcAft>
                  <a:spcPct val="0"/>
                </a:spcAft>
              </a:pPr>
              <a:t>95</a:t>
            </a:fld>
            <a:endParaRPr lang="en-US" sz="1200">
              <a:latin typeface="Arial" charset="0"/>
            </a:endParaRPr>
          </a:p>
        </p:txBody>
      </p:sp>
      <p:sp>
        <p:nvSpPr>
          <p:cNvPr id="245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457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latin typeface="Calibri" charset="0"/>
              </a:rPr>
              <a:t>Figure  </a:t>
            </a:r>
            <a:r>
              <a:rPr lang="en-US" dirty="0" smtClean="0">
                <a:latin typeface="Calibri" charset="0"/>
              </a:rPr>
              <a:t>2 </a:t>
            </a:r>
            <a:r>
              <a:rPr lang="en-US" dirty="0">
                <a:latin typeface="Calibri" charset="0"/>
              </a:rPr>
              <a:t>; The boundary </a:t>
            </a:r>
            <a:r>
              <a:rPr lang="en-US" dirty="0" smtClean="0">
                <a:latin typeface="Calibri" charset="0"/>
              </a:rPr>
              <a:t>layer, or LLAMA, </a:t>
            </a:r>
            <a:r>
              <a:rPr lang="en-US" dirty="0">
                <a:latin typeface="Calibri" charset="0"/>
              </a:rPr>
              <a:t>model for </a:t>
            </a:r>
            <a:r>
              <a:rPr lang="en-US" dirty="0" err="1">
                <a:latin typeface="Calibri" charset="0"/>
              </a:rPr>
              <a:t>intraplate</a:t>
            </a:r>
            <a:r>
              <a:rPr lang="en-US" dirty="0">
                <a:latin typeface="Calibri" charset="0"/>
              </a:rPr>
              <a:t> volcanoes. </a:t>
            </a:r>
            <a:r>
              <a:rPr lang="en-US" dirty="0" smtClean="0">
                <a:latin typeface="Calibri" charset="0"/>
              </a:rPr>
              <a:t>These </a:t>
            </a:r>
            <a:r>
              <a:rPr lang="en-US" dirty="0">
                <a:latin typeface="Calibri" charset="0"/>
              </a:rPr>
              <a:t>volcanoes tap </a:t>
            </a:r>
            <a:r>
              <a:rPr lang="en-US" dirty="0" smtClean="0">
                <a:latin typeface="Calibri" charset="0"/>
              </a:rPr>
              <a:t> </a:t>
            </a:r>
            <a:r>
              <a:rPr lang="en-US" dirty="0">
                <a:latin typeface="Calibri" charset="0"/>
              </a:rPr>
              <a:t>(narrow arrows) </a:t>
            </a:r>
            <a:r>
              <a:rPr lang="en-US" dirty="0" smtClean="0">
                <a:latin typeface="Calibri" charset="0"/>
              </a:rPr>
              <a:t>into melt</a:t>
            </a:r>
            <a:r>
              <a:rPr lang="en-US" dirty="0">
                <a:latin typeface="Calibri" charset="0"/>
              </a:rPr>
              <a:t>-rich zones (red)  in the BL while </a:t>
            </a:r>
            <a:r>
              <a:rPr lang="en-US" dirty="0" err="1">
                <a:latin typeface="Calibri" charset="0"/>
              </a:rPr>
              <a:t>midocean</a:t>
            </a:r>
            <a:r>
              <a:rPr lang="en-US" dirty="0">
                <a:latin typeface="Calibri" charset="0"/>
              </a:rPr>
              <a:t> ridges are fed from below the boundary layer(wide arrows)  via spreading </a:t>
            </a:r>
            <a:r>
              <a:rPr lang="en-US" dirty="0" smtClean="0">
                <a:latin typeface="Calibri" charset="0"/>
              </a:rPr>
              <a:t>induced</a:t>
            </a:r>
            <a:r>
              <a:rPr lang="en-US" baseline="0" dirty="0" smtClean="0">
                <a:latin typeface="Calibri" charset="0"/>
              </a:rPr>
              <a:t> passive </a:t>
            </a:r>
            <a:r>
              <a:rPr lang="en-US" dirty="0" err="1" smtClean="0">
                <a:latin typeface="Calibri" charset="0"/>
              </a:rPr>
              <a:t>upwellings</a:t>
            </a:r>
            <a:r>
              <a:rPr lang="en-US" dirty="0" smtClean="0">
                <a:latin typeface="Calibri" charset="0"/>
              </a:rPr>
              <a:t> </a:t>
            </a:r>
            <a:r>
              <a:rPr lang="en-US" dirty="0">
                <a:latin typeface="Calibri" charset="0"/>
              </a:rPr>
              <a:t>and </a:t>
            </a:r>
            <a:r>
              <a:rPr lang="en-US" dirty="0" smtClean="0">
                <a:latin typeface="Calibri" charset="0"/>
              </a:rPr>
              <a:t>upside</a:t>
            </a:r>
            <a:r>
              <a:rPr lang="en-US" dirty="0">
                <a:latin typeface="Calibri" charset="0"/>
              </a:rPr>
              <a:t>-down drainage below the BL...</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abt</a:t>
            </a:r>
            <a:endParaRPr lang="en-US" dirty="0"/>
          </a:p>
        </p:txBody>
      </p:sp>
      <p:sp>
        <p:nvSpPr>
          <p:cNvPr id="4" name="Slide Number Placeholder 3"/>
          <p:cNvSpPr>
            <a:spLocks noGrp="1"/>
          </p:cNvSpPr>
          <p:nvPr>
            <p:ph type="sldNum" sz="quarter" idx="10"/>
          </p:nvPr>
        </p:nvSpPr>
        <p:spPr/>
        <p:txBody>
          <a:bodyPr/>
          <a:lstStyle/>
          <a:p>
            <a:fld id="{F7C40F55-564C-8647-A766-B1821061BA4B}" type="slidenum">
              <a:rPr lang="en-US" smtClean="0"/>
              <a:t>105</a:t>
            </a:fld>
            <a:endParaRPr lang="en-US"/>
          </a:p>
        </p:txBody>
      </p:sp>
    </p:spTree>
    <p:extLst>
      <p:ext uri="{BB962C8B-B14F-4D97-AF65-F5344CB8AC3E}">
        <p14:creationId xmlns:p14="http://schemas.microsoft.com/office/powerpoint/2010/main" val="1369091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3F42DD3-5899-F948-BCE8-32C8E0991739}" type="slidenum">
              <a:rPr lang="en-US" sz="1200"/>
              <a:pPr/>
              <a:t>106</a:t>
            </a:fld>
            <a:endParaRPr lang="en-US" sz="1200"/>
          </a:p>
        </p:txBody>
      </p:sp>
      <p:sp>
        <p:nvSpPr>
          <p:cNvPr id="4403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3824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Degree 2 is stronger in TZ. These blues are stronger than Tehys and Farallon </a:t>
            </a:r>
            <a:r>
              <a:rPr lang="ja-JP" altLang="en-US"/>
              <a:t>“</a:t>
            </a:r>
            <a:r>
              <a:rPr lang="en-US" altLang="ja-JP"/>
              <a:t>slabs</a:t>
            </a:r>
            <a:r>
              <a:rPr lang="ja-JP" altLang="en-US"/>
              <a:t>”</a:t>
            </a:r>
            <a:endParaRPr lang="en-US" altLang="ja-JP"/>
          </a:p>
          <a:p>
            <a:pPr eaLnBrk="1" hangingPunct="1"/>
            <a:r>
              <a:rPr lang="en-US"/>
              <a:t>The slowest regions at 600 km are; S. of NZ, offshore Pacific NW, e. equatorial Africa,the fastest regions are Yonga to China, Andes, Borneo, w. Africa</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22D4C17-ACE0-054F-BD71-363264739454}" type="slidenum">
              <a:rPr lang="en-US" sz="1200"/>
              <a:pPr/>
              <a:t>10</a:t>
            </a:fld>
            <a:endParaRPr lang="en-US" sz="1200"/>
          </a:p>
        </p:txBody>
      </p:sp>
      <p:sp>
        <p:nvSpPr>
          <p:cNvPr id="2119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9699" name="Rectangle 3"/>
          <p:cNvSpPr>
            <a:spLocks noGrp="1" noChangeArrowheads="1"/>
          </p:cNvSpPr>
          <p:nvPr>
            <p:ph type="body" idx="1"/>
          </p:nvPr>
        </p:nvSpPr>
        <p:spPr>
          <a:noFill/>
        </p:spPr>
        <p:txBody>
          <a:bodyPr/>
          <a:lstStyle/>
          <a:p>
            <a:pPr eaLnBrk="1" hangingPunct="1"/>
            <a:r>
              <a:rPr lang="en-US" dirty="0" smtClean="0"/>
              <a:t>Let’s take it from the top.</a:t>
            </a:r>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TZ is generally thick under both trenches and back-arc basins, consistent with colder than average mantle. Many</a:t>
            </a:r>
            <a:r>
              <a:rPr lang="en-US" baseline="0" dirty="0" smtClean="0"/>
              <a:t> ridge segments also have</a:t>
            </a:r>
          </a:p>
          <a:p>
            <a:r>
              <a:rPr lang="en-US" baseline="0" dirty="0" smtClean="0"/>
              <a:t>Thicker TZs than </a:t>
            </a:r>
            <a:r>
              <a:rPr lang="en-US" baseline="0" dirty="0" err="1" smtClean="0"/>
              <a:t>midplate</a:t>
            </a:r>
            <a:r>
              <a:rPr lang="en-US" baseline="0" dirty="0" smtClean="0"/>
              <a:t> locations.</a:t>
            </a:r>
            <a:endParaRPr lang="en-US" dirty="0"/>
          </a:p>
        </p:txBody>
      </p:sp>
      <p:sp>
        <p:nvSpPr>
          <p:cNvPr id="4" name="Slide Number Placeholder 3"/>
          <p:cNvSpPr>
            <a:spLocks noGrp="1"/>
          </p:cNvSpPr>
          <p:nvPr>
            <p:ph type="sldNum" sz="quarter" idx="10"/>
          </p:nvPr>
        </p:nvSpPr>
        <p:spPr/>
        <p:txBody>
          <a:bodyPr/>
          <a:lstStyle/>
          <a:p>
            <a:pPr>
              <a:defRPr/>
            </a:pPr>
            <a:fld id="{05E27374-2C5A-FF41-B9C3-18238688F6D8}" type="slidenum">
              <a:rPr lang="en-US" smtClean="0"/>
              <a:pPr>
                <a:defRPr/>
              </a:pPr>
              <a:t>107</a:t>
            </a:fld>
            <a:endParaRPr lang="en-US"/>
          </a:p>
        </p:txBody>
      </p:sp>
    </p:spTree>
    <p:extLst>
      <p:ext uri="{BB962C8B-B14F-4D97-AF65-F5344CB8AC3E}">
        <p14:creationId xmlns:p14="http://schemas.microsoft.com/office/powerpoint/2010/main" val="11156492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Fig. 6. (a) Tectonic features on the surface in northwest Pacific and northeast Asia. Black patches denote the Cenozoic basalts. A, Baikal rift; B,</a:t>
            </a:r>
          </a:p>
          <a:p>
            <a:r>
              <a:rPr lang="en-US" sz="1200" b="0" i="0" u="none" strike="noStrike" kern="1200" baseline="0" dirty="0" smtClean="0">
                <a:solidFill>
                  <a:schemeClr val="tx1"/>
                </a:solidFill>
                <a:latin typeface="+mn-lt"/>
                <a:ea typeface="+mn-ea"/>
                <a:cs typeface="+mn-cs"/>
              </a:rPr>
              <a:t>Shanxi </a:t>
            </a:r>
            <a:r>
              <a:rPr lang="en-US" sz="1200" b="0" i="0" u="none" strike="noStrike" kern="1200" baseline="0" dirty="0" err="1" smtClean="0">
                <a:solidFill>
                  <a:schemeClr val="tx1"/>
                </a:solidFill>
                <a:latin typeface="+mn-lt"/>
                <a:ea typeface="+mn-ea"/>
                <a:cs typeface="+mn-cs"/>
              </a:rPr>
              <a:t>graben</a:t>
            </a:r>
            <a:r>
              <a:rPr lang="en-US" sz="1200" b="0" i="0" u="none" strike="noStrike" kern="1200" baseline="0" dirty="0" smtClean="0">
                <a:solidFill>
                  <a:schemeClr val="tx1"/>
                </a:solidFill>
                <a:latin typeface="+mn-lt"/>
                <a:ea typeface="+mn-ea"/>
                <a:cs typeface="+mn-cs"/>
              </a:rPr>
              <a:t>; C, </a:t>
            </a:r>
            <a:r>
              <a:rPr lang="en-US" sz="1200" b="0" i="0" u="none" strike="noStrike" kern="1200" baseline="0" dirty="0" err="1" smtClean="0">
                <a:solidFill>
                  <a:schemeClr val="tx1"/>
                </a:solidFill>
                <a:latin typeface="+mn-lt"/>
                <a:ea typeface="+mn-ea"/>
                <a:cs typeface="+mn-cs"/>
              </a:rPr>
              <a:t>Tancheng-Lujiang</a:t>
            </a:r>
            <a:r>
              <a:rPr lang="en-US" sz="1200" b="0" i="0" u="none" strike="noStrike" kern="1200" baseline="0" dirty="0" smtClean="0">
                <a:solidFill>
                  <a:schemeClr val="tx1"/>
                </a:solidFill>
                <a:latin typeface="+mn-lt"/>
                <a:ea typeface="+mn-ea"/>
                <a:cs typeface="+mn-cs"/>
              </a:rPr>
              <a:t> fault zone; D, Okinawa trough. (b) A schematic east-west vertical cross section showing the upper mantle structure</a:t>
            </a:r>
          </a:p>
          <a:p>
            <a:r>
              <a:rPr lang="en-US" sz="1200" b="0" i="0" u="none" strike="noStrike" kern="1200" baseline="0" dirty="0" smtClean="0">
                <a:solidFill>
                  <a:schemeClr val="tx1"/>
                </a:solidFill>
                <a:latin typeface="+mn-lt"/>
                <a:ea typeface="+mn-ea"/>
                <a:cs typeface="+mn-cs"/>
              </a:rPr>
              <a:t>beneath northeast Asia. The </a:t>
            </a:r>
            <a:r>
              <a:rPr lang="en-US" sz="1200" b="0" i="0" u="none" strike="noStrike" kern="1200" baseline="0" dirty="0" err="1" smtClean="0">
                <a:solidFill>
                  <a:schemeClr val="tx1"/>
                </a:solidFill>
                <a:latin typeface="+mn-lt"/>
                <a:ea typeface="+mn-ea"/>
                <a:cs typeface="+mn-cs"/>
              </a:rPr>
              <a:t>subducting</a:t>
            </a:r>
            <a:r>
              <a:rPr lang="en-US" sz="1200" b="0" i="0" u="none" strike="noStrike" kern="1200" baseline="0" dirty="0" smtClean="0">
                <a:solidFill>
                  <a:schemeClr val="tx1"/>
                </a:solidFill>
                <a:latin typeface="+mn-lt"/>
                <a:ea typeface="+mn-ea"/>
                <a:cs typeface="+mn-cs"/>
              </a:rPr>
              <a:t> Pacific slab becomes stagnant in the mantle transition zone. The convective circulation process in the mantle</a:t>
            </a:r>
          </a:p>
          <a:p>
            <a:r>
              <a:rPr lang="en-US" sz="1200" b="0" i="0" u="none" strike="noStrike" kern="1200" baseline="0" dirty="0" smtClean="0">
                <a:solidFill>
                  <a:schemeClr val="tx1"/>
                </a:solidFill>
                <a:latin typeface="+mn-lt"/>
                <a:ea typeface="+mn-ea"/>
                <a:cs typeface="+mn-cs"/>
              </a:rPr>
              <a:t>wedge and deep dehydration process of the </a:t>
            </a:r>
            <a:r>
              <a:rPr lang="en-US" sz="1200" b="0" i="0" u="none" strike="noStrike" kern="1200" baseline="0" dirty="0" err="1" smtClean="0">
                <a:solidFill>
                  <a:schemeClr val="tx1"/>
                </a:solidFill>
                <a:latin typeface="+mn-lt"/>
                <a:ea typeface="+mn-ea"/>
                <a:cs typeface="+mn-cs"/>
              </a:rPr>
              <a:t>subducting</a:t>
            </a:r>
            <a:r>
              <a:rPr lang="en-US" sz="1200" b="0" i="0" u="none" strike="noStrike" kern="1200" baseline="0" dirty="0" smtClean="0">
                <a:solidFill>
                  <a:schemeClr val="tx1"/>
                </a:solidFill>
                <a:latin typeface="+mn-lt"/>
                <a:ea typeface="+mn-ea"/>
                <a:cs typeface="+mn-cs"/>
              </a:rPr>
              <a:t> slab cause </a:t>
            </a:r>
            <a:r>
              <a:rPr lang="en-US" sz="1200" b="0" i="0" u="none" strike="noStrike" kern="1200" baseline="0" dirty="0" err="1" smtClean="0">
                <a:solidFill>
                  <a:schemeClr val="tx1"/>
                </a:solidFill>
                <a:latin typeface="+mn-lt"/>
                <a:ea typeface="+mn-ea"/>
                <a:cs typeface="+mn-cs"/>
              </a:rPr>
              <a:t>upwellings</a:t>
            </a:r>
            <a:r>
              <a:rPr lang="en-US" sz="1200" b="0" i="0" u="none" strike="noStrike" kern="1200" baseline="0" dirty="0" smtClean="0">
                <a:solidFill>
                  <a:schemeClr val="tx1"/>
                </a:solidFill>
                <a:latin typeface="+mn-lt"/>
                <a:ea typeface="+mn-ea"/>
                <a:cs typeface="+mn-cs"/>
              </a:rPr>
              <a:t> of hot </a:t>
            </a:r>
            <a:r>
              <a:rPr lang="en-US" sz="1200" b="0" i="0" u="none" strike="noStrike" kern="1200" baseline="0" dirty="0" err="1" smtClean="0">
                <a:solidFill>
                  <a:schemeClr val="tx1"/>
                </a:solidFill>
                <a:latin typeface="+mn-lt"/>
                <a:ea typeface="+mn-ea"/>
                <a:cs typeface="+mn-cs"/>
              </a:rPr>
              <a:t>asthenospheric</a:t>
            </a:r>
            <a:r>
              <a:rPr lang="en-US" sz="1200" b="0" i="0" u="none" strike="noStrike" kern="1200" baseline="0" dirty="0" smtClean="0">
                <a:solidFill>
                  <a:schemeClr val="tx1"/>
                </a:solidFill>
                <a:latin typeface="+mn-lt"/>
                <a:ea typeface="+mn-ea"/>
                <a:cs typeface="+mn-cs"/>
              </a:rPr>
              <a:t> materials, leading to the formation of the continental</a:t>
            </a:r>
          </a:p>
          <a:p>
            <a:r>
              <a:rPr lang="en-US" sz="1200" b="0" i="0" u="none" strike="noStrike" kern="1200" baseline="0" dirty="0" smtClean="0">
                <a:solidFill>
                  <a:schemeClr val="tx1"/>
                </a:solidFill>
                <a:latin typeface="+mn-lt"/>
                <a:ea typeface="+mn-ea"/>
                <a:cs typeface="+mn-cs"/>
              </a:rPr>
              <a:t>rift systems as well as </a:t>
            </a:r>
            <a:r>
              <a:rPr lang="en-US" sz="1200" b="0" i="0" u="none" strike="noStrike" kern="1200" baseline="0" dirty="0" err="1" smtClean="0">
                <a:solidFill>
                  <a:schemeClr val="tx1"/>
                </a:solidFill>
                <a:latin typeface="+mn-lt"/>
                <a:ea typeface="+mn-ea"/>
                <a:cs typeface="+mn-cs"/>
              </a:rPr>
              <a:t>intraplate</a:t>
            </a:r>
            <a:r>
              <a:rPr lang="en-US" sz="1200" b="0" i="0" u="none" strike="noStrike" kern="1200" baseline="0" dirty="0" smtClean="0">
                <a:solidFill>
                  <a:schemeClr val="tx1"/>
                </a:solidFill>
                <a:latin typeface="+mn-lt"/>
                <a:ea typeface="+mn-ea"/>
                <a:cs typeface="+mn-cs"/>
              </a:rPr>
              <a:t> volcanoes in northeast Asia (modified from ref. [6]).</a:t>
            </a:r>
            <a:endParaRPr lang="en-US" dirty="0"/>
          </a:p>
        </p:txBody>
      </p:sp>
      <p:sp>
        <p:nvSpPr>
          <p:cNvPr id="4" name="Slide Number Placeholder 3"/>
          <p:cNvSpPr>
            <a:spLocks noGrp="1"/>
          </p:cNvSpPr>
          <p:nvPr>
            <p:ph type="sldNum" sz="quarter" idx="10"/>
          </p:nvPr>
        </p:nvSpPr>
        <p:spPr/>
        <p:txBody>
          <a:bodyPr/>
          <a:lstStyle/>
          <a:p>
            <a:fld id="{F7C40F55-564C-8647-A766-B1821061BA4B}" type="slidenum">
              <a:rPr lang="en-US" smtClean="0"/>
              <a:t>110</a:t>
            </a:fld>
            <a:endParaRPr lang="en-US"/>
          </a:p>
        </p:txBody>
      </p:sp>
    </p:spTree>
    <p:extLst>
      <p:ext uri="{BB962C8B-B14F-4D97-AF65-F5344CB8AC3E}">
        <p14:creationId xmlns:p14="http://schemas.microsoft.com/office/powerpoint/2010/main" val="35306617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Fig. 6. (a) Tectonic features on the surface in northwest Pacific and northeast Asia. Black patches denote the Cenozoic basalts. A, Baikal rift; B,</a:t>
            </a:r>
          </a:p>
          <a:p>
            <a:r>
              <a:rPr lang="en-US" sz="1200" b="0" i="0" u="none" strike="noStrike" kern="1200" baseline="0" dirty="0" smtClean="0">
                <a:solidFill>
                  <a:schemeClr val="tx1"/>
                </a:solidFill>
                <a:latin typeface="+mn-lt"/>
                <a:ea typeface="+mn-ea"/>
                <a:cs typeface="+mn-cs"/>
              </a:rPr>
              <a:t>Shanxi </a:t>
            </a:r>
            <a:r>
              <a:rPr lang="en-US" sz="1200" b="0" i="0" u="none" strike="noStrike" kern="1200" baseline="0" dirty="0" err="1" smtClean="0">
                <a:solidFill>
                  <a:schemeClr val="tx1"/>
                </a:solidFill>
                <a:latin typeface="+mn-lt"/>
                <a:ea typeface="+mn-ea"/>
                <a:cs typeface="+mn-cs"/>
              </a:rPr>
              <a:t>graben</a:t>
            </a:r>
            <a:r>
              <a:rPr lang="en-US" sz="1200" b="0" i="0" u="none" strike="noStrike" kern="1200" baseline="0" dirty="0" smtClean="0">
                <a:solidFill>
                  <a:schemeClr val="tx1"/>
                </a:solidFill>
                <a:latin typeface="+mn-lt"/>
                <a:ea typeface="+mn-ea"/>
                <a:cs typeface="+mn-cs"/>
              </a:rPr>
              <a:t>; C, </a:t>
            </a:r>
            <a:r>
              <a:rPr lang="en-US" sz="1200" b="0" i="0" u="none" strike="noStrike" kern="1200" baseline="0" dirty="0" err="1" smtClean="0">
                <a:solidFill>
                  <a:schemeClr val="tx1"/>
                </a:solidFill>
                <a:latin typeface="+mn-lt"/>
                <a:ea typeface="+mn-ea"/>
                <a:cs typeface="+mn-cs"/>
              </a:rPr>
              <a:t>Tancheng-Lujiang</a:t>
            </a:r>
            <a:r>
              <a:rPr lang="en-US" sz="1200" b="0" i="0" u="none" strike="noStrike" kern="1200" baseline="0" dirty="0" smtClean="0">
                <a:solidFill>
                  <a:schemeClr val="tx1"/>
                </a:solidFill>
                <a:latin typeface="+mn-lt"/>
                <a:ea typeface="+mn-ea"/>
                <a:cs typeface="+mn-cs"/>
              </a:rPr>
              <a:t> fault zone; D, Okinawa trough. (b) A schematic east-west vertical cross section showing the upper mantle structure</a:t>
            </a:r>
          </a:p>
          <a:p>
            <a:r>
              <a:rPr lang="en-US" sz="1200" b="0" i="0" u="none" strike="noStrike" kern="1200" baseline="0" dirty="0" smtClean="0">
                <a:solidFill>
                  <a:schemeClr val="tx1"/>
                </a:solidFill>
                <a:latin typeface="+mn-lt"/>
                <a:ea typeface="+mn-ea"/>
                <a:cs typeface="+mn-cs"/>
              </a:rPr>
              <a:t>beneath northeast Asia. The </a:t>
            </a:r>
            <a:r>
              <a:rPr lang="en-US" sz="1200" b="0" i="0" u="none" strike="noStrike" kern="1200" baseline="0" dirty="0" err="1" smtClean="0">
                <a:solidFill>
                  <a:schemeClr val="tx1"/>
                </a:solidFill>
                <a:latin typeface="+mn-lt"/>
                <a:ea typeface="+mn-ea"/>
                <a:cs typeface="+mn-cs"/>
              </a:rPr>
              <a:t>subducting</a:t>
            </a:r>
            <a:r>
              <a:rPr lang="en-US" sz="1200" b="0" i="0" u="none" strike="noStrike" kern="1200" baseline="0" dirty="0" smtClean="0">
                <a:solidFill>
                  <a:schemeClr val="tx1"/>
                </a:solidFill>
                <a:latin typeface="+mn-lt"/>
                <a:ea typeface="+mn-ea"/>
                <a:cs typeface="+mn-cs"/>
              </a:rPr>
              <a:t> Pacific slab becomes stagnant in the mantle transition zone. The convective circulation process in the mantle</a:t>
            </a:r>
          </a:p>
          <a:p>
            <a:r>
              <a:rPr lang="en-US" sz="1200" b="0" i="0" u="none" strike="noStrike" kern="1200" baseline="0" dirty="0" smtClean="0">
                <a:solidFill>
                  <a:schemeClr val="tx1"/>
                </a:solidFill>
                <a:latin typeface="+mn-lt"/>
                <a:ea typeface="+mn-ea"/>
                <a:cs typeface="+mn-cs"/>
              </a:rPr>
              <a:t>wedge and deep dehydration process of the </a:t>
            </a:r>
            <a:r>
              <a:rPr lang="en-US" sz="1200" b="0" i="0" u="none" strike="noStrike" kern="1200" baseline="0" dirty="0" err="1" smtClean="0">
                <a:solidFill>
                  <a:schemeClr val="tx1"/>
                </a:solidFill>
                <a:latin typeface="+mn-lt"/>
                <a:ea typeface="+mn-ea"/>
                <a:cs typeface="+mn-cs"/>
              </a:rPr>
              <a:t>subducting</a:t>
            </a:r>
            <a:r>
              <a:rPr lang="en-US" sz="1200" b="0" i="0" u="none" strike="noStrike" kern="1200" baseline="0" dirty="0" smtClean="0">
                <a:solidFill>
                  <a:schemeClr val="tx1"/>
                </a:solidFill>
                <a:latin typeface="+mn-lt"/>
                <a:ea typeface="+mn-ea"/>
                <a:cs typeface="+mn-cs"/>
              </a:rPr>
              <a:t> slab cause </a:t>
            </a:r>
            <a:r>
              <a:rPr lang="en-US" sz="1200" b="0" i="0" u="none" strike="noStrike" kern="1200" baseline="0" dirty="0" err="1" smtClean="0">
                <a:solidFill>
                  <a:schemeClr val="tx1"/>
                </a:solidFill>
                <a:latin typeface="+mn-lt"/>
                <a:ea typeface="+mn-ea"/>
                <a:cs typeface="+mn-cs"/>
              </a:rPr>
              <a:t>upwellings</a:t>
            </a:r>
            <a:r>
              <a:rPr lang="en-US" sz="1200" b="0" i="0" u="none" strike="noStrike" kern="1200" baseline="0" dirty="0" smtClean="0">
                <a:solidFill>
                  <a:schemeClr val="tx1"/>
                </a:solidFill>
                <a:latin typeface="+mn-lt"/>
                <a:ea typeface="+mn-ea"/>
                <a:cs typeface="+mn-cs"/>
              </a:rPr>
              <a:t> of hot </a:t>
            </a:r>
            <a:r>
              <a:rPr lang="en-US" sz="1200" b="0" i="0" u="none" strike="noStrike" kern="1200" baseline="0" dirty="0" err="1" smtClean="0">
                <a:solidFill>
                  <a:schemeClr val="tx1"/>
                </a:solidFill>
                <a:latin typeface="+mn-lt"/>
                <a:ea typeface="+mn-ea"/>
                <a:cs typeface="+mn-cs"/>
              </a:rPr>
              <a:t>asthenospheric</a:t>
            </a:r>
            <a:r>
              <a:rPr lang="en-US" sz="1200" b="0" i="0" u="none" strike="noStrike" kern="1200" baseline="0" dirty="0" smtClean="0">
                <a:solidFill>
                  <a:schemeClr val="tx1"/>
                </a:solidFill>
                <a:latin typeface="+mn-lt"/>
                <a:ea typeface="+mn-ea"/>
                <a:cs typeface="+mn-cs"/>
              </a:rPr>
              <a:t> materials, leading to the formation of the continental</a:t>
            </a:r>
          </a:p>
          <a:p>
            <a:r>
              <a:rPr lang="en-US" sz="1200" b="0" i="0" u="none" strike="noStrike" kern="1200" baseline="0" dirty="0" smtClean="0">
                <a:solidFill>
                  <a:schemeClr val="tx1"/>
                </a:solidFill>
                <a:latin typeface="+mn-lt"/>
                <a:ea typeface="+mn-ea"/>
                <a:cs typeface="+mn-cs"/>
              </a:rPr>
              <a:t>rift systems as well as </a:t>
            </a:r>
            <a:r>
              <a:rPr lang="en-US" sz="1200" b="0" i="0" u="none" strike="noStrike" kern="1200" baseline="0" dirty="0" err="1" smtClean="0">
                <a:solidFill>
                  <a:schemeClr val="tx1"/>
                </a:solidFill>
                <a:latin typeface="+mn-lt"/>
                <a:ea typeface="+mn-ea"/>
                <a:cs typeface="+mn-cs"/>
              </a:rPr>
              <a:t>intraplate</a:t>
            </a:r>
            <a:r>
              <a:rPr lang="en-US" sz="1200" b="0" i="0" u="none" strike="noStrike" kern="1200" baseline="0" dirty="0" smtClean="0">
                <a:solidFill>
                  <a:schemeClr val="tx1"/>
                </a:solidFill>
                <a:latin typeface="+mn-lt"/>
                <a:ea typeface="+mn-ea"/>
                <a:cs typeface="+mn-cs"/>
              </a:rPr>
              <a:t> volcanoes in northeast Asia (modified from ref. [6]).</a:t>
            </a:r>
            <a:endParaRPr lang="en-US" dirty="0"/>
          </a:p>
        </p:txBody>
      </p:sp>
      <p:sp>
        <p:nvSpPr>
          <p:cNvPr id="4" name="Slide Number Placeholder 3"/>
          <p:cNvSpPr>
            <a:spLocks noGrp="1"/>
          </p:cNvSpPr>
          <p:nvPr>
            <p:ph type="sldNum" sz="quarter" idx="10"/>
          </p:nvPr>
        </p:nvSpPr>
        <p:spPr/>
        <p:txBody>
          <a:bodyPr/>
          <a:lstStyle/>
          <a:p>
            <a:fld id="{F7C40F55-564C-8647-A766-B1821061BA4B}" type="slidenum">
              <a:rPr lang="en-US" smtClean="0"/>
              <a:t>112</a:t>
            </a:fld>
            <a:endParaRPr lang="en-US"/>
          </a:p>
        </p:txBody>
      </p:sp>
    </p:spTree>
    <p:extLst>
      <p:ext uri="{BB962C8B-B14F-4D97-AF65-F5344CB8AC3E}">
        <p14:creationId xmlns:p14="http://schemas.microsoft.com/office/powerpoint/2010/main" val="35306617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5AB2878A-6326-124D-9E51-3085C2B59892}" type="slidenum">
              <a:rPr lang="en-US" sz="1200"/>
              <a:pPr eaLnBrk="1" fontAlgn="base" hangingPunct="1">
                <a:spcBef>
                  <a:spcPct val="0"/>
                </a:spcBef>
                <a:spcAft>
                  <a:spcPct val="0"/>
                </a:spcAft>
              </a:pPr>
              <a:t>113</a:t>
            </a:fld>
            <a:endParaRPr lang="en-US" sz="1200"/>
          </a:p>
        </p:txBody>
      </p:sp>
      <p:sp>
        <p:nvSpPr>
          <p:cNvPr id="16386" name="Rectangle 102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387" name="Rectangle 1027"/>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latin typeface="Calibri" charset="0"/>
              </a:rPr>
              <a:t>FIGURE 4 : High-resolution seismic cross sections from all the major seismological research groups do not support the ideas that slabs and </a:t>
            </a:r>
            <a:r>
              <a:rPr lang="en-US" dirty="0" err="1" smtClean="0">
                <a:latin typeface="Calibri" charset="0"/>
              </a:rPr>
              <a:t>hitspots</a:t>
            </a:r>
            <a:r>
              <a:rPr lang="en-US" dirty="0" smtClean="0">
                <a:latin typeface="Calibri" charset="0"/>
              </a:rPr>
              <a:t> extend across the 650 km discontinuity</a:t>
            </a:r>
            <a:r>
              <a:rPr lang="en-US" baseline="0" dirty="0" smtClean="0">
                <a:latin typeface="Calibri" charset="0"/>
              </a:rPr>
              <a:t> (</a:t>
            </a:r>
            <a:r>
              <a:rPr lang="en-US" baseline="0" dirty="0" err="1" smtClean="0">
                <a:latin typeface="Calibri" charset="0"/>
              </a:rPr>
              <a:t>Ekstrom</a:t>
            </a:r>
            <a:r>
              <a:rPr lang="en-US" baseline="0" dirty="0" smtClean="0">
                <a:latin typeface="Calibri" charset="0"/>
              </a:rPr>
              <a:t>, </a:t>
            </a:r>
            <a:r>
              <a:rPr lang="en-US" baseline="0" dirty="0" err="1" smtClean="0">
                <a:latin typeface="Calibri" charset="0"/>
              </a:rPr>
              <a:t>Dziewonski</a:t>
            </a:r>
            <a:r>
              <a:rPr lang="en-US" baseline="0" dirty="0" smtClean="0">
                <a:latin typeface="Calibri" charset="0"/>
              </a:rPr>
              <a:t>, (FIGURE 2)</a:t>
            </a:r>
            <a:r>
              <a:rPr lang="en-US" baseline="0" dirty="0" err="1" smtClean="0">
                <a:latin typeface="Calibri" charset="0"/>
              </a:rPr>
              <a:t>Ritsema</a:t>
            </a:r>
            <a:r>
              <a:rPr lang="en-US" baseline="0" dirty="0" smtClean="0">
                <a:latin typeface="Calibri" charset="0"/>
              </a:rPr>
              <a:t>, Allen, </a:t>
            </a:r>
            <a:r>
              <a:rPr lang="en-US" baseline="0" dirty="0" err="1" smtClean="0">
                <a:latin typeface="Calibri" charset="0"/>
              </a:rPr>
              <a:t>Trampert</a:t>
            </a:r>
            <a:r>
              <a:rPr lang="en-US" baseline="0" dirty="0" smtClean="0">
                <a:latin typeface="Calibri" charset="0"/>
              </a:rPr>
              <a:t>, </a:t>
            </a:r>
            <a:r>
              <a:rPr lang="en-US" baseline="0" dirty="0" err="1" smtClean="0">
                <a:latin typeface="Calibri" charset="0"/>
              </a:rPr>
              <a:t>Spetzler</a:t>
            </a:r>
            <a:r>
              <a:rPr lang="en-US" baseline="0" dirty="0" smtClean="0">
                <a:latin typeface="Calibri" charset="0"/>
              </a:rPr>
              <a:t>, Maggi…).</a:t>
            </a:r>
            <a:r>
              <a:rPr lang="en-US" dirty="0" smtClean="0">
                <a:latin typeface="Calibri" charset="0"/>
              </a:rPr>
              <a:t>FIGURE 2</a:t>
            </a:r>
          </a:p>
          <a:p>
            <a:pPr eaLnBrk="1" hangingPunct="1">
              <a:spcBef>
                <a:spcPct val="0"/>
              </a:spcBef>
            </a:pPr>
            <a:r>
              <a:rPr lang="en-US" dirty="0" smtClean="0">
                <a:latin typeface="Calibri" charset="0"/>
              </a:rPr>
              <a:t>There are lateral gradients in seismic </a:t>
            </a:r>
            <a:r>
              <a:rPr lang="en-US" dirty="0" err="1" smtClean="0">
                <a:latin typeface="Calibri" charset="0"/>
              </a:rPr>
              <a:t>wavespeeds</a:t>
            </a:r>
            <a:r>
              <a:rPr lang="en-US" dirty="0" smtClean="0">
                <a:latin typeface="Calibri" charset="0"/>
              </a:rPr>
              <a:t> away from ridges that are consistent with relatively cold </a:t>
            </a:r>
            <a:r>
              <a:rPr lang="en-US" dirty="0" err="1" smtClean="0">
                <a:latin typeface="Calibri" charset="0"/>
              </a:rPr>
              <a:t>subridge</a:t>
            </a:r>
            <a:r>
              <a:rPr lang="en-US" dirty="0" smtClean="0">
                <a:latin typeface="Calibri" charset="0"/>
              </a:rPr>
              <a:t> mantle below 200 km depth. The proximity of the East Pacific Rise (EPR) to the Peru-Chile </a:t>
            </a:r>
            <a:r>
              <a:rPr lang="en-US" dirty="0" err="1" smtClean="0">
                <a:latin typeface="Calibri" charset="0"/>
              </a:rPr>
              <a:t>subduction</a:t>
            </a:r>
            <a:r>
              <a:rPr lang="en-US" dirty="0" smtClean="0">
                <a:latin typeface="Calibri" charset="0"/>
              </a:rPr>
              <a:t> zone may also contribute to cold mantle under the EPR. In any case, </a:t>
            </a:r>
            <a:r>
              <a:rPr lang="en-US" dirty="0" err="1" smtClean="0">
                <a:latin typeface="Calibri" charset="0"/>
              </a:rPr>
              <a:t>subridge</a:t>
            </a:r>
            <a:r>
              <a:rPr lang="en-US" dirty="0" smtClean="0">
                <a:latin typeface="Calibri" charset="0"/>
              </a:rPr>
              <a:t> mantle cannot be assumed to represent ambient </a:t>
            </a:r>
            <a:r>
              <a:rPr lang="en-US" dirty="0" err="1" smtClean="0">
                <a:latin typeface="Calibri" charset="0"/>
              </a:rPr>
              <a:t>subplate</a:t>
            </a:r>
            <a:r>
              <a:rPr lang="en-US" dirty="0" smtClean="0">
                <a:latin typeface="Calibri" charset="0"/>
              </a:rPr>
              <a:t> mantle.</a:t>
            </a:r>
          </a:p>
          <a:p>
            <a:pPr eaLnBrk="1" hangingPunct="1">
              <a:spcBef>
                <a:spcPct val="0"/>
              </a:spcBef>
            </a:pPr>
            <a:endParaRPr lang="en-US" dirty="0" smtClean="0">
              <a:latin typeface="Calibri" charset="0"/>
            </a:endParaRPr>
          </a:p>
          <a:p>
            <a:pPr eaLnBrk="1" hangingPunct="1">
              <a:spcBef>
                <a:spcPct val="0"/>
              </a:spcBef>
            </a:pPr>
            <a:r>
              <a:rPr lang="en-US" dirty="0" smtClean="0">
                <a:latin typeface="Calibri" charset="0"/>
              </a:rPr>
              <a:t>Based </a:t>
            </a:r>
            <a:r>
              <a:rPr lang="en-US" dirty="0">
                <a:latin typeface="Calibri" charset="0"/>
              </a:rPr>
              <a:t>on </a:t>
            </a:r>
            <a:r>
              <a:rPr lang="en-US" dirty="0" err="1">
                <a:latin typeface="Calibri" charset="0"/>
              </a:rPr>
              <a:t>Ekstrom</a:t>
            </a:r>
            <a:r>
              <a:rPr lang="en-US" dirty="0">
                <a:latin typeface="Calibri" charset="0"/>
              </a:rPr>
              <a:t>, </a:t>
            </a:r>
            <a:r>
              <a:rPr lang="en-US" dirty="0" err="1">
                <a:latin typeface="Calibri" charset="0"/>
              </a:rPr>
              <a:t>Dziewonski</a:t>
            </a:r>
            <a:r>
              <a:rPr lang="en-US" dirty="0">
                <a:latin typeface="Calibri" charset="0"/>
              </a:rPr>
              <a:t>. There are lateral gradients in seismic velocity away from ridges that are consistent with relatively cold </a:t>
            </a:r>
            <a:r>
              <a:rPr lang="en-US" dirty="0" err="1">
                <a:latin typeface="Calibri" charset="0"/>
              </a:rPr>
              <a:t>subridge</a:t>
            </a:r>
            <a:r>
              <a:rPr lang="en-US" dirty="0">
                <a:latin typeface="Calibri" charset="0"/>
              </a:rPr>
              <a:t> mantle below 150 km depth. The </a:t>
            </a:r>
            <a:r>
              <a:rPr lang="en-US" dirty="0" err="1">
                <a:latin typeface="Calibri" charset="0"/>
              </a:rPr>
              <a:t>proximety</a:t>
            </a:r>
            <a:r>
              <a:rPr lang="en-US" dirty="0">
                <a:latin typeface="Calibri" charset="0"/>
              </a:rPr>
              <a:t> of the EPR to the Peru-Chile </a:t>
            </a:r>
            <a:r>
              <a:rPr lang="en-US" dirty="0" err="1">
                <a:latin typeface="Calibri" charset="0"/>
              </a:rPr>
              <a:t>subduction</a:t>
            </a:r>
            <a:r>
              <a:rPr lang="en-US" dirty="0">
                <a:latin typeface="Calibri" charset="0"/>
              </a:rPr>
              <a:t> zone may also contribute to  the cold mantle under the EPR</a:t>
            </a:r>
            <a:r>
              <a:rPr lang="en-US" dirty="0" smtClean="0">
                <a:latin typeface="Calibri" charset="0"/>
              </a:rPr>
              <a:t>.</a:t>
            </a:r>
          </a:p>
          <a:p>
            <a:pPr marL="0" marR="0" indent="0" algn="l" defTabSz="457200" rtl="0" eaLnBrk="1" fontAlgn="auto" latinLnBrk="0" hangingPunct="1">
              <a:lnSpc>
                <a:spcPct val="100000"/>
              </a:lnSpc>
              <a:spcBef>
                <a:spcPct val="0"/>
              </a:spcBef>
              <a:spcAft>
                <a:spcPts val="0"/>
              </a:spcAft>
              <a:buClrTx/>
              <a:buSzTx/>
              <a:buFontTx/>
              <a:buNone/>
              <a:tabLst/>
              <a:defRPr/>
            </a:pPr>
            <a:r>
              <a:rPr lang="en-US" dirty="0" smtClean="0">
                <a:latin typeface="Calibri" charset="0"/>
              </a:rPr>
              <a:t>High-resolution seismic cross sections from all the major seismological research groups do not support the ideas that slabs and </a:t>
            </a:r>
            <a:r>
              <a:rPr lang="en-US" dirty="0" err="1" smtClean="0">
                <a:latin typeface="Calibri" charset="0"/>
              </a:rPr>
              <a:t>hitspots</a:t>
            </a:r>
            <a:r>
              <a:rPr lang="en-US" dirty="0" smtClean="0">
                <a:latin typeface="Calibri" charset="0"/>
              </a:rPr>
              <a:t> extend across the 650 km discontinuity</a:t>
            </a:r>
            <a:r>
              <a:rPr lang="en-US" baseline="0" dirty="0" smtClean="0">
                <a:latin typeface="Calibri" charset="0"/>
              </a:rPr>
              <a:t> (</a:t>
            </a:r>
            <a:r>
              <a:rPr lang="en-US" baseline="0" dirty="0" err="1" smtClean="0">
                <a:latin typeface="Calibri" charset="0"/>
              </a:rPr>
              <a:t>Ekstrom</a:t>
            </a:r>
            <a:r>
              <a:rPr lang="en-US" baseline="0" dirty="0" smtClean="0">
                <a:latin typeface="Calibri" charset="0"/>
              </a:rPr>
              <a:t>, </a:t>
            </a:r>
            <a:r>
              <a:rPr lang="en-US" baseline="0" dirty="0" err="1" smtClean="0">
                <a:latin typeface="Calibri" charset="0"/>
              </a:rPr>
              <a:t>Dziewonski</a:t>
            </a:r>
            <a:r>
              <a:rPr lang="en-US" baseline="0" dirty="0" smtClean="0">
                <a:latin typeface="Calibri" charset="0"/>
              </a:rPr>
              <a:t>, (FIGURE 2)</a:t>
            </a:r>
            <a:r>
              <a:rPr lang="en-US" baseline="0" dirty="0" err="1" smtClean="0">
                <a:latin typeface="Calibri" charset="0"/>
              </a:rPr>
              <a:t>Ritsema</a:t>
            </a:r>
            <a:r>
              <a:rPr lang="en-US" baseline="0" dirty="0" smtClean="0">
                <a:latin typeface="Calibri" charset="0"/>
              </a:rPr>
              <a:t>, Allen, </a:t>
            </a:r>
            <a:r>
              <a:rPr lang="en-US" baseline="0" dirty="0" err="1" smtClean="0">
                <a:latin typeface="Calibri" charset="0"/>
              </a:rPr>
              <a:t>Trampert</a:t>
            </a:r>
            <a:r>
              <a:rPr lang="en-US" baseline="0" dirty="0" smtClean="0">
                <a:latin typeface="Calibri" charset="0"/>
              </a:rPr>
              <a:t>, </a:t>
            </a:r>
            <a:r>
              <a:rPr lang="en-US" baseline="0" dirty="0" err="1" smtClean="0">
                <a:latin typeface="Calibri" charset="0"/>
              </a:rPr>
              <a:t>Spetzler</a:t>
            </a:r>
            <a:r>
              <a:rPr lang="en-US" baseline="0" dirty="0" smtClean="0">
                <a:latin typeface="Calibri" charset="0"/>
              </a:rPr>
              <a:t>,(FIGURE 5) Maggi…).</a:t>
            </a:r>
            <a:r>
              <a:rPr lang="en-US" dirty="0" smtClean="0">
                <a:latin typeface="Calibri" charset="0"/>
              </a:rPr>
              <a:t>FIGURE 2</a:t>
            </a:r>
          </a:p>
          <a:p>
            <a:pPr eaLnBrk="1" hangingPunct="1">
              <a:spcBef>
                <a:spcPct val="0"/>
              </a:spcBef>
            </a:pPr>
            <a:endParaRPr lang="en-US" dirty="0">
              <a:latin typeface="Calibri"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2B6245-EFE7-6749-BC03-B18E81A0D3BC}" type="slidenum">
              <a:rPr lang="en-US" smtClean="0"/>
              <a:t>116</a:t>
            </a:fld>
            <a:endParaRPr lang="en-US"/>
          </a:p>
        </p:txBody>
      </p:sp>
    </p:spTree>
    <p:extLst>
      <p:ext uri="{BB962C8B-B14F-4D97-AF65-F5344CB8AC3E}">
        <p14:creationId xmlns:p14="http://schemas.microsoft.com/office/powerpoint/2010/main" val="16308118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131FEC-E742-C848-9E97-CF34E69D110B}" type="slidenum">
              <a:rPr lang="en-US"/>
              <a:pPr/>
              <a:t>117</a:t>
            </a:fld>
            <a:endParaRPr lang="en-US"/>
          </a:p>
        </p:txBody>
      </p:sp>
      <p:sp>
        <p:nvSpPr>
          <p:cNvPr id="471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71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30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Calibri" charset="0"/>
                <a:ea typeface="ＭＳ Ｐゴシック" charset="0"/>
                <a:cs typeface="ＭＳ Ｐゴシック" charset="0"/>
              </a:rPr>
              <a:t>Expected abundance of LIPs should be proportional to time (i.e. age of crust).</a:t>
            </a:r>
          </a:p>
        </p:txBody>
      </p:sp>
      <p:sp>
        <p:nvSpPr>
          <p:cNvPr id="430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B4F25EA-DF6C-A14A-9C0C-332CD8459F61}" type="slidenum">
              <a:rPr lang="en-US" sz="1200"/>
              <a:pPr eaLnBrk="1" hangingPunct="1"/>
              <a:t>120</a:t>
            </a:fld>
            <a:endParaRPr 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2770"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dirty="0" smtClean="0">
                <a:latin typeface="Calibri" charset="0"/>
              </a:rPr>
              <a:t>FIGURE 15: </a:t>
            </a:r>
            <a:r>
              <a:rPr lang="en-US" dirty="0" err="1" smtClean="0">
                <a:latin typeface="Calibri" charset="0"/>
              </a:rPr>
              <a:t>Vedran</a:t>
            </a:r>
            <a:r>
              <a:rPr lang="en-US" dirty="0" smtClean="0">
                <a:latin typeface="Calibri" charset="0"/>
              </a:rPr>
              <a:t> </a:t>
            </a:r>
            <a:r>
              <a:rPr lang="en-US" dirty="0" err="1">
                <a:latin typeface="Calibri" charset="0"/>
              </a:rPr>
              <a:t>Lekic</a:t>
            </a:r>
            <a:r>
              <a:rPr lang="en-US" dirty="0">
                <a:latin typeface="Calibri" charset="0"/>
              </a:rPr>
              <a:t> </a:t>
            </a:r>
            <a:r>
              <a:rPr lang="en-US" dirty="0" err="1">
                <a:latin typeface="Calibri" charset="0"/>
              </a:rPr>
              <a:t>a,b</a:t>
            </a:r>
            <a:r>
              <a:rPr lang="en-US" dirty="0">
                <a:latin typeface="Calibri" charset="0"/>
              </a:rPr>
              <a:t>,</a:t>
            </a:r>
            <a:r>
              <a:rPr lang="en-US" b="1" dirty="0">
                <a:latin typeface="Calibri" charset="0"/>
              </a:rPr>
              <a:t>⁎</a:t>
            </a:r>
            <a:r>
              <a:rPr lang="en-US" dirty="0">
                <a:latin typeface="Calibri" charset="0"/>
              </a:rPr>
              <a:t>, Barbara </a:t>
            </a:r>
            <a:r>
              <a:rPr lang="en-US" dirty="0" err="1">
                <a:latin typeface="Calibri" charset="0"/>
              </a:rPr>
              <a:t>Romanowicz</a:t>
            </a:r>
            <a:r>
              <a:rPr lang="en-US" dirty="0">
                <a:latin typeface="Calibri" charset="0"/>
              </a:rPr>
              <a:t>. Earth and Planetary Science Letters 308 (2011) 151</a:t>
            </a:r>
            <a:r>
              <a:rPr lang="en-US" b="1" dirty="0">
                <a:latin typeface="Calibri" charset="0"/>
              </a:rPr>
              <a:t>–</a:t>
            </a:r>
            <a:r>
              <a:rPr lang="en-US" dirty="0">
                <a:latin typeface="Calibri" charset="0"/>
              </a:rPr>
              <a:t>160. FIGURE 3. Shapiro &amp; </a:t>
            </a:r>
            <a:r>
              <a:rPr lang="en-US" dirty="0" err="1">
                <a:latin typeface="Calibri" charset="0"/>
              </a:rPr>
              <a:t>Ritzwoller</a:t>
            </a:r>
            <a:endParaRPr lang="en-US" dirty="0">
              <a:latin typeface="Calibri" charset="0"/>
            </a:endParaRPr>
          </a:p>
          <a:p>
            <a:pPr eaLnBrk="1" hangingPunct="1">
              <a:spcBef>
                <a:spcPct val="0"/>
              </a:spcBef>
            </a:pPr>
            <a:r>
              <a:rPr lang="en-US" dirty="0">
                <a:latin typeface="Calibri" charset="0"/>
              </a:rPr>
              <a:t>Note that below 220 km mantle under 10 Ma plates has higher </a:t>
            </a:r>
            <a:r>
              <a:rPr lang="en-US" dirty="0" err="1">
                <a:latin typeface="Calibri" charset="0"/>
              </a:rPr>
              <a:t>Vs</a:t>
            </a:r>
            <a:r>
              <a:rPr lang="en-US" dirty="0">
                <a:latin typeface="Calibri" charset="0"/>
              </a:rPr>
              <a:t> than mantle under &gt;40 Ma plates. The </a:t>
            </a:r>
            <a:r>
              <a:rPr lang="en-US" dirty="0" err="1">
                <a:latin typeface="Calibri" charset="0"/>
              </a:rPr>
              <a:t>Vs</a:t>
            </a:r>
            <a:r>
              <a:rPr lang="en-US" dirty="0">
                <a:latin typeface="Calibri" charset="0"/>
              </a:rPr>
              <a:t> under young plates increases rapidly with depth below 100 km so that </a:t>
            </a:r>
            <a:r>
              <a:rPr lang="en-US" dirty="0" err="1">
                <a:latin typeface="Calibri" charset="0"/>
              </a:rPr>
              <a:t>Vs</a:t>
            </a:r>
            <a:r>
              <a:rPr lang="en-US" dirty="0">
                <a:latin typeface="Calibri" charset="0"/>
              </a:rPr>
              <a:t> exceeds </a:t>
            </a:r>
            <a:r>
              <a:rPr lang="en-US" dirty="0" err="1">
                <a:latin typeface="Calibri" charset="0"/>
              </a:rPr>
              <a:t>Vs</a:t>
            </a:r>
            <a:r>
              <a:rPr lang="en-US" dirty="0">
                <a:latin typeface="Calibri" charset="0"/>
              </a:rPr>
              <a:t> under older plates by a depth of 180 km. Below 150 km depth the slowest regions of the mantle are not 10 Ma, or 40 Ma crust but 120 Ma, and 75 Ma crust.165 Ma is intermediate</a:t>
            </a:r>
            <a:r>
              <a:rPr lang="en-US" dirty="0" smtClean="0">
                <a:latin typeface="Calibri" charset="0"/>
              </a:rPr>
              <a:t>.</a:t>
            </a:r>
          </a:p>
          <a:p>
            <a:pPr eaLnBrk="1" hangingPunct="1"/>
            <a:r>
              <a:rPr lang="en-US" dirty="0" smtClean="0">
                <a:latin typeface="Calibri" charset="0"/>
              </a:rPr>
              <a:t>FIGURE 15: Shapiro &amp; </a:t>
            </a:r>
            <a:r>
              <a:rPr lang="en-US" dirty="0" err="1" smtClean="0">
                <a:latin typeface="Calibri" charset="0"/>
              </a:rPr>
              <a:t>Ritzwoller</a:t>
            </a:r>
            <a:endParaRPr lang="en-US" dirty="0" smtClean="0">
              <a:latin typeface="Calibri" charset="0"/>
            </a:endParaRPr>
          </a:p>
          <a:p>
            <a:r>
              <a:rPr lang="en-US" sz="1200" kern="1200" dirty="0" err="1" smtClean="0">
                <a:solidFill>
                  <a:schemeClr val="tx1"/>
                </a:solidFill>
                <a:effectLst/>
                <a:latin typeface="+mn-lt"/>
                <a:ea typeface="+mn-ea"/>
                <a:cs typeface="+mn-cs"/>
              </a:rPr>
              <a:t>Subridge</a:t>
            </a:r>
            <a:r>
              <a:rPr lang="en-US" sz="1200" kern="1200" dirty="0" smtClean="0">
                <a:solidFill>
                  <a:schemeClr val="tx1"/>
                </a:solidFill>
                <a:effectLst/>
                <a:latin typeface="+mn-lt"/>
                <a:ea typeface="+mn-ea"/>
                <a:cs typeface="+mn-cs"/>
              </a:rPr>
              <a:t> mantle cannot be assumed to represent ambient </a:t>
            </a:r>
            <a:r>
              <a:rPr lang="en-US" sz="1200" kern="1200" dirty="0" err="1" smtClean="0">
                <a:solidFill>
                  <a:schemeClr val="tx1"/>
                </a:solidFill>
                <a:effectLst/>
                <a:latin typeface="+mn-lt"/>
                <a:ea typeface="+mn-ea"/>
                <a:cs typeface="+mn-cs"/>
              </a:rPr>
              <a:t>subplate</a:t>
            </a:r>
            <a:r>
              <a:rPr lang="en-US" sz="1200" kern="1200" dirty="0" smtClean="0">
                <a:solidFill>
                  <a:schemeClr val="tx1"/>
                </a:solidFill>
                <a:effectLst/>
                <a:latin typeface="+mn-lt"/>
                <a:ea typeface="+mn-ea"/>
                <a:cs typeface="+mn-cs"/>
              </a:rPr>
              <a:t> mantle.</a:t>
            </a:r>
          </a:p>
          <a:p>
            <a:r>
              <a:rPr lang="en-US" sz="1200" kern="1200" dirty="0" smtClean="0">
                <a:solidFill>
                  <a:schemeClr val="tx1"/>
                </a:solidFill>
                <a:effectLst/>
                <a:latin typeface="+mn-lt"/>
                <a:ea typeface="+mn-ea"/>
                <a:cs typeface="+mn-cs"/>
              </a:rPr>
              <a:t>Lateral gradients in seismic </a:t>
            </a:r>
            <a:r>
              <a:rPr lang="en-US" sz="1200" kern="1200" dirty="0" err="1" smtClean="0">
                <a:solidFill>
                  <a:schemeClr val="tx1"/>
                </a:solidFill>
                <a:effectLst/>
                <a:latin typeface="+mn-lt"/>
                <a:ea typeface="+mn-ea"/>
                <a:cs typeface="+mn-cs"/>
              </a:rPr>
              <a:t>wavespeeds</a:t>
            </a:r>
            <a:r>
              <a:rPr lang="en-US" sz="1200" kern="1200" dirty="0" smtClean="0">
                <a:solidFill>
                  <a:schemeClr val="tx1"/>
                </a:solidFill>
                <a:effectLst/>
                <a:latin typeface="+mn-lt"/>
                <a:ea typeface="+mn-ea"/>
                <a:cs typeface="+mn-cs"/>
              </a:rPr>
              <a:t>, and presumably density and temperature, away from ridges are consistent with relatively cold </a:t>
            </a:r>
            <a:r>
              <a:rPr lang="en-US" sz="1200" kern="1200" dirty="0" err="1" smtClean="0">
                <a:solidFill>
                  <a:schemeClr val="tx1"/>
                </a:solidFill>
                <a:effectLst/>
                <a:latin typeface="+mn-lt"/>
                <a:ea typeface="+mn-ea"/>
                <a:cs typeface="+mn-cs"/>
              </a:rPr>
              <a:t>subridge</a:t>
            </a:r>
            <a:r>
              <a:rPr lang="en-US" sz="1200" kern="1200" dirty="0" smtClean="0">
                <a:solidFill>
                  <a:schemeClr val="tx1"/>
                </a:solidFill>
                <a:effectLst/>
                <a:latin typeface="+mn-lt"/>
                <a:ea typeface="+mn-ea"/>
                <a:cs typeface="+mn-cs"/>
              </a:rPr>
              <a:t> mantle below 200 km depth. </a:t>
            </a:r>
            <a:r>
              <a:rPr lang="en-US" dirty="0" smtClean="0">
                <a:latin typeface="Calibri" charset="0"/>
              </a:rPr>
              <a:t>Note that below 220 km mantle under 10 Ma plates has higher </a:t>
            </a:r>
            <a:r>
              <a:rPr lang="en-US" dirty="0" err="1" smtClean="0">
                <a:latin typeface="Calibri" charset="0"/>
              </a:rPr>
              <a:t>Vs</a:t>
            </a:r>
            <a:r>
              <a:rPr lang="en-US" dirty="0" smtClean="0">
                <a:latin typeface="Calibri" charset="0"/>
              </a:rPr>
              <a:t> than mantle under &gt;40 Ma plates. The </a:t>
            </a:r>
            <a:r>
              <a:rPr lang="en-US" dirty="0" err="1" smtClean="0">
                <a:latin typeface="Calibri" charset="0"/>
              </a:rPr>
              <a:t>Vs</a:t>
            </a:r>
            <a:r>
              <a:rPr lang="en-US" dirty="0" smtClean="0">
                <a:latin typeface="Calibri" charset="0"/>
              </a:rPr>
              <a:t> under young plates increases rapidly with depth below 100 km so that </a:t>
            </a:r>
            <a:r>
              <a:rPr lang="en-US" dirty="0" err="1" smtClean="0">
                <a:latin typeface="Calibri" charset="0"/>
              </a:rPr>
              <a:t>Vs</a:t>
            </a:r>
            <a:r>
              <a:rPr lang="en-US" dirty="0" smtClean="0">
                <a:latin typeface="Calibri" charset="0"/>
              </a:rPr>
              <a:t> exceeds </a:t>
            </a:r>
            <a:r>
              <a:rPr lang="en-US" dirty="0" err="1" smtClean="0">
                <a:latin typeface="Calibri" charset="0"/>
              </a:rPr>
              <a:t>Vs</a:t>
            </a:r>
            <a:r>
              <a:rPr lang="en-US" dirty="0" smtClean="0">
                <a:latin typeface="Calibri" charset="0"/>
              </a:rPr>
              <a:t> under older plates by a depth of 180 km. Below 150 km depth the slowest regions of the mantle are not 10 Ma, or 40 Ma crust but 120 Ma, and 75 Ma crust.165 Ma is intermediate.</a:t>
            </a:r>
          </a:p>
          <a:p>
            <a:pPr eaLnBrk="1" hangingPunct="1"/>
            <a:endParaRPr lang="en-US" dirty="0" smtClean="0">
              <a:latin typeface="Calibri" charset="0"/>
            </a:endParaRPr>
          </a:p>
          <a:p>
            <a:pPr eaLnBrk="1" hangingPunct="1"/>
            <a:r>
              <a:rPr lang="en-US" dirty="0" smtClean="0">
                <a:latin typeface="Calibri" charset="0"/>
              </a:rPr>
              <a:t>&lt;20 Ma crust  has high seismic velocities below 150 km !</a:t>
            </a:r>
          </a:p>
          <a:p>
            <a:pPr eaLnBrk="1" hangingPunct="1">
              <a:spcBef>
                <a:spcPct val="0"/>
              </a:spcBef>
            </a:pPr>
            <a:endParaRPr lang="en-US" dirty="0">
              <a:latin typeface="Calibri" charset="0"/>
            </a:endParaRPr>
          </a:p>
          <a:p>
            <a:pPr eaLnBrk="1" hangingPunct="1">
              <a:spcBef>
                <a:spcPct val="0"/>
              </a:spcBef>
            </a:pPr>
            <a:endParaRPr lang="en-US" dirty="0">
              <a:latin typeface="Calibri" charset="0"/>
            </a:endParaRPr>
          </a:p>
          <a:p>
            <a:pPr eaLnBrk="1" hangingPunct="1">
              <a:spcBef>
                <a:spcPct val="0"/>
              </a:spcBef>
            </a:pPr>
            <a:r>
              <a:rPr lang="en-US" dirty="0">
                <a:latin typeface="Calibri" charset="0"/>
              </a:rPr>
              <a:t>20 Ma crust and less has high velocities below 150 km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2770"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dirty="0" smtClean="0">
                <a:latin typeface="Calibri" charset="0"/>
              </a:rPr>
              <a:t>FIGURE 15: </a:t>
            </a:r>
            <a:r>
              <a:rPr lang="en-US" dirty="0" err="1" smtClean="0">
                <a:latin typeface="Calibri" charset="0"/>
              </a:rPr>
              <a:t>Vedran</a:t>
            </a:r>
            <a:r>
              <a:rPr lang="en-US" dirty="0" smtClean="0">
                <a:latin typeface="Calibri" charset="0"/>
              </a:rPr>
              <a:t> </a:t>
            </a:r>
            <a:r>
              <a:rPr lang="en-US" dirty="0" err="1">
                <a:latin typeface="Calibri" charset="0"/>
              </a:rPr>
              <a:t>Lekic</a:t>
            </a:r>
            <a:r>
              <a:rPr lang="en-US" dirty="0">
                <a:latin typeface="Calibri" charset="0"/>
              </a:rPr>
              <a:t> </a:t>
            </a:r>
            <a:r>
              <a:rPr lang="en-US" dirty="0" err="1">
                <a:latin typeface="Calibri" charset="0"/>
              </a:rPr>
              <a:t>a,b</a:t>
            </a:r>
            <a:r>
              <a:rPr lang="en-US" dirty="0">
                <a:latin typeface="Calibri" charset="0"/>
              </a:rPr>
              <a:t>,</a:t>
            </a:r>
            <a:r>
              <a:rPr lang="en-US" b="1" dirty="0">
                <a:latin typeface="Calibri" charset="0"/>
              </a:rPr>
              <a:t>⁎</a:t>
            </a:r>
            <a:r>
              <a:rPr lang="en-US" dirty="0">
                <a:latin typeface="Calibri" charset="0"/>
              </a:rPr>
              <a:t>, Barbara </a:t>
            </a:r>
            <a:r>
              <a:rPr lang="en-US" dirty="0" err="1">
                <a:latin typeface="Calibri" charset="0"/>
              </a:rPr>
              <a:t>Romanowicz</a:t>
            </a:r>
            <a:r>
              <a:rPr lang="en-US" dirty="0">
                <a:latin typeface="Calibri" charset="0"/>
              </a:rPr>
              <a:t>. Earth and Planetary Science Letters 308 (2011) 151</a:t>
            </a:r>
            <a:r>
              <a:rPr lang="en-US" b="1" dirty="0">
                <a:latin typeface="Calibri" charset="0"/>
              </a:rPr>
              <a:t>–</a:t>
            </a:r>
            <a:r>
              <a:rPr lang="en-US" dirty="0">
                <a:latin typeface="Calibri" charset="0"/>
              </a:rPr>
              <a:t>160. FIGURE 3. Shapiro &amp; </a:t>
            </a:r>
            <a:r>
              <a:rPr lang="en-US" dirty="0" err="1">
                <a:latin typeface="Calibri" charset="0"/>
              </a:rPr>
              <a:t>Ritzwoller</a:t>
            </a:r>
            <a:endParaRPr lang="en-US" dirty="0">
              <a:latin typeface="Calibri" charset="0"/>
            </a:endParaRPr>
          </a:p>
          <a:p>
            <a:pPr eaLnBrk="1" hangingPunct="1">
              <a:spcBef>
                <a:spcPct val="0"/>
              </a:spcBef>
            </a:pPr>
            <a:r>
              <a:rPr lang="en-US" dirty="0">
                <a:latin typeface="Calibri" charset="0"/>
              </a:rPr>
              <a:t>Note that below 220 km mantle under 10 Ma plates has higher </a:t>
            </a:r>
            <a:r>
              <a:rPr lang="en-US" dirty="0" err="1">
                <a:latin typeface="Calibri" charset="0"/>
              </a:rPr>
              <a:t>Vs</a:t>
            </a:r>
            <a:r>
              <a:rPr lang="en-US" dirty="0">
                <a:latin typeface="Calibri" charset="0"/>
              </a:rPr>
              <a:t> than mantle under &gt;40 Ma plates. The </a:t>
            </a:r>
            <a:r>
              <a:rPr lang="en-US" dirty="0" err="1">
                <a:latin typeface="Calibri" charset="0"/>
              </a:rPr>
              <a:t>Vs</a:t>
            </a:r>
            <a:r>
              <a:rPr lang="en-US" dirty="0">
                <a:latin typeface="Calibri" charset="0"/>
              </a:rPr>
              <a:t> under young plates increases rapidly with depth below 100 km so that </a:t>
            </a:r>
            <a:r>
              <a:rPr lang="en-US" dirty="0" err="1">
                <a:latin typeface="Calibri" charset="0"/>
              </a:rPr>
              <a:t>Vs</a:t>
            </a:r>
            <a:r>
              <a:rPr lang="en-US" dirty="0">
                <a:latin typeface="Calibri" charset="0"/>
              </a:rPr>
              <a:t> exceeds </a:t>
            </a:r>
            <a:r>
              <a:rPr lang="en-US" dirty="0" err="1">
                <a:latin typeface="Calibri" charset="0"/>
              </a:rPr>
              <a:t>Vs</a:t>
            </a:r>
            <a:r>
              <a:rPr lang="en-US" dirty="0">
                <a:latin typeface="Calibri" charset="0"/>
              </a:rPr>
              <a:t> under older plates by a depth of 180 km. Below 150 km depth the slowest regions of the mantle are not 10 Ma, or 40 Ma crust but 120 Ma, and 75 Ma crust.165 Ma is intermediate</a:t>
            </a:r>
            <a:r>
              <a:rPr lang="en-US" dirty="0" smtClean="0">
                <a:latin typeface="Calibri" charset="0"/>
              </a:rPr>
              <a:t>.</a:t>
            </a:r>
          </a:p>
          <a:p>
            <a:pPr eaLnBrk="1" hangingPunct="1"/>
            <a:r>
              <a:rPr lang="en-US" dirty="0" smtClean="0">
                <a:latin typeface="Calibri" charset="0"/>
              </a:rPr>
              <a:t>FIGURE 15: Shapiro &amp; </a:t>
            </a:r>
            <a:r>
              <a:rPr lang="en-US" dirty="0" err="1" smtClean="0">
                <a:latin typeface="Calibri" charset="0"/>
              </a:rPr>
              <a:t>Ritzwoller</a:t>
            </a:r>
            <a:endParaRPr lang="en-US" dirty="0" smtClean="0">
              <a:latin typeface="Calibri" charset="0"/>
            </a:endParaRPr>
          </a:p>
          <a:p>
            <a:r>
              <a:rPr lang="en-US" sz="1200" kern="1200" dirty="0" err="1" smtClean="0">
                <a:solidFill>
                  <a:schemeClr val="tx1"/>
                </a:solidFill>
                <a:effectLst/>
                <a:latin typeface="+mn-lt"/>
                <a:ea typeface="+mn-ea"/>
                <a:cs typeface="+mn-cs"/>
              </a:rPr>
              <a:t>Subridge</a:t>
            </a:r>
            <a:r>
              <a:rPr lang="en-US" sz="1200" kern="1200" dirty="0" smtClean="0">
                <a:solidFill>
                  <a:schemeClr val="tx1"/>
                </a:solidFill>
                <a:effectLst/>
                <a:latin typeface="+mn-lt"/>
                <a:ea typeface="+mn-ea"/>
                <a:cs typeface="+mn-cs"/>
              </a:rPr>
              <a:t> mantle cannot be assumed to represent ambient </a:t>
            </a:r>
            <a:r>
              <a:rPr lang="en-US" sz="1200" kern="1200" dirty="0" err="1" smtClean="0">
                <a:solidFill>
                  <a:schemeClr val="tx1"/>
                </a:solidFill>
                <a:effectLst/>
                <a:latin typeface="+mn-lt"/>
                <a:ea typeface="+mn-ea"/>
                <a:cs typeface="+mn-cs"/>
              </a:rPr>
              <a:t>subplate</a:t>
            </a:r>
            <a:r>
              <a:rPr lang="en-US" sz="1200" kern="1200" dirty="0" smtClean="0">
                <a:solidFill>
                  <a:schemeClr val="tx1"/>
                </a:solidFill>
                <a:effectLst/>
                <a:latin typeface="+mn-lt"/>
                <a:ea typeface="+mn-ea"/>
                <a:cs typeface="+mn-cs"/>
              </a:rPr>
              <a:t> mantle.</a:t>
            </a:r>
          </a:p>
          <a:p>
            <a:r>
              <a:rPr lang="en-US" sz="1200" kern="1200" dirty="0" smtClean="0">
                <a:solidFill>
                  <a:schemeClr val="tx1"/>
                </a:solidFill>
                <a:effectLst/>
                <a:latin typeface="+mn-lt"/>
                <a:ea typeface="+mn-ea"/>
                <a:cs typeface="+mn-cs"/>
              </a:rPr>
              <a:t>Lateral gradients in seismic </a:t>
            </a:r>
            <a:r>
              <a:rPr lang="en-US" sz="1200" kern="1200" dirty="0" err="1" smtClean="0">
                <a:solidFill>
                  <a:schemeClr val="tx1"/>
                </a:solidFill>
                <a:effectLst/>
                <a:latin typeface="+mn-lt"/>
                <a:ea typeface="+mn-ea"/>
                <a:cs typeface="+mn-cs"/>
              </a:rPr>
              <a:t>wavespeeds</a:t>
            </a:r>
            <a:r>
              <a:rPr lang="en-US" sz="1200" kern="1200" dirty="0" smtClean="0">
                <a:solidFill>
                  <a:schemeClr val="tx1"/>
                </a:solidFill>
                <a:effectLst/>
                <a:latin typeface="+mn-lt"/>
                <a:ea typeface="+mn-ea"/>
                <a:cs typeface="+mn-cs"/>
              </a:rPr>
              <a:t>, and presumably density and temperature, away from ridges are consistent with relatively cold </a:t>
            </a:r>
            <a:r>
              <a:rPr lang="en-US" sz="1200" kern="1200" dirty="0" err="1" smtClean="0">
                <a:solidFill>
                  <a:schemeClr val="tx1"/>
                </a:solidFill>
                <a:effectLst/>
                <a:latin typeface="+mn-lt"/>
                <a:ea typeface="+mn-ea"/>
                <a:cs typeface="+mn-cs"/>
              </a:rPr>
              <a:t>subridge</a:t>
            </a:r>
            <a:r>
              <a:rPr lang="en-US" sz="1200" kern="1200" dirty="0" smtClean="0">
                <a:solidFill>
                  <a:schemeClr val="tx1"/>
                </a:solidFill>
                <a:effectLst/>
                <a:latin typeface="+mn-lt"/>
                <a:ea typeface="+mn-ea"/>
                <a:cs typeface="+mn-cs"/>
              </a:rPr>
              <a:t> mantle below 200 km depth. </a:t>
            </a:r>
            <a:r>
              <a:rPr lang="en-US" dirty="0" smtClean="0">
                <a:latin typeface="Calibri" charset="0"/>
              </a:rPr>
              <a:t>Note that below 220 km mantle under 10 Ma plates has higher </a:t>
            </a:r>
            <a:r>
              <a:rPr lang="en-US" dirty="0" err="1" smtClean="0">
                <a:latin typeface="Calibri" charset="0"/>
              </a:rPr>
              <a:t>Vs</a:t>
            </a:r>
            <a:r>
              <a:rPr lang="en-US" dirty="0" smtClean="0">
                <a:latin typeface="Calibri" charset="0"/>
              </a:rPr>
              <a:t> than mantle under &gt;40 Ma plates. The </a:t>
            </a:r>
            <a:r>
              <a:rPr lang="en-US" dirty="0" err="1" smtClean="0">
                <a:latin typeface="Calibri" charset="0"/>
              </a:rPr>
              <a:t>Vs</a:t>
            </a:r>
            <a:r>
              <a:rPr lang="en-US" dirty="0" smtClean="0">
                <a:latin typeface="Calibri" charset="0"/>
              </a:rPr>
              <a:t> under young plates increases rapidly with depth below 100 km so that </a:t>
            </a:r>
            <a:r>
              <a:rPr lang="en-US" dirty="0" err="1" smtClean="0">
                <a:latin typeface="Calibri" charset="0"/>
              </a:rPr>
              <a:t>Vs</a:t>
            </a:r>
            <a:r>
              <a:rPr lang="en-US" dirty="0" smtClean="0">
                <a:latin typeface="Calibri" charset="0"/>
              </a:rPr>
              <a:t> exceeds </a:t>
            </a:r>
            <a:r>
              <a:rPr lang="en-US" dirty="0" err="1" smtClean="0">
                <a:latin typeface="Calibri" charset="0"/>
              </a:rPr>
              <a:t>Vs</a:t>
            </a:r>
            <a:r>
              <a:rPr lang="en-US" dirty="0" smtClean="0">
                <a:latin typeface="Calibri" charset="0"/>
              </a:rPr>
              <a:t> under older plates by a depth of 180 km. Below 150 km depth the slowest regions of the mantle are not 10 Ma, or 40 Ma crust but 120 Ma, and 75 Ma crust.165 Ma is intermediate.</a:t>
            </a:r>
          </a:p>
          <a:p>
            <a:pPr eaLnBrk="1" hangingPunct="1"/>
            <a:endParaRPr lang="en-US" dirty="0" smtClean="0">
              <a:latin typeface="Calibri" charset="0"/>
            </a:endParaRPr>
          </a:p>
          <a:p>
            <a:pPr eaLnBrk="1" hangingPunct="1"/>
            <a:r>
              <a:rPr lang="en-US" dirty="0" smtClean="0">
                <a:latin typeface="Calibri" charset="0"/>
              </a:rPr>
              <a:t>&lt;20 Ma crust  has high seismic velocities below 150 km !</a:t>
            </a:r>
          </a:p>
          <a:p>
            <a:pPr eaLnBrk="1" hangingPunct="1">
              <a:spcBef>
                <a:spcPct val="0"/>
              </a:spcBef>
            </a:pPr>
            <a:endParaRPr lang="en-US" dirty="0">
              <a:latin typeface="Calibri" charset="0"/>
            </a:endParaRPr>
          </a:p>
          <a:p>
            <a:pPr eaLnBrk="1" hangingPunct="1">
              <a:spcBef>
                <a:spcPct val="0"/>
              </a:spcBef>
            </a:pPr>
            <a:endParaRPr lang="en-US" dirty="0">
              <a:latin typeface="Calibri" charset="0"/>
            </a:endParaRPr>
          </a:p>
          <a:p>
            <a:pPr eaLnBrk="1" hangingPunct="1">
              <a:spcBef>
                <a:spcPct val="0"/>
              </a:spcBef>
            </a:pPr>
            <a:r>
              <a:rPr lang="en-US" dirty="0">
                <a:latin typeface="Calibri" charset="0"/>
              </a:rPr>
              <a:t>20 Ma crust and less has high velocities below 150 km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2770"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dirty="0" smtClean="0">
                <a:latin typeface="Calibri" charset="0"/>
              </a:rPr>
              <a:t>FIGURE 15: </a:t>
            </a:r>
            <a:r>
              <a:rPr lang="en-US" dirty="0" err="1" smtClean="0">
                <a:latin typeface="Calibri" charset="0"/>
              </a:rPr>
              <a:t>Vedran</a:t>
            </a:r>
            <a:r>
              <a:rPr lang="en-US" dirty="0" smtClean="0">
                <a:latin typeface="Calibri" charset="0"/>
              </a:rPr>
              <a:t> </a:t>
            </a:r>
            <a:r>
              <a:rPr lang="en-US" dirty="0" err="1">
                <a:latin typeface="Calibri" charset="0"/>
              </a:rPr>
              <a:t>Lekic</a:t>
            </a:r>
            <a:r>
              <a:rPr lang="en-US" dirty="0">
                <a:latin typeface="Calibri" charset="0"/>
              </a:rPr>
              <a:t> </a:t>
            </a:r>
            <a:r>
              <a:rPr lang="en-US" dirty="0" err="1">
                <a:latin typeface="Calibri" charset="0"/>
              </a:rPr>
              <a:t>a,b</a:t>
            </a:r>
            <a:r>
              <a:rPr lang="en-US" dirty="0">
                <a:latin typeface="Calibri" charset="0"/>
              </a:rPr>
              <a:t>,</a:t>
            </a:r>
            <a:r>
              <a:rPr lang="en-US" b="1" dirty="0">
                <a:latin typeface="Calibri" charset="0"/>
              </a:rPr>
              <a:t>⁎</a:t>
            </a:r>
            <a:r>
              <a:rPr lang="en-US" dirty="0">
                <a:latin typeface="Calibri" charset="0"/>
              </a:rPr>
              <a:t>, Barbara </a:t>
            </a:r>
            <a:r>
              <a:rPr lang="en-US" dirty="0" err="1">
                <a:latin typeface="Calibri" charset="0"/>
              </a:rPr>
              <a:t>Romanowicz</a:t>
            </a:r>
            <a:r>
              <a:rPr lang="en-US" dirty="0">
                <a:latin typeface="Calibri" charset="0"/>
              </a:rPr>
              <a:t>. Earth and Planetary Science Letters 308 (2011) 151</a:t>
            </a:r>
            <a:r>
              <a:rPr lang="en-US" b="1" dirty="0">
                <a:latin typeface="Calibri" charset="0"/>
              </a:rPr>
              <a:t>–</a:t>
            </a:r>
            <a:r>
              <a:rPr lang="en-US" dirty="0">
                <a:latin typeface="Calibri" charset="0"/>
              </a:rPr>
              <a:t>160. FIGURE 3. Shapiro &amp; </a:t>
            </a:r>
            <a:r>
              <a:rPr lang="en-US" dirty="0" err="1">
                <a:latin typeface="Calibri" charset="0"/>
              </a:rPr>
              <a:t>Ritzwoller</a:t>
            </a:r>
            <a:endParaRPr lang="en-US" dirty="0">
              <a:latin typeface="Calibri" charset="0"/>
            </a:endParaRPr>
          </a:p>
          <a:p>
            <a:pPr eaLnBrk="1" hangingPunct="1">
              <a:spcBef>
                <a:spcPct val="0"/>
              </a:spcBef>
            </a:pPr>
            <a:r>
              <a:rPr lang="en-US" dirty="0">
                <a:latin typeface="Calibri" charset="0"/>
              </a:rPr>
              <a:t>Note that below 220 km mantle under 10 Ma plates has higher </a:t>
            </a:r>
            <a:r>
              <a:rPr lang="en-US" dirty="0" err="1">
                <a:latin typeface="Calibri" charset="0"/>
              </a:rPr>
              <a:t>Vs</a:t>
            </a:r>
            <a:r>
              <a:rPr lang="en-US" dirty="0">
                <a:latin typeface="Calibri" charset="0"/>
              </a:rPr>
              <a:t> than mantle under &gt;40 Ma plates. The </a:t>
            </a:r>
            <a:r>
              <a:rPr lang="en-US" dirty="0" err="1">
                <a:latin typeface="Calibri" charset="0"/>
              </a:rPr>
              <a:t>Vs</a:t>
            </a:r>
            <a:r>
              <a:rPr lang="en-US" dirty="0">
                <a:latin typeface="Calibri" charset="0"/>
              </a:rPr>
              <a:t> under young plates increases rapidly with depth below 100 km so that </a:t>
            </a:r>
            <a:r>
              <a:rPr lang="en-US" dirty="0" err="1">
                <a:latin typeface="Calibri" charset="0"/>
              </a:rPr>
              <a:t>Vs</a:t>
            </a:r>
            <a:r>
              <a:rPr lang="en-US" dirty="0">
                <a:latin typeface="Calibri" charset="0"/>
              </a:rPr>
              <a:t> exceeds </a:t>
            </a:r>
            <a:r>
              <a:rPr lang="en-US" dirty="0" err="1">
                <a:latin typeface="Calibri" charset="0"/>
              </a:rPr>
              <a:t>Vs</a:t>
            </a:r>
            <a:r>
              <a:rPr lang="en-US" dirty="0">
                <a:latin typeface="Calibri" charset="0"/>
              </a:rPr>
              <a:t> under older plates by a depth of 180 km. Below 150 km depth the slowest regions of the mantle are not 10 Ma, or 40 Ma crust but 120 Ma, and 75 Ma crust.165 Ma is intermediate</a:t>
            </a:r>
            <a:r>
              <a:rPr lang="en-US" dirty="0" smtClean="0">
                <a:latin typeface="Calibri" charset="0"/>
              </a:rPr>
              <a:t>.</a:t>
            </a:r>
          </a:p>
          <a:p>
            <a:pPr eaLnBrk="1" hangingPunct="1"/>
            <a:r>
              <a:rPr lang="en-US" dirty="0" smtClean="0">
                <a:latin typeface="Calibri" charset="0"/>
              </a:rPr>
              <a:t>FIGURE 15: Shapiro &amp; </a:t>
            </a:r>
            <a:r>
              <a:rPr lang="en-US" dirty="0" err="1" smtClean="0">
                <a:latin typeface="Calibri" charset="0"/>
              </a:rPr>
              <a:t>Ritzwoller</a:t>
            </a:r>
            <a:endParaRPr lang="en-US" dirty="0" smtClean="0">
              <a:latin typeface="Calibri" charset="0"/>
            </a:endParaRPr>
          </a:p>
          <a:p>
            <a:r>
              <a:rPr lang="en-US" sz="1200" kern="1200" dirty="0" err="1" smtClean="0">
                <a:solidFill>
                  <a:schemeClr val="tx1"/>
                </a:solidFill>
                <a:effectLst/>
                <a:latin typeface="+mn-lt"/>
                <a:ea typeface="+mn-ea"/>
                <a:cs typeface="+mn-cs"/>
              </a:rPr>
              <a:t>Subridge</a:t>
            </a:r>
            <a:r>
              <a:rPr lang="en-US" sz="1200" kern="1200" dirty="0" smtClean="0">
                <a:solidFill>
                  <a:schemeClr val="tx1"/>
                </a:solidFill>
                <a:effectLst/>
                <a:latin typeface="+mn-lt"/>
                <a:ea typeface="+mn-ea"/>
                <a:cs typeface="+mn-cs"/>
              </a:rPr>
              <a:t> mantle cannot be assumed to represent ambient </a:t>
            </a:r>
            <a:r>
              <a:rPr lang="en-US" sz="1200" kern="1200" dirty="0" err="1" smtClean="0">
                <a:solidFill>
                  <a:schemeClr val="tx1"/>
                </a:solidFill>
                <a:effectLst/>
                <a:latin typeface="+mn-lt"/>
                <a:ea typeface="+mn-ea"/>
                <a:cs typeface="+mn-cs"/>
              </a:rPr>
              <a:t>subplate</a:t>
            </a:r>
            <a:r>
              <a:rPr lang="en-US" sz="1200" kern="1200" dirty="0" smtClean="0">
                <a:solidFill>
                  <a:schemeClr val="tx1"/>
                </a:solidFill>
                <a:effectLst/>
                <a:latin typeface="+mn-lt"/>
                <a:ea typeface="+mn-ea"/>
                <a:cs typeface="+mn-cs"/>
              </a:rPr>
              <a:t> mantle.</a:t>
            </a:r>
          </a:p>
          <a:p>
            <a:r>
              <a:rPr lang="en-US" sz="1200" kern="1200" dirty="0" smtClean="0">
                <a:solidFill>
                  <a:schemeClr val="tx1"/>
                </a:solidFill>
                <a:effectLst/>
                <a:latin typeface="+mn-lt"/>
                <a:ea typeface="+mn-ea"/>
                <a:cs typeface="+mn-cs"/>
              </a:rPr>
              <a:t>Lateral gradients in seismic </a:t>
            </a:r>
            <a:r>
              <a:rPr lang="en-US" sz="1200" kern="1200" dirty="0" err="1" smtClean="0">
                <a:solidFill>
                  <a:schemeClr val="tx1"/>
                </a:solidFill>
                <a:effectLst/>
                <a:latin typeface="+mn-lt"/>
                <a:ea typeface="+mn-ea"/>
                <a:cs typeface="+mn-cs"/>
              </a:rPr>
              <a:t>wavespeeds</a:t>
            </a:r>
            <a:r>
              <a:rPr lang="en-US" sz="1200" kern="1200" dirty="0" smtClean="0">
                <a:solidFill>
                  <a:schemeClr val="tx1"/>
                </a:solidFill>
                <a:effectLst/>
                <a:latin typeface="+mn-lt"/>
                <a:ea typeface="+mn-ea"/>
                <a:cs typeface="+mn-cs"/>
              </a:rPr>
              <a:t>, and presumably density and temperature, away from ridges are consistent with relatively cold </a:t>
            </a:r>
            <a:r>
              <a:rPr lang="en-US" sz="1200" kern="1200" dirty="0" err="1" smtClean="0">
                <a:solidFill>
                  <a:schemeClr val="tx1"/>
                </a:solidFill>
                <a:effectLst/>
                <a:latin typeface="+mn-lt"/>
                <a:ea typeface="+mn-ea"/>
                <a:cs typeface="+mn-cs"/>
              </a:rPr>
              <a:t>subridge</a:t>
            </a:r>
            <a:r>
              <a:rPr lang="en-US" sz="1200" kern="1200" dirty="0" smtClean="0">
                <a:solidFill>
                  <a:schemeClr val="tx1"/>
                </a:solidFill>
                <a:effectLst/>
                <a:latin typeface="+mn-lt"/>
                <a:ea typeface="+mn-ea"/>
                <a:cs typeface="+mn-cs"/>
              </a:rPr>
              <a:t> mantle below 200 km depth. </a:t>
            </a:r>
            <a:r>
              <a:rPr lang="en-US" dirty="0" smtClean="0">
                <a:latin typeface="Calibri" charset="0"/>
              </a:rPr>
              <a:t>Note that below 220 km mantle under 10 Ma plates has higher </a:t>
            </a:r>
            <a:r>
              <a:rPr lang="en-US" dirty="0" err="1" smtClean="0">
                <a:latin typeface="Calibri" charset="0"/>
              </a:rPr>
              <a:t>Vs</a:t>
            </a:r>
            <a:r>
              <a:rPr lang="en-US" dirty="0" smtClean="0">
                <a:latin typeface="Calibri" charset="0"/>
              </a:rPr>
              <a:t> than mantle under &gt;40 Ma plates. The </a:t>
            </a:r>
            <a:r>
              <a:rPr lang="en-US" dirty="0" err="1" smtClean="0">
                <a:latin typeface="Calibri" charset="0"/>
              </a:rPr>
              <a:t>Vs</a:t>
            </a:r>
            <a:r>
              <a:rPr lang="en-US" dirty="0" smtClean="0">
                <a:latin typeface="Calibri" charset="0"/>
              </a:rPr>
              <a:t> under young plates increases rapidly with depth below 100 km so that </a:t>
            </a:r>
            <a:r>
              <a:rPr lang="en-US" dirty="0" err="1" smtClean="0">
                <a:latin typeface="Calibri" charset="0"/>
              </a:rPr>
              <a:t>Vs</a:t>
            </a:r>
            <a:r>
              <a:rPr lang="en-US" dirty="0" smtClean="0">
                <a:latin typeface="Calibri" charset="0"/>
              </a:rPr>
              <a:t> exceeds </a:t>
            </a:r>
            <a:r>
              <a:rPr lang="en-US" dirty="0" err="1" smtClean="0">
                <a:latin typeface="Calibri" charset="0"/>
              </a:rPr>
              <a:t>Vs</a:t>
            </a:r>
            <a:r>
              <a:rPr lang="en-US" dirty="0" smtClean="0">
                <a:latin typeface="Calibri" charset="0"/>
              </a:rPr>
              <a:t> under older plates by a depth of 180 km. Below 150 km depth the slowest regions of the mantle are not 10 Ma, or 40 Ma crust but 120 Ma, and 75 Ma crust.165 Ma is intermediate.</a:t>
            </a:r>
          </a:p>
          <a:p>
            <a:pPr eaLnBrk="1" hangingPunct="1"/>
            <a:endParaRPr lang="en-US" dirty="0" smtClean="0">
              <a:latin typeface="Calibri" charset="0"/>
            </a:endParaRPr>
          </a:p>
          <a:p>
            <a:pPr eaLnBrk="1" hangingPunct="1"/>
            <a:r>
              <a:rPr lang="en-US" dirty="0" smtClean="0">
                <a:latin typeface="Calibri" charset="0"/>
              </a:rPr>
              <a:t>&lt;20 Ma crust  has high seismic velocities below 150 km !</a:t>
            </a:r>
          </a:p>
          <a:p>
            <a:pPr eaLnBrk="1" hangingPunct="1">
              <a:spcBef>
                <a:spcPct val="0"/>
              </a:spcBef>
            </a:pPr>
            <a:endParaRPr lang="en-US" dirty="0">
              <a:latin typeface="Calibri" charset="0"/>
            </a:endParaRPr>
          </a:p>
          <a:p>
            <a:pPr eaLnBrk="1" hangingPunct="1">
              <a:spcBef>
                <a:spcPct val="0"/>
              </a:spcBef>
            </a:pPr>
            <a:endParaRPr lang="en-US" dirty="0">
              <a:latin typeface="Calibri" charset="0"/>
            </a:endParaRPr>
          </a:p>
          <a:p>
            <a:pPr eaLnBrk="1" hangingPunct="1">
              <a:spcBef>
                <a:spcPct val="0"/>
              </a:spcBef>
            </a:pPr>
            <a:r>
              <a:rPr lang="en-US" dirty="0">
                <a:latin typeface="Calibri" charset="0"/>
              </a:rPr>
              <a:t>20 Ma crust and less has high velocities below 150 km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4A92F43-1079-AA4D-8D21-F937B41E467D}" type="slidenum">
              <a:rPr lang="en-US" sz="1200"/>
              <a:pPr/>
              <a:t>30</a:t>
            </a:fld>
            <a:endParaRPr lang="en-US" sz="1200"/>
          </a:p>
        </p:txBody>
      </p:sp>
      <p:sp>
        <p:nvSpPr>
          <p:cNvPr id="8806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177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5AB2878A-6326-124D-9E51-3085C2B59892}" type="slidenum">
              <a:rPr lang="en-US" sz="1200"/>
              <a:pPr eaLnBrk="1" fontAlgn="base" hangingPunct="1">
                <a:spcBef>
                  <a:spcPct val="0"/>
                </a:spcBef>
                <a:spcAft>
                  <a:spcPct val="0"/>
                </a:spcAft>
              </a:pPr>
              <a:t>32</a:t>
            </a:fld>
            <a:endParaRPr lang="en-US" sz="1200"/>
          </a:p>
        </p:txBody>
      </p:sp>
      <p:sp>
        <p:nvSpPr>
          <p:cNvPr id="16386" name="Rectangle 102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387" name="Rectangle 1027"/>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latin typeface="Calibri" charset="0"/>
              </a:rPr>
              <a:t>FIGURE 4 : High-resolution seismic cross sections from all the major seismological research groups do not support the ideas that slabs and </a:t>
            </a:r>
            <a:r>
              <a:rPr lang="en-US" dirty="0" err="1" smtClean="0">
                <a:latin typeface="Calibri" charset="0"/>
              </a:rPr>
              <a:t>hitspots</a:t>
            </a:r>
            <a:r>
              <a:rPr lang="en-US" dirty="0" smtClean="0">
                <a:latin typeface="Calibri" charset="0"/>
              </a:rPr>
              <a:t> extend across the 650 km discontinuity</a:t>
            </a:r>
            <a:r>
              <a:rPr lang="en-US" baseline="0" dirty="0" smtClean="0">
                <a:latin typeface="Calibri" charset="0"/>
              </a:rPr>
              <a:t> (</a:t>
            </a:r>
            <a:r>
              <a:rPr lang="en-US" baseline="0" dirty="0" err="1" smtClean="0">
                <a:latin typeface="Calibri" charset="0"/>
              </a:rPr>
              <a:t>Ekstrom</a:t>
            </a:r>
            <a:r>
              <a:rPr lang="en-US" baseline="0" dirty="0" smtClean="0">
                <a:latin typeface="Calibri" charset="0"/>
              </a:rPr>
              <a:t>, </a:t>
            </a:r>
            <a:r>
              <a:rPr lang="en-US" baseline="0" dirty="0" err="1" smtClean="0">
                <a:latin typeface="Calibri" charset="0"/>
              </a:rPr>
              <a:t>Dziewonski</a:t>
            </a:r>
            <a:r>
              <a:rPr lang="en-US" baseline="0" dirty="0" smtClean="0">
                <a:latin typeface="Calibri" charset="0"/>
              </a:rPr>
              <a:t>, (FIGURE 2)</a:t>
            </a:r>
            <a:r>
              <a:rPr lang="en-US" baseline="0" dirty="0" err="1" smtClean="0">
                <a:latin typeface="Calibri" charset="0"/>
              </a:rPr>
              <a:t>Ritsema</a:t>
            </a:r>
            <a:r>
              <a:rPr lang="en-US" baseline="0" dirty="0" smtClean="0">
                <a:latin typeface="Calibri" charset="0"/>
              </a:rPr>
              <a:t>, Allen, </a:t>
            </a:r>
            <a:r>
              <a:rPr lang="en-US" baseline="0" dirty="0" err="1" smtClean="0">
                <a:latin typeface="Calibri" charset="0"/>
              </a:rPr>
              <a:t>Trampert</a:t>
            </a:r>
            <a:r>
              <a:rPr lang="en-US" baseline="0" dirty="0" smtClean="0">
                <a:latin typeface="Calibri" charset="0"/>
              </a:rPr>
              <a:t>, </a:t>
            </a:r>
            <a:r>
              <a:rPr lang="en-US" baseline="0" dirty="0" err="1" smtClean="0">
                <a:latin typeface="Calibri" charset="0"/>
              </a:rPr>
              <a:t>Spetzler</a:t>
            </a:r>
            <a:r>
              <a:rPr lang="en-US" baseline="0" dirty="0" smtClean="0">
                <a:latin typeface="Calibri" charset="0"/>
              </a:rPr>
              <a:t>, Maggi…).</a:t>
            </a:r>
            <a:r>
              <a:rPr lang="en-US" dirty="0" smtClean="0">
                <a:latin typeface="Calibri" charset="0"/>
              </a:rPr>
              <a:t>FIGURE 2</a:t>
            </a:r>
          </a:p>
          <a:p>
            <a:pPr eaLnBrk="1" hangingPunct="1">
              <a:spcBef>
                <a:spcPct val="0"/>
              </a:spcBef>
            </a:pPr>
            <a:r>
              <a:rPr lang="en-US" dirty="0" smtClean="0">
                <a:latin typeface="Calibri" charset="0"/>
              </a:rPr>
              <a:t>There are lateral gradients in seismic </a:t>
            </a:r>
            <a:r>
              <a:rPr lang="en-US" dirty="0" err="1" smtClean="0">
                <a:latin typeface="Calibri" charset="0"/>
              </a:rPr>
              <a:t>wavespeeds</a:t>
            </a:r>
            <a:r>
              <a:rPr lang="en-US" dirty="0" smtClean="0">
                <a:latin typeface="Calibri" charset="0"/>
              </a:rPr>
              <a:t> away from ridges that are consistent with relatively cold </a:t>
            </a:r>
            <a:r>
              <a:rPr lang="en-US" dirty="0" err="1" smtClean="0">
                <a:latin typeface="Calibri" charset="0"/>
              </a:rPr>
              <a:t>subridge</a:t>
            </a:r>
            <a:r>
              <a:rPr lang="en-US" dirty="0" smtClean="0">
                <a:latin typeface="Calibri" charset="0"/>
              </a:rPr>
              <a:t> mantle below 200 km depth. The proximity of the East Pacific Rise (EPR) to the Peru-Chile </a:t>
            </a:r>
            <a:r>
              <a:rPr lang="en-US" dirty="0" err="1" smtClean="0">
                <a:latin typeface="Calibri" charset="0"/>
              </a:rPr>
              <a:t>subduction</a:t>
            </a:r>
            <a:r>
              <a:rPr lang="en-US" dirty="0" smtClean="0">
                <a:latin typeface="Calibri" charset="0"/>
              </a:rPr>
              <a:t> zone may also contribute to cold mantle under the EPR. In any case, </a:t>
            </a:r>
            <a:r>
              <a:rPr lang="en-US" dirty="0" err="1" smtClean="0">
                <a:latin typeface="Calibri" charset="0"/>
              </a:rPr>
              <a:t>subridge</a:t>
            </a:r>
            <a:r>
              <a:rPr lang="en-US" dirty="0" smtClean="0">
                <a:latin typeface="Calibri" charset="0"/>
              </a:rPr>
              <a:t> mantle cannot be assumed to represent ambient </a:t>
            </a:r>
            <a:r>
              <a:rPr lang="en-US" dirty="0" err="1" smtClean="0">
                <a:latin typeface="Calibri" charset="0"/>
              </a:rPr>
              <a:t>subplate</a:t>
            </a:r>
            <a:r>
              <a:rPr lang="en-US" dirty="0" smtClean="0">
                <a:latin typeface="Calibri" charset="0"/>
              </a:rPr>
              <a:t> mantle.</a:t>
            </a:r>
          </a:p>
          <a:p>
            <a:pPr eaLnBrk="1" hangingPunct="1">
              <a:spcBef>
                <a:spcPct val="0"/>
              </a:spcBef>
            </a:pPr>
            <a:endParaRPr lang="en-US" dirty="0" smtClean="0">
              <a:latin typeface="Calibri" charset="0"/>
            </a:endParaRPr>
          </a:p>
          <a:p>
            <a:pPr eaLnBrk="1" hangingPunct="1">
              <a:spcBef>
                <a:spcPct val="0"/>
              </a:spcBef>
            </a:pPr>
            <a:r>
              <a:rPr lang="en-US" dirty="0" smtClean="0">
                <a:latin typeface="Calibri" charset="0"/>
              </a:rPr>
              <a:t>Based </a:t>
            </a:r>
            <a:r>
              <a:rPr lang="en-US" dirty="0">
                <a:latin typeface="Calibri" charset="0"/>
              </a:rPr>
              <a:t>on </a:t>
            </a:r>
            <a:r>
              <a:rPr lang="en-US" dirty="0" err="1">
                <a:latin typeface="Calibri" charset="0"/>
              </a:rPr>
              <a:t>Ekstrom</a:t>
            </a:r>
            <a:r>
              <a:rPr lang="en-US" dirty="0">
                <a:latin typeface="Calibri" charset="0"/>
              </a:rPr>
              <a:t>, </a:t>
            </a:r>
            <a:r>
              <a:rPr lang="en-US" dirty="0" err="1">
                <a:latin typeface="Calibri" charset="0"/>
              </a:rPr>
              <a:t>Dziewonski</a:t>
            </a:r>
            <a:r>
              <a:rPr lang="en-US" dirty="0">
                <a:latin typeface="Calibri" charset="0"/>
              </a:rPr>
              <a:t>. There are lateral gradients in seismic velocity away from ridges that are consistent with relatively cold </a:t>
            </a:r>
            <a:r>
              <a:rPr lang="en-US" dirty="0" err="1">
                <a:latin typeface="Calibri" charset="0"/>
              </a:rPr>
              <a:t>subridge</a:t>
            </a:r>
            <a:r>
              <a:rPr lang="en-US" dirty="0">
                <a:latin typeface="Calibri" charset="0"/>
              </a:rPr>
              <a:t> mantle below 150 km depth. The </a:t>
            </a:r>
            <a:r>
              <a:rPr lang="en-US" dirty="0" err="1">
                <a:latin typeface="Calibri" charset="0"/>
              </a:rPr>
              <a:t>proximety</a:t>
            </a:r>
            <a:r>
              <a:rPr lang="en-US" dirty="0">
                <a:latin typeface="Calibri" charset="0"/>
              </a:rPr>
              <a:t> of the EPR to the Peru-Chile </a:t>
            </a:r>
            <a:r>
              <a:rPr lang="en-US" dirty="0" err="1">
                <a:latin typeface="Calibri" charset="0"/>
              </a:rPr>
              <a:t>subduction</a:t>
            </a:r>
            <a:r>
              <a:rPr lang="en-US" dirty="0">
                <a:latin typeface="Calibri" charset="0"/>
              </a:rPr>
              <a:t> zone may also contribute to  the cold mantle under the EPR</a:t>
            </a:r>
            <a:r>
              <a:rPr lang="en-US" dirty="0" smtClean="0">
                <a:latin typeface="Calibri" charset="0"/>
              </a:rPr>
              <a:t>.</a:t>
            </a:r>
          </a:p>
          <a:p>
            <a:pPr marL="0" marR="0" indent="0" algn="l" defTabSz="457200" rtl="0" eaLnBrk="1" fontAlgn="auto" latinLnBrk="0" hangingPunct="1">
              <a:lnSpc>
                <a:spcPct val="100000"/>
              </a:lnSpc>
              <a:spcBef>
                <a:spcPct val="0"/>
              </a:spcBef>
              <a:spcAft>
                <a:spcPts val="0"/>
              </a:spcAft>
              <a:buClrTx/>
              <a:buSzTx/>
              <a:buFontTx/>
              <a:buNone/>
              <a:tabLst/>
              <a:defRPr/>
            </a:pPr>
            <a:r>
              <a:rPr lang="en-US" dirty="0" smtClean="0">
                <a:latin typeface="Calibri" charset="0"/>
              </a:rPr>
              <a:t>High-resolution seismic cross sections from all the major seismological research groups do not support the ideas that slabs and </a:t>
            </a:r>
            <a:r>
              <a:rPr lang="en-US" dirty="0" err="1" smtClean="0">
                <a:latin typeface="Calibri" charset="0"/>
              </a:rPr>
              <a:t>hitspots</a:t>
            </a:r>
            <a:r>
              <a:rPr lang="en-US" dirty="0" smtClean="0">
                <a:latin typeface="Calibri" charset="0"/>
              </a:rPr>
              <a:t> extend across the 650 km discontinuity</a:t>
            </a:r>
            <a:r>
              <a:rPr lang="en-US" baseline="0" dirty="0" smtClean="0">
                <a:latin typeface="Calibri" charset="0"/>
              </a:rPr>
              <a:t> (</a:t>
            </a:r>
            <a:r>
              <a:rPr lang="en-US" baseline="0" dirty="0" err="1" smtClean="0">
                <a:latin typeface="Calibri" charset="0"/>
              </a:rPr>
              <a:t>Ekstrom</a:t>
            </a:r>
            <a:r>
              <a:rPr lang="en-US" baseline="0" dirty="0" smtClean="0">
                <a:latin typeface="Calibri" charset="0"/>
              </a:rPr>
              <a:t>, </a:t>
            </a:r>
            <a:r>
              <a:rPr lang="en-US" baseline="0" dirty="0" err="1" smtClean="0">
                <a:latin typeface="Calibri" charset="0"/>
              </a:rPr>
              <a:t>Dziewonski</a:t>
            </a:r>
            <a:r>
              <a:rPr lang="en-US" baseline="0" dirty="0" smtClean="0">
                <a:latin typeface="Calibri" charset="0"/>
              </a:rPr>
              <a:t>, (FIGURE 2)</a:t>
            </a:r>
            <a:r>
              <a:rPr lang="en-US" baseline="0" dirty="0" err="1" smtClean="0">
                <a:latin typeface="Calibri" charset="0"/>
              </a:rPr>
              <a:t>Ritsema</a:t>
            </a:r>
            <a:r>
              <a:rPr lang="en-US" baseline="0" dirty="0" smtClean="0">
                <a:latin typeface="Calibri" charset="0"/>
              </a:rPr>
              <a:t>, Allen, </a:t>
            </a:r>
            <a:r>
              <a:rPr lang="en-US" baseline="0" dirty="0" err="1" smtClean="0">
                <a:latin typeface="Calibri" charset="0"/>
              </a:rPr>
              <a:t>Trampert</a:t>
            </a:r>
            <a:r>
              <a:rPr lang="en-US" baseline="0" dirty="0" smtClean="0">
                <a:latin typeface="Calibri" charset="0"/>
              </a:rPr>
              <a:t>, </a:t>
            </a:r>
            <a:r>
              <a:rPr lang="en-US" baseline="0" dirty="0" err="1" smtClean="0">
                <a:latin typeface="Calibri" charset="0"/>
              </a:rPr>
              <a:t>Spetzler</a:t>
            </a:r>
            <a:r>
              <a:rPr lang="en-US" baseline="0" dirty="0" smtClean="0">
                <a:latin typeface="Calibri" charset="0"/>
              </a:rPr>
              <a:t>,(FIGURE 5) Maggi…).</a:t>
            </a:r>
            <a:r>
              <a:rPr lang="en-US" dirty="0" smtClean="0">
                <a:latin typeface="Calibri" charset="0"/>
              </a:rPr>
              <a:t>FIGURE 2</a:t>
            </a:r>
          </a:p>
          <a:p>
            <a:pPr eaLnBrk="1" hangingPunct="1">
              <a:spcBef>
                <a:spcPct val="0"/>
              </a:spcBef>
            </a:pPr>
            <a:endParaRPr lang="en-US" dirty="0">
              <a:latin typeface="Calibri"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B0C9E96-09AC-CB49-A0D6-55C335CC0A6D}" type="datetimeFigureOut">
              <a:rPr lang="en-US" smtClean="0"/>
              <a:t>4/15/14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2B8F2F-B3B8-4440-A7F5-6F64448CAA0D}" type="slidenum">
              <a:rPr lang="en-US" smtClean="0"/>
              <a:t>‹#›</a:t>
            </a:fld>
            <a:endParaRPr lang="en-US"/>
          </a:p>
        </p:txBody>
      </p:sp>
    </p:spTree>
    <p:extLst>
      <p:ext uri="{BB962C8B-B14F-4D97-AF65-F5344CB8AC3E}">
        <p14:creationId xmlns:p14="http://schemas.microsoft.com/office/powerpoint/2010/main" val="2329024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0C9E96-09AC-CB49-A0D6-55C335CC0A6D}" type="datetimeFigureOut">
              <a:rPr lang="en-US" smtClean="0"/>
              <a:t>4/15/14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2B8F2F-B3B8-4440-A7F5-6F64448CAA0D}" type="slidenum">
              <a:rPr lang="en-US" smtClean="0"/>
              <a:t>‹#›</a:t>
            </a:fld>
            <a:endParaRPr lang="en-US"/>
          </a:p>
        </p:txBody>
      </p:sp>
    </p:spTree>
    <p:extLst>
      <p:ext uri="{BB962C8B-B14F-4D97-AF65-F5344CB8AC3E}">
        <p14:creationId xmlns:p14="http://schemas.microsoft.com/office/powerpoint/2010/main" val="41399974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0C9E96-09AC-CB49-A0D6-55C335CC0A6D}" type="datetimeFigureOut">
              <a:rPr lang="en-US" smtClean="0"/>
              <a:t>4/15/14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2B8F2F-B3B8-4440-A7F5-6F64448CAA0D}" type="slidenum">
              <a:rPr lang="en-US" smtClean="0"/>
              <a:t>‹#›</a:t>
            </a:fld>
            <a:endParaRPr lang="en-US"/>
          </a:p>
        </p:txBody>
      </p:sp>
    </p:spTree>
    <p:extLst>
      <p:ext uri="{BB962C8B-B14F-4D97-AF65-F5344CB8AC3E}">
        <p14:creationId xmlns:p14="http://schemas.microsoft.com/office/powerpoint/2010/main" val="34028676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0C9E96-09AC-CB49-A0D6-55C335CC0A6D}" type="datetimeFigureOut">
              <a:rPr lang="en-US" smtClean="0"/>
              <a:t>4/15/14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2B8F2F-B3B8-4440-A7F5-6F64448CAA0D}" type="slidenum">
              <a:rPr lang="en-US" smtClean="0"/>
              <a:t>‹#›</a:t>
            </a:fld>
            <a:endParaRPr lang="en-US"/>
          </a:p>
        </p:txBody>
      </p:sp>
    </p:spTree>
    <p:extLst>
      <p:ext uri="{BB962C8B-B14F-4D97-AF65-F5344CB8AC3E}">
        <p14:creationId xmlns:p14="http://schemas.microsoft.com/office/powerpoint/2010/main" val="4289412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B0C9E96-09AC-CB49-A0D6-55C335CC0A6D}" type="datetimeFigureOut">
              <a:rPr lang="en-US" smtClean="0"/>
              <a:t>4/15/14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2B8F2F-B3B8-4440-A7F5-6F64448CAA0D}" type="slidenum">
              <a:rPr lang="en-US" smtClean="0"/>
              <a:t>‹#›</a:t>
            </a:fld>
            <a:endParaRPr lang="en-US"/>
          </a:p>
        </p:txBody>
      </p:sp>
    </p:spTree>
    <p:extLst>
      <p:ext uri="{BB962C8B-B14F-4D97-AF65-F5344CB8AC3E}">
        <p14:creationId xmlns:p14="http://schemas.microsoft.com/office/powerpoint/2010/main" val="19518059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B0C9E96-09AC-CB49-A0D6-55C335CC0A6D}" type="datetimeFigureOut">
              <a:rPr lang="en-US" smtClean="0"/>
              <a:t>4/15/14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2B8F2F-B3B8-4440-A7F5-6F64448CAA0D}" type="slidenum">
              <a:rPr lang="en-US" smtClean="0"/>
              <a:t>‹#›</a:t>
            </a:fld>
            <a:endParaRPr lang="en-US"/>
          </a:p>
        </p:txBody>
      </p:sp>
    </p:spTree>
    <p:extLst>
      <p:ext uri="{BB962C8B-B14F-4D97-AF65-F5344CB8AC3E}">
        <p14:creationId xmlns:p14="http://schemas.microsoft.com/office/powerpoint/2010/main" val="27956982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B0C9E96-09AC-CB49-A0D6-55C335CC0A6D}" type="datetimeFigureOut">
              <a:rPr lang="en-US" smtClean="0"/>
              <a:t>4/15/14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72B8F2F-B3B8-4440-A7F5-6F64448CAA0D}" type="slidenum">
              <a:rPr lang="en-US" smtClean="0"/>
              <a:t>‹#›</a:t>
            </a:fld>
            <a:endParaRPr lang="en-US"/>
          </a:p>
        </p:txBody>
      </p:sp>
    </p:spTree>
    <p:extLst>
      <p:ext uri="{BB962C8B-B14F-4D97-AF65-F5344CB8AC3E}">
        <p14:creationId xmlns:p14="http://schemas.microsoft.com/office/powerpoint/2010/main" val="2046188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B0C9E96-09AC-CB49-A0D6-55C335CC0A6D}" type="datetimeFigureOut">
              <a:rPr lang="en-US" smtClean="0"/>
              <a:t>4/15/14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72B8F2F-B3B8-4440-A7F5-6F64448CAA0D}" type="slidenum">
              <a:rPr lang="en-US" smtClean="0"/>
              <a:t>‹#›</a:t>
            </a:fld>
            <a:endParaRPr lang="en-US"/>
          </a:p>
        </p:txBody>
      </p:sp>
    </p:spTree>
    <p:extLst>
      <p:ext uri="{BB962C8B-B14F-4D97-AF65-F5344CB8AC3E}">
        <p14:creationId xmlns:p14="http://schemas.microsoft.com/office/powerpoint/2010/main" val="1782921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0C9E96-09AC-CB49-A0D6-55C335CC0A6D}" type="datetimeFigureOut">
              <a:rPr lang="en-US" smtClean="0"/>
              <a:t>4/15/14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72B8F2F-B3B8-4440-A7F5-6F64448CAA0D}" type="slidenum">
              <a:rPr lang="en-US" smtClean="0"/>
              <a:t>‹#›</a:t>
            </a:fld>
            <a:endParaRPr lang="en-US"/>
          </a:p>
        </p:txBody>
      </p:sp>
    </p:spTree>
    <p:extLst>
      <p:ext uri="{BB962C8B-B14F-4D97-AF65-F5344CB8AC3E}">
        <p14:creationId xmlns:p14="http://schemas.microsoft.com/office/powerpoint/2010/main" val="40264649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B0C9E96-09AC-CB49-A0D6-55C335CC0A6D}" type="datetimeFigureOut">
              <a:rPr lang="en-US" smtClean="0"/>
              <a:t>4/15/14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2B8F2F-B3B8-4440-A7F5-6F64448CAA0D}" type="slidenum">
              <a:rPr lang="en-US" smtClean="0"/>
              <a:t>‹#›</a:t>
            </a:fld>
            <a:endParaRPr lang="en-US"/>
          </a:p>
        </p:txBody>
      </p:sp>
    </p:spTree>
    <p:extLst>
      <p:ext uri="{BB962C8B-B14F-4D97-AF65-F5344CB8AC3E}">
        <p14:creationId xmlns:p14="http://schemas.microsoft.com/office/powerpoint/2010/main" val="21140574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B0C9E96-09AC-CB49-A0D6-55C335CC0A6D}" type="datetimeFigureOut">
              <a:rPr lang="en-US" smtClean="0"/>
              <a:t>4/15/14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2B8F2F-B3B8-4440-A7F5-6F64448CAA0D}" type="slidenum">
              <a:rPr lang="en-US" smtClean="0"/>
              <a:t>‹#›</a:t>
            </a:fld>
            <a:endParaRPr lang="en-US"/>
          </a:p>
        </p:txBody>
      </p:sp>
    </p:spTree>
    <p:extLst>
      <p:ext uri="{BB962C8B-B14F-4D97-AF65-F5344CB8AC3E}">
        <p14:creationId xmlns:p14="http://schemas.microsoft.com/office/powerpoint/2010/main" val="235420271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0C9E96-09AC-CB49-A0D6-55C335CC0A6D}" type="datetimeFigureOut">
              <a:rPr lang="en-US" smtClean="0"/>
              <a:t>4/15/14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2B8F2F-B3B8-4440-A7F5-6F64448CAA0D}" type="slidenum">
              <a:rPr lang="en-US" smtClean="0"/>
              <a:t>‹#›</a:t>
            </a:fld>
            <a:endParaRPr lang="en-US"/>
          </a:p>
        </p:txBody>
      </p:sp>
    </p:spTree>
    <p:extLst>
      <p:ext uri="{BB962C8B-B14F-4D97-AF65-F5344CB8AC3E}">
        <p14:creationId xmlns:p14="http://schemas.microsoft.com/office/powerpoint/2010/main" val="40505523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5.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6.png"/><Relationship Id="rId3" Type="http://schemas.openxmlformats.org/officeDocument/2006/relationships/image" Target="../media/image137.png"/></Relationships>
</file>

<file path=ppt/slides/_rels/slide102.xml.rels><?xml version="1.0" encoding="UTF-8" standalone="yes"?>
<Relationships xmlns="http://schemas.openxmlformats.org/package/2006/relationships"><Relationship Id="rId3" Type="http://schemas.openxmlformats.org/officeDocument/2006/relationships/image" Target="../media/image139.png"/><Relationship Id="rId4" Type="http://schemas.openxmlformats.org/officeDocument/2006/relationships/image" Target="../media/image140.png"/><Relationship Id="rId1" Type="http://schemas.openxmlformats.org/officeDocument/2006/relationships/slideLayout" Target="../slideLayouts/slideLayout7.xml"/><Relationship Id="rId2" Type="http://schemas.openxmlformats.org/officeDocument/2006/relationships/image" Target="../media/image138.png"/></Relationships>
</file>

<file path=ppt/slides/_rels/slide103.xml.rels><?xml version="1.0" encoding="UTF-8" standalone="yes"?>
<Relationships xmlns="http://schemas.openxmlformats.org/package/2006/relationships"><Relationship Id="rId3" Type="http://schemas.openxmlformats.org/officeDocument/2006/relationships/image" Target="../media/image139.png"/><Relationship Id="rId4" Type="http://schemas.openxmlformats.org/officeDocument/2006/relationships/image" Target="../media/image140.png"/><Relationship Id="rId5" Type="http://schemas.openxmlformats.org/officeDocument/2006/relationships/image" Target="../media/image141.png"/><Relationship Id="rId1" Type="http://schemas.openxmlformats.org/officeDocument/2006/relationships/slideLayout" Target="../slideLayouts/slideLayout7.xml"/><Relationship Id="rId2" Type="http://schemas.openxmlformats.org/officeDocument/2006/relationships/image" Target="../media/image138.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2.png"/></Relationships>
</file>

<file path=ppt/slides/_rels/slide105.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143.png"/><Relationship Id="rId1" Type="http://schemas.openxmlformats.org/officeDocument/2006/relationships/slideLayout" Target="../slideLayouts/slideLayout7.xml"/><Relationship Id="rId2" Type="http://schemas.openxmlformats.org/officeDocument/2006/relationships/notesSlide" Target="../notesSlides/notesSlide38.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144.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145.jpe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6.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 Id="rId3" Type="http://schemas.openxmlformats.org/officeDocument/2006/relationships/image" Target="../media/image147.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8.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 Id="rId3" Type="http://schemas.openxmlformats.org/officeDocument/2006/relationships/image" Target="../media/image147.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 Id="rId3" Type="http://schemas.openxmlformats.org/officeDocument/2006/relationships/image" Target="../media/image46.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9.png"/><Relationship Id="rId3" Type="http://schemas.openxmlformats.org/officeDocument/2006/relationships/image" Target="../media/image150.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1.png"/></Relationships>
</file>

<file path=ppt/slides/_rels/slide116.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152.png"/><Relationship Id="rId1" Type="http://schemas.openxmlformats.org/officeDocument/2006/relationships/slideLayout" Target="../slideLayouts/slideLayout7.xml"/><Relationship Id="rId2" Type="http://schemas.openxmlformats.org/officeDocument/2006/relationships/notesSlide" Target="../notesSlides/notesSlide44.xml"/></Relationships>
</file>

<file path=ppt/slides/_rels/slide117.xml.rels><?xml version="1.0" encoding="UTF-8" standalone="yes"?>
<Relationships xmlns="http://schemas.openxmlformats.org/package/2006/relationships"><Relationship Id="rId3" Type="http://schemas.openxmlformats.org/officeDocument/2006/relationships/image" Target="../media/image75.emf"/><Relationship Id="rId4" Type="http://schemas.openxmlformats.org/officeDocument/2006/relationships/image" Target="../media/image76.png"/><Relationship Id="rId1" Type="http://schemas.openxmlformats.org/officeDocument/2006/relationships/slideLayout" Target="../slideLayouts/slideLayout7.xml"/><Relationship Id="rId2" Type="http://schemas.openxmlformats.org/officeDocument/2006/relationships/notesSlide" Target="../notesSlides/notesSlide45.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54.png"/><Relationship Id="rId4" Type="http://schemas.openxmlformats.org/officeDocument/2006/relationships/image" Target="../media/image155.png"/><Relationship Id="rId5" Type="http://schemas.openxmlformats.org/officeDocument/2006/relationships/image" Target="../media/image156.png"/><Relationship Id="rId6" Type="http://schemas.openxmlformats.org/officeDocument/2006/relationships/image" Target="../media/image157.png"/><Relationship Id="rId1" Type="http://schemas.openxmlformats.org/officeDocument/2006/relationships/slideLayout" Target="../slideLayouts/slideLayout7.xml"/><Relationship Id="rId2" Type="http://schemas.openxmlformats.org/officeDocument/2006/relationships/image" Target="../media/image153.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1.png"/><Relationship Id="rId8" Type="http://schemas.openxmlformats.org/officeDocument/2006/relationships/image" Target="../media/image22.png"/><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158.jpe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4" Type="http://schemas.openxmlformats.org/officeDocument/2006/relationships/image" Target="../media/image2.jpeg"/><Relationship Id="rId5" Type="http://schemas.openxmlformats.org/officeDocument/2006/relationships/image" Target="../media/image3.png"/><Relationship Id="rId6"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3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6.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6.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png"/><Relationship Id="rId3"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1.emf"/><Relationship Id="rId4" Type="http://schemas.openxmlformats.org/officeDocument/2006/relationships/image" Target="../media/image2.jpeg"/><Relationship Id="rId5"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hyperlink" Target="file:///\\localhost\Users\dla\Documents\Eudora%20Folder\Attachments%20Folder\MORBmelting.ppt%23258,2,Slide%202" TargetMode="External"/><Relationship Id="rId4" Type="http://schemas.openxmlformats.org/officeDocument/2006/relationships/image" Target="../media/image42.emf"/><Relationship Id="rId5" Type="http://schemas.openxmlformats.org/officeDocument/2006/relationships/image" Target="../media/image43.emf"/><Relationship Id="rId6" Type="http://schemas.openxmlformats.org/officeDocument/2006/relationships/image" Target="../media/image44.png"/><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4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4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48.png"/></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png"/></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jpe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57.png"/><Relationship Id="rId6" Type="http://schemas.openxmlformats.org/officeDocument/2006/relationships/image" Target="../media/image58.png"/><Relationship Id="rId7" Type="http://schemas.openxmlformats.org/officeDocument/2006/relationships/image" Target="../media/image59.png"/><Relationship Id="rId1" Type="http://schemas.openxmlformats.org/officeDocument/2006/relationships/slideLayout" Target="../slideLayouts/slideLayout7.xml"/><Relationship Id="rId2" Type="http://schemas.openxmlformats.org/officeDocument/2006/relationships/image" Target="../media/image5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0.png"/><Relationship Id="rId3" Type="http://schemas.openxmlformats.org/officeDocument/2006/relationships/image" Target="../media/image6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64.png"/></Relationships>
</file>

<file path=ppt/slides/_rels/slide44.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5" Type="http://schemas.openxmlformats.org/officeDocument/2006/relationships/image" Target="../media/image67.png"/><Relationship Id="rId6" Type="http://schemas.openxmlformats.org/officeDocument/2006/relationships/image" Target="../media/image68.pn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45.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71.png"/><Relationship Id="rId6" Type="http://schemas.openxmlformats.org/officeDocument/2006/relationships/image" Target="../media/image7.png"/><Relationship Id="rId7" Type="http://schemas.openxmlformats.org/officeDocument/2006/relationships/image" Target="../media/image72.png"/><Relationship Id="rId8" Type="http://schemas.openxmlformats.org/officeDocument/2006/relationships/image" Target="../media/image73.png"/><Relationship Id="rId9" Type="http://schemas.openxmlformats.org/officeDocument/2006/relationships/image" Target="../media/image74.pn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46.xml.rels><?xml version="1.0" encoding="UTF-8" standalone="yes"?>
<Relationships xmlns="http://schemas.openxmlformats.org/package/2006/relationships"><Relationship Id="rId3" Type="http://schemas.openxmlformats.org/officeDocument/2006/relationships/image" Target="../media/image75.emf"/><Relationship Id="rId4" Type="http://schemas.openxmlformats.org/officeDocument/2006/relationships/image" Target="../media/image76.pn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7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8.png"/><Relationship Id="rId3" Type="http://schemas.openxmlformats.org/officeDocument/2006/relationships/image" Target="../media/image79.png"/></Relationships>
</file>

<file path=ppt/slides/_rels/slide49.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2.png"/><Relationship Id="rId1" Type="http://schemas.openxmlformats.org/officeDocument/2006/relationships/slideLayout" Target="../slideLayouts/slideLayout7.xml"/><Relationship Id="rId2" Type="http://schemas.openxmlformats.org/officeDocument/2006/relationships/image" Target="../media/image8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oleObject" Target="../embeddings/oleObject1.bin"/><Relationship Id="rId5" Type="http://schemas.openxmlformats.org/officeDocument/2006/relationships/image" Target="../media/image83.emf"/><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8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5.png"/></Relationships>
</file>

<file path=ppt/slides/_rels/slide53.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87.pn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55.xml.rels><?xml version="1.0" encoding="UTF-8" standalone="yes"?>
<Relationships xmlns="http://schemas.openxmlformats.org/package/2006/relationships"><Relationship Id="rId3" Type="http://schemas.openxmlformats.org/officeDocument/2006/relationships/image" Target="../media/image89.png"/><Relationship Id="rId4" Type="http://schemas.openxmlformats.org/officeDocument/2006/relationships/image" Target="../media/image90.png"/><Relationship Id="rId1" Type="http://schemas.openxmlformats.org/officeDocument/2006/relationships/slideLayout" Target="../slideLayouts/slideLayout7.xml"/><Relationship Id="rId2" Type="http://schemas.openxmlformats.org/officeDocument/2006/relationships/image" Target="../media/image88.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1.png"/><Relationship Id="rId3" Type="http://schemas.openxmlformats.org/officeDocument/2006/relationships/image" Target="../media/image92.png"/></Relationships>
</file>

<file path=ppt/slides/_rels/slide57.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95.png"/><Relationship Id="rId1" Type="http://schemas.openxmlformats.org/officeDocument/2006/relationships/slideLayout" Target="../slideLayouts/slideLayout7.xml"/><Relationship Id="rId2" Type="http://schemas.openxmlformats.org/officeDocument/2006/relationships/image" Target="../media/image93.png"/></Relationships>
</file>

<file path=ppt/slides/_rels/slide58.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95.png"/><Relationship Id="rId1" Type="http://schemas.openxmlformats.org/officeDocument/2006/relationships/slideLayout" Target="../slideLayouts/slideLayout7.xml"/><Relationship Id="rId2" Type="http://schemas.openxmlformats.org/officeDocument/2006/relationships/image" Target="../media/image93.png"/></Relationships>
</file>

<file path=ppt/slides/_rels/slide59.xml.rels><?xml version="1.0" encoding="UTF-8" standalone="yes"?>
<Relationships xmlns="http://schemas.openxmlformats.org/package/2006/relationships"><Relationship Id="rId3" Type="http://schemas.openxmlformats.org/officeDocument/2006/relationships/image" Target="../media/image96.png"/><Relationship Id="rId4" Type="http://schemas.openxmlformats.org/officeDocument/2006/relationships/image" Target="../media/image97.png"/><Relationship Id="rId5" Type="http://schemas.openxmlformats.org/officeDocument/2006/relationships/image" Target="../media/image98.png"/><Relationship Id="rId6" Type="http://schemas.openxmlformats.org/officeDocument/2006/relationships/image" Target="../media/image99.png"/><Relationship Id="rId7" Type="http://schemas.openxmlformats.org/officeDocument/2006/relationships/image" Target="../media/image100.png"/><Relationship Id="rId8" Type="http://schemas.openxmlformats.org/officeDocument/2006/relationships/image" Target="../media/image101.pn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3.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4.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5.png"/><Relationship Id="rId3" Type="http://schemas.openxmlformats.org/officeDocument/2006/relationships/image" Target="../media/image106.png"/></Relationships>
</file>

<file path=ppt/slides/_rels/slide64.xml.rels><?xml version="1.0" encoding="UTF-8" standalone="yes"?>
<Relationships xmlns="http://schemas.openxmlformats.org/package/2006/relationships"><Relationship Id="rId3" Type="http://schemas.openxmlformats.org/officeDocument/2006/relationships/image" Target="../media/image107.jpeg"/><Relationship Id="rId4" Type="http://schemas.openxmlformats.org/officeDocument/2006/relationships/hyperlink" Target="http://thinkexist.com/quotes/ernest_rutherford/" TargetMode="External"/><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8.png"/></Relationships>
</file>

<file path=ppt/slides/_rels/slide66.xml.rels><?xml version="1.0" encoding="UTF-8" standalone="yes"?>
<Relationships xmlns="http://schemas.openxmlformats.org/package/2006/relationships"><Relationship Id="rId3" Type="http://schemas.openxmlformats.org/officeDocument/2006/relationships/image" Target="../media/image109.emf"/><Relationship Id="rId4" Type="http://schemas.openxmlformats.org/officeDocument/2006/relationships/image" Target="../media/image110.emf"/><Relationship Id="rId5" Type="http://schemas.openxmlformats.org/officeDocument/2006/relationships/image" Target="../media/image111.png"/><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2.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3.png"/><Relationship Id="rId3" Type="http://schemas.openxmlformats.org/officeDocument/2006/relationships/image" Target="../media/image114.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5.png"/><Relationship Id="rId3" Type="http://schemas.openxmlformats.org/officeDocument/2006/relationships/image" Target="../media/image1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1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29.xml"/><Relationship Id="rId4" Type="http://schemas.openxmlformats.org/officeDocument/2006/relationships/oleObject" Target="../embeddings/oleObject2.bin"/><Relationship Id="rId5" Type="http://schemas.openxmlformats.org/officeDocument/2006/relationships/oleObject" Target="../embeddings/Microsoft_Excel_97_-_2004_Worksheet1.xls"/><Relationship Id="rId6" Type="http://schemas.openxmlformats.org/officeDocument/2006/relationships/image" Target="../media/image83.emf"/><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18.png"/><Relationship Id="rId4" Type="http://schemas.openxmlformats.org/officeDocument/2006/relationships/image" Target="../media/image119.png"/><Relationship Id="rId5" Type="http://schemas.openxmlformats.org/officeDocument/2006/relationships/image" Target="../media/image120.png"/><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121.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6.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6.png"/><Relationship Id="rId3" Type="http://schemas.openxmlformats.org/officeDocument/2006/relationships/image" Target="../media/image122.png"/></Relationships>
</file>

<file path=ppt/slides/_rels/slide85.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23.png"/><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86.xml.rels><?xml version="1.0" encoding="UTF-8" standalone="yes"?>
<Relationships xmlns="http://schemas.openxmlformats.org/package/2006/relationships"><Relationship Id="rId3" Type="http://schemas.openxmlformats.org/officeDocument/2006/relationships/image" Target="../media/image125.png"/><Relationship Id="rId4" Type="http://schemas.openxmlformats.org/officeDocument/2006/relationships/image" Target="../media/image126.png"/><Relationship Id="rId1" Type="http://schemas.openxmlformats.org/officeDocument/2006/relationships/slideLayout" Target="../slideLayouts/slideLayout7.xml"/><Relationship Id="rId2" Type="http://schemas.openxmlformats.org/officeDocument/2006/relationships/image" Target="../media/image124.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7.png"/><Relationship Id="rId3" Type="http://schemas.openxmlformats.org/officeDocument/2006/relationships/image" Target="../media/image128.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129.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118.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0.png"/><Relationship Id="rId3" Type="http://schemas.openxmlformats.org/officeDocument/2006/relationships/image" Target="../media/image131.png"/></Relationships>
</file>

<file path=ppt/slides/_rels/slide93.xml.rels><?xml version="1.0" encoding="UTF-8" standalone="yes"?>
<Relationships xmlns="http://schemas.openxmlformats.org/package/2006/relationships"><Relationship Id="rId3" Type="http://schemas.openxmlformats.org/officeDocument/2006/relationships/image" Target="../media/image132.png"/><Relationship Id="rId4" Type="http://schemas.openxmlformats.org/officeDocument/2006/relationships/image" Target="../media/image69.png"/><Relationship Id="rId5" Type="http://schemas.openxmlformats.org/officeDocument/2006/relationships/image" Target="../media/image70.png"/><Relationship Id="rId1" Type="http://schemas.openxmlformats.org/officeDocument/2006/relationships/slideLayout" Target="../slideLayouts/slideLayout7.xml"/><Relationship Id="rId2" Type="http://schemas.openxmlformats.org/officeDocument/2006/relationships/notesSlide" Target="../notesSlides/notesSlide36.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3.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64638" y="1765443"/>
            <a:ext cx="7772400" cy="1470025"/>
          </a:xfrm>
        </p:spPr>
        <p:txBody>
          <a:bodyPr>
            <a:normAutofit fontScale="90000"/>
          </a:bodyPr>
          <a:lstStyle/>
          <a:p>
            <a:r>
              <a:rPr lang="en-US" dirty="0"/>
              <a:t>Caltech </a:t>
            </a:r>
            <a:r>
              <a:rPr lang="en-US" dirty="0" smtClean="0"/>
              <a:t>seminars</a:t>
            </a:r>
            <a:r>
              <a:rPr lang="en-US" dirty="0"/>
              <a:t/>
            </a:r>
            <a:br>
              <a:rPr lang="en-US" dirty="0"/>
            </a:br>
            <a:r>
              <a:rPr lang="en-US" dirty="0"/>
              <a:t>Geology Club March 14, </a:t>
            </a:r>
            <a:r>
              <a:rPr lang="en-US" dirty="0" smtClean="0"/>
              <a:t>2013,  </a:t>
            </a:r>
            <a:r>
              <a:rPr lang="en-US" dirty="0"/>
              <a:t>4 pm</a:t>
            </a:r>
            <a:br>
              <a:rPr lang="en-US" dirty="0"/>
            </a:br>
            <a:r>
              <a:rPr lang="en-US" dirty="0"/>
              <a:t>  </a:t>
            </a:r>
            <a:br>
              <a:rPr lang="en-US" dirty="0"/>
            </a:br>
            <a:r>
              <a:rPr lang="en-US" dirty="0"/>
              <a:t>The World According to GARP; Geophysics, Anisotropy and Realistic Physics</a:t>
            </a:r>
            <a:br>
              <a:rPr lang="en-US" dirty="0"/>
            </a:br>
            <a:endParaRPr lang="en-US" dirty="0"/>
          </a:p>
        </p:txBody>
      </p:sp>
      <p:sp>
        <p:nvSpPr>
          <p:cNvPr id="4" name="Subtitle 3"/>
          <p:cNvSpPr>
            <a:spLocks noGrp="1"/>
          </p:cNvSpPr>
          <p:nvPr>
            <p:ph type="subTitle" idx="1"/>
          </p:nvPr>
        </p:nvSpPr>
        <p:spPr>
          <a:xfrm>
            <a:off x="131385" y="4029394"/>
            <a:ext cx="8861158" cy="2149579"/>
          </a:xfrm>
        </p:spPr>
        <p:txBody>
          <a:bodyPr>
            <a:normAutofit fontScale="25000" lnSpcReduction="20000"/>
          </a:bodyPr>
          <a:lstStyle/>
          <a:p>
            <a:pPr algn="just"/>
            <a:r>
              <a:rPr lang="en-US" dirty="0"/>
              <a:t> </a:t>
            </a:r>
          </a:p>
          <a:p>
            <a:pPr algn="just"/>
            <a:r>
              <a:rPr lang="en-US" sz="7200" dirty="0"/>
              <a:t>According to John </a:t>
            </a:r>
            <a:r>
              <a:rPr lang="en-US" sz="7200" dirty="0" err="1"/>
              <a:t>Eiler</a:t>
            </a:r>
            <a:r>
              <a:rPr lang="en-US" sz="7200" dirty="0"/>
              <a:t> (</a:t>
            </a:r>
            <a:r>
              <a:rPr lang="en-US" sz="7200" dirty="0" smtClean="0"/>
              <a:t>2003) </a:t>
            </a:r>
            <a:r>
              <a:rPr lang="en-US" sz="7200" dirty="0"/>
              <a:t>the question of why volcanoes appear at ocean ridges and “hotspots” is fundamentally a solved problem. Ridges passively tap the ambient </a:t>
            </a:r>
            <a:r>
              <a:rPr lang="en-US" sz="7200" dirty="0" err="1"/>
              <a:t>convecting</a:t>
            </a:r>
            <a:r>
              <a:rPr lang="en-US" sz="7200" dirty="0"/>
              <a:t> mantle while “hotspots” are fed by hot, </a:t>
            </a:r>
            <a:r>
              <a:rPr lang="en-US" sz="7200" dirty="0" smtClean="0"/>
              <a:t>narrow, actively </a:t>
            </a:r>
            <a:r>
              <a:rPr lang="en-US" sz="7200" dirty="0" err="1" smtClean="0"/>
              <a:t>upwellings</a:t>
            </a:r>
            <a:r>
              <a:rPr lang="en-US" sz="7200" dirty="0" smtClean="0"/>
              <a:t> </a:t>
            </a:r>
            <a:r>
              <a:rPr lang="en-US" sz="7200" dirty="0"/>
              <a:t>from the core-mantle boundary. </a:t>
            </a:r>
            <a:r>
              <a:rPr lang="en-US" sz="7200" dirty="0" smtClean="0"/>
              <a:t>There </a:t>
            </a:r>
            <a:r>
              <a:rPr lang="en-US" sz="7200" dirty="0"/>
              <a:t>is increasing evidence that the upper mantle boundary layer (Gutenberg’s Region B) is not only buoyant (e.g. PREM plus Mark Simons) but is a mélange that includes juxtaposed and laminated </a:t>
            </a:r>
            <a:r>
              <a:rPr lang="en-US" sz="7200" dirty="0" err="1"/>
              <a:t>lithologies</a:t>
            </a:r>
            <a:r>
              <a:rPr lang="en-US" sz="7200" dirty="0"/>
              <a:t> and aligned melt accumulations (LLAMA, </a:t>
            </a:r>
            <a:r>
              <a:rPr lang="en-US" sz="7200" dirty="0" err="1"/>
              <a:t>J.Pet</a:t>
            </a:r>
            <a:r>
              <a:rPr lang="en-US" sz="7200" dirty="0"/>
              <a:t> 2011). The strong anisotropy and heterogeneity of this layer make it polarizing and distorting (and dirty) lens through which we view the mantle and which introduces blue and red streaky </a:t>
            </a:r>
            <a:r>
              <a:rPr lang="en-US" sz="7200" dirty="0" err="1"/>
              <a:t>artefacts</a:t>
            </a:r>
            <a:r>
              <a:rPr lang="en-US" sz="7200" dirty="0"/>
              <a:t> in travel-time tomographic images that can easily be misinterpreted. </a:t>
            </a:r>
          </a:p>
        </p:txBody>
      </p:sp>
    </p:spTree>
    <p:extLst>
      <p:ext uri="{BB962C8B-B14F-4D97-AF65-F5344CB8AC3E}">
        <p14:creationId xmlns:p14="http://schemas.microsoft.com/office/powerpoint/2010/main" val="242225920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ChangeArrowheads="1"/>
          </p:cNvSpPr>
          <p:nvPr>
            <p:ph type="title"/>
          </p:nvPr>
        </p:nvSpPr>
        <p:spPr>
          <a:xfrm>
            <a:off x="243519" y="274638"/>
            <a:ext cx="4627922" cy="1143000"/>
          </a:xfrm>
        </p:spPr>
        <p:txBody>
          <a:bodyPr>
            <a:normAutofit/>
          </a:bodyPr>
          <a:lstStyle/>
          <a:p>
            <a:pPr eaLnBrk="1" hangingPunct="1">
              <a:defRPr/>
            </a:pPr>
            <a:r>
              <a:rPr lang="en-US" sz="3200" dirty="0" smtClean="0">
                <a:cs typeface="+mj-cs"/>
              </a:rPr>
              <a:t>The Shallow Mantle* is a </a:t>
            </a:r>
            <a:r>
              <a:rPr lang="en-US" sz="3200" dirty="0" err="1" smtClean="0">
                <a:cs typeface="+mj-cs"/>
              </a:rPr>
              <a:t>BoundaryLayer</a:t>
            </a:r>
            <a:r>
              <a:rPr lang="en-US" sz="3200" dirty="0" smtClean="0">
                <a:cs typeface="+mj-cs"/>
              </a:rPr>
              <a:t> (LLAMA)</a:t>
            </a:r>
          </a:p>
        </p:txBody>
      </p:sp>
      <p:sp>
        <p:nvSpPr>
          <p:cNvPr id="207875" name="Rectangle 3"/>
          <p:cNvSpPr>
            <a:spLocks noGrp="1" noChangeArrowheads="1"/>
          </p:cNvSpPr>
          <p:nvPr>
            <p:ph type="body" idx="1"/>
          </p:nvPr>
        </p:nvSpPr>
        <p:spPr>
          <a:xfrm>
            <a:off x="243519" y="1576622"/>
            <a:ext cx="8229600" cy="4525963"/>
          </a:xfrm>
        </p:spPr>
        <p:txBody>
          <a:bodyPr>
            <a:normAutofit/>
          </a:bodyPr>
          <a:lstStyle/>
          <a:p>
            <a:pPr eaLnBrk="1" hangingPunct="1">
              <a:lnSpc>
                <a:spcPct val="90000"/>
              </a:lnSpc>
              <a:defRPr/>
            </a:pPr>
            <a:r>
              <a:rPr lang="en-US" sz="2800" i="1" dirty="0" smtClean="0">
                <a:solidFill>
                  <a:schemeClr val="folHlink"/>
                </a:solidFill>
                <a:cs typeface="+mn-cs"/>
              </a:rPr>
              <a:t>L</a:t>
            </a:r>
            <a:r>
              <a:rPr lang="en-US" sz="2800" i="1" dirty="0" smtClean="0">
                <a:cs typeface="+mn-cs"/>
              </a:rPr>
              <a:t>aterally </a:t>
            </a:r>
            <a:r>
              <a:rPr lang="en-US" sz="2800" i="1" dirty="0" err="1" smtClean="0">
                <a:solidFill>
                  <a:schemeClr val="folHlink"/>
                </a:solidFill>
                <a:cs typeface="+mn-cs"/>
              </a:rPr>
              <a:t>A</a:t>
            </a:r>
            <a:r>
              <a:rPr lang="en-US" sz="2800" i="1" dirty="0" err="1" smtClean="0">
                <a:cs typeface="+mn-cs"/>
              </a:rPr>
              <a:t>dvecting</a:t>
            </a:r>
            <a:endParaRPr lang="en-US" sz="2800" i="1" dirty="0" smtClean="0">
              <a:cs typeface="+mn-cs"/>
            </a:endParaRPr>
          </a:p>
          <a:p>
            <a:pPr eaLnBrk="1" hangingPunct="1">
              <a:lnSpc>
                <a:spcPct val="90000"/>
              </a:lnSpc>
              <a:defRPr/>
            </a:pPr>
            <a:r>
              <a:rPr lang="en-US" sz="2800" i="1" dirty="0" smtClean="0">
                <a:solidFill>
                  <a:schemeClr val="folHlink"/>
                </a:solidFill>
                <a:cs typeface="+mn-cs"/>
              </a:rPr>
              <a:t>L</a:t>
            </a:r>
            <a:r>
              <a:rPr lang="en-US" sz="2800" i="1" dirty="0" smtClean="0">
                <a:cs typeface="+mn-cs"/>
              </a:rPr>
              <a:t>aminated </a:t>
            </a:r>
            <a:r>
              <a:rPr lang="en-US" sz="2800" i="1" dirty="0" err="1" smtClean="0">
                <a:solidFill>
                  <a:schemeClr val="folHlink"/>
                </a:solidFill>
                <a:cs typeface="+mn-cs"/>
              </a:rPr>
              <a:t>L</a:t>
            </a:r>
            <a:r>
              <a:rPr lang="en-US" sz="2800" i="1" dirty="0" err="1" smtClean="0">
                <a:cs typeface="+mn-cs"/>
              </a:rPr>
              <a:t>ithologies</a:t>
            </a:r>
            <a:endParaRPr lang="en-US" sz="2800" i="1" dirty="0" smtClean="0">
              <a:cs typeface="+mn-cs"/>
            </a:endParaRPr>
          </a:p>
          <a:p>
            <a:pPr eaLnBrk="1" hangingPunct="1">
              <a:lnSpc>
                <a:spcPct val="90000"/>
              </a:lnSpc>
              <a:defRPr/>
            </a:pPr>
            <a:r>
              <a:rPr lang="en-US" sz="2800" i="1" dirty="0" smtClean="0">
                <a:solidFill>
                  <a:schemeClr val="folHlink"/>
                </a:solidFill>
                <a:cs typeface="+mn-cs"/>
              </a:rPr>
              <a:t>M</a:t>
            </a:r>
            <a:r>
              <a:rPr lang="en-US" sz="2800" i="1" dirty="0" smtClean="0">
                <a:cs typeface="+mn-cs"/>
              </a:rPr>
              <a:t>agma </a:t>
            </a:r>
            <a:r>
              <a:rPr lang="en-US" sz="2800" i="1" dirty="0" smtClean="0">
                <a:solidFill>
                  <a:schemeClr val="folHlink"/>
                </a:solidFill>
                <a:cs typeface="+mn-cs"/>
              </a:rPr>
              <a:t>A</a:t>
            </a:r>
            <a:r>
              <a:rPr lang="en-US" sz="2800" i="1" dirty="0" smtClean="0">
                <a:cs typeface="+mn-cs"/>
              </a:rPr>
              <a:t>ccumulations</a:t>
            </a:r>
          </a:p>
          <a:p>
            <a:pPr eaLnBrk="1" hangingPunct="1">
              <a:lnSpc>
                <a:spcPct val="90000"/>
              </a:lnSpc>
              <a:defRPr/>
            </a:pPr>
            <a:r>
              <a:rPr lang="en-US" sz="3000" i="1" dirty="0" smtClean="0">
                <a:solidFill>
                  <a:schemeClr val="folHlink"/>
                </a:solidFill>
                <a:cs typeface="+mn-cs"/>
              </a:rPr>
              <a:t>A</a:t>
            </a:r>
            <a:r>
              <a:rPr lang="en-US" sz="3000" i="1" dirty="0" smtClean="0">
                <a:cs typeface="+mn-cs"/>
              </a:rPr>
              <a:t>nisotropic</a:t>
            </a:r>
          </a:p>
          <a:p>
            <a:pPr eaLnBrk="1" hangingPunct="1">
              <a:lnSpc>
                <a:spcPct val="90000"/>
              </a:lnSpc>
              <a:defRPr/>
            </a:pPr>
            <a:r>
              <a:rPr lang="en-US" sz="2800" i="1" dirty="0" smtClean="0">
                <a:cs typeface="+mn-cs"/>
              </a:rPr>
              <a:t>It contains the </a:t>
            </a:r>
            <a:r>
              <a:rPr lang="en-US" sz="2800" i="1" dirty="0" smtClean="0">
                <a:solidFill>
                  <a:schemeClr val="folHlink"/>
                </a:solidFill>
                <a:cs typeface="+mn-cs"/>
              </a:rPr>
              <a:t>L</a:t>
            </a:r>
            <a:r>
              <a:rPr lang="en-US" sz="2800" i="1" dirty="0" smtClean="0">
                <a:cs typeface="+mn-cs"/>
              </a:rPr>
              <a:t>id, </a:t>
            </a:r>
            <a:r>
              <a:rPr lang="en-US" sz="2800" i="1" dirty="0" smtClean="0">
                <a:solidFill>
                  <a:schemeClr val="folHlink"/>
                </a:solidFill>
                <a:cs typeface="+mn-cs"/>
              </a:rPr>
              <a:t>L</a:t>
            </a:r>
            <a:r>
              <a:rPr lang="en-US" sz="2800" i="1" dirty="0" smtClean="0">
                <a:cs typeface="+mn-cs"/>
              </a:rPr>
              <a:t>ithosphere </a:t>
            </a:r>
          </a:p>
          <a:p>
            <a:pPr eaLnBrk="1" hangingPunct="1">
              <a:lnSpc>
                <a:spcPct val="90000"/>
              </a:lnSpc>
              <a:defRPr/>
            </a:pPr>
            <a:r>
              <a:rPr lang="en-US" sz="2800" i="1" dirty="0" smtClean="0">
                <a:cs typeface="+mn-cs"/>
              </a:rPr>
              <a:t>&amp; </a:t>
            </a:r>
            <a:r>
              <a:rPr lang="en-US" sz="2800" i="1" dirty="0" smtClean="0">
                <a:solidFill>
                  <a:schemeClr val="folHlink"/>
                </a:solidFill>
                <a:cs typeface="+mn-cs"/>
              </a:rPr>
              <a:t>A</a:t>
            </a:r>
            <a:r>
              <a:rPr lang="en-US" sz="2800" i="1" dirty="0" smtClean="0">
                <a:cs typeface="+mn-cs"/>
              </a:rPr>
              <a:t>sthenosphere</a:t>
            </a:r>
          </a:p>
          <a:p>
            <a:pPr eaLnBrk="1" hangingPunct="1">
              <a:lnSpc>
                <a:spcPct val="90000"/>
              </a:lnSpc>
              <a:defRPr/>
            </a:pPr>
            <a:endParaRPr lang="en-US" sz="2800" dirty="0" smtClean="0">
              <a:cs typeface="+mn-cs"/>
            </a:endParaRPr>
          </a:p>
          <a:p>
            <a:pPr eaLnBrk="1" hangingPunct="1">
              <a:lnSpc>
                <a:spcPct val="90000"/>
              </a:lnSpc>
              <a:defRPr/>
            </a:pPr>
            <a:r>
              <a:rPr lang="en-US" sz="2200" dirty="0" smtClean="0">
                <a:cs typeface="+mn-cs"/>
              </a:rPr>
              <a:t>It cannot be ignored, approx</a:t>
            </a:r>
            <a:r>
              <a:rPr lang="en-US" sz="2200" dirty="0"/>
              <a:t>i</a:t>
            </a:r>
            <a:r>
              <a:rPr lang="en-US" sz="2200" dirty="0" smtClean="0">
                <a:cs typeface="+mn-cs"/>
              </a:rPr>
              <a:t>mated</a:t>
            </a:r>
            <a:r>
              <a:rPr lang="en-US" sz="2200" dirty="0" smtClean="0"/>
              <a:t>, </a:t>
            </a:r>
          </a:p>
          <a:p>
            <a:pPr marL="0" indent="0" eaLnBrk="1" hangingPunct="1">
              <a:lnSpc>
                <a:spcPct val="90000"/>
              </a:lnSpc>
              <a:buNone/>
              <a:defRPr/>
            </a:pPr>
            <a:r>
              <a:rPr lang="en-US" sz="2200" dirty="0"/>
              <a:t>c</a:t>
            </a:r>
            <a:r>
              <a:rPr lang="en-US" sz="2200" dirty="0" smtClean="0">
                <a:cs typeface="+mn-cs"/>
              </a:rPr>
              <a:t>orrected out… </a:t>
            </a:r>
            <a:r>
              <a:rPr lang="en-US" sz="2200" i="1" dirty="0" smtClean="0">
                <a:cs typeface="+mn-cs"/>
              </a:rPr>
              <a:t>It is not  </a:t>
            </a:r>
            <a:r>
              <a:rPr lang="en-US" sz="2200" dirty="0" smtClean="0">
                <a:cs typeface="+mn-cs"/>
              </a:rPr>
              <a:t>lithosphere, </a:t>
            </a:r>
          </a:p>
          <a:p>
            <a:pPr marL="0" indent="0" eaLnBrk="1" hangingPunct="1">
              <a:lnSpc>
                <a:spcPct val="90000"/>
              </a:lnSpc>
              <a:buNone/>
              <a:defRPr/>
            </a:pPr>
            <a:r>
              <a:rPr lang="en-US" sz="2200" dirty="0"/>
              <a:t>a</a:t>
            </a:r>
            <a:r>
              <a:rPr lang="en-US" sz="2200" dirty="0" smtClean="0">
                <a:cs typeface="+mn-cs"/>
              </a:rPr>
              <a:t>sthenosphere, </a:t>
            </a:r>
            <a:r>
              <a:rPr lang="en-US" sz="2200" dirty="0" err="1" smtClean="0">
                <a:cs typeface="+mn-cs"/>
              </a:rPr>
              <a:t>convecting</a:t>
            </a:r>
            <a:r>
              <a:rPr lang="en-US" sz="2200" dirty="0" smtClean="0">
                <a:cs typeface="+mn-cs"/>
              </a:rPr>
              <a:t> mantle, fertile…</a:t>
            </a:r>
            <a:endParaRPr lang="en-US" sz="2000" dirty="0" smtClean="0">
              <a:cs typeface="+mn-cs"/>
            </a:endParaRPr>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3762" y="274638"/>
            <a:ext cx="3686589" cy="6441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 name="Rectangle 1"/>
          <p:cNvSpPr/>
          <p:nvPr/>
        </p:nvSpPr>
        <p:spPr>
          <a:xfrm>
            <a:off x="5051005" y="0"/>
            <a:ext cx="4092995" cy="383960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4"/>
          <a:stretch>
            <a:fillRect/>
          </a:stretch>
        </p:blipFill>
        <p:spPr>
          <a:xfrm>
            <a:off x="5353762" y="274637"/>
            <a:ext cx="3686589" cy="3564967"/>
          </a:xfrm>
          <a:prstGeom prst="rect">
            <a:avLst/>
          </a:prstGeom>
        </p:spPr>
      </p:pic>
      <p:sp>
        <p:nvSpPr>
          <p:cNvPr id="5" name="TextBox 4"/>
          <p:cNvSpPr txBox="1"/>
          <p:nvPr/>
        </p:nvSpPr>
        <p:spPr>
          <a:xfrm>
            <a:off x="457200" y="6126163"/>
            <a:ext cx="4896562" cy="461665"/>
          </a:xfrm>
          <a:prstGeom prst="rect">
            <a:avLst/>
          </a:prstGeom>
          <a:noFill/>
        </p:spPr>
        <p:txBody>
          <a:bodyPr wrap="square" rtlCol="0">
            <a:spAutoFit/>
          </a:bodyPr>
          <a:lstStyle/>
          <a:p>
            <a:r>
              <a:rPr lang="en-US" sz="2400" dirty="0" smtClean="0">
                <a:solidFill>
                  <a:srgbClr val="0000FF"/>
                </a:solidFill>
              </a:rPr>
              <a:t>*Gutenberg’s Region B</a:t>
            </a:r>
            <a:endParaRPr lang="en-US" sz="2400" dirty="0">
              <a:solidFill>
                <a:srgbClr val="0000FF"/>
              </a:solidFill>
            </a:endParaRPr>
          </a:p>
        </p:txBody>
      </p:sp>
      <p:sp>
        <p:nvSpPr>
          <p:cNvPr id="6" name="TextBox 5"/>
          <p:cNvSpPr txBox="1"/>
          <p:nvPr/>
        </p:nvSpPr>
        <p:spPr>
          <a:xfrm>
            <a:off x="6077092" y="5955789"/>
            <a:ext cx="2963259" cy="369332"/>
          </a:xfrm>
          <a:prstGeom prst="rect">
            <a:avLst/>
          </a:prstGeom>
          <a:noFill/>
        </p:spPr>
        <p:txBody>
          <a:bodyPr wrap="square" rtlCol="0">
            <a:spAutoFit/>
          </a:bodyPr>
          <a:lstStyle/>
          <a:p>
            <a:r>
              <a:rPr lang="en-US" dirty="0" smtClean="0"/>
              <a:t>2% magma (Largest LIPs ok)</a:t>
            </a:r>
            <a:endParaRPr lang="en-US" dirty="0"/>
          </a:p>
        </p:txBody>
      </p:sp>
      <p:sp>
        <p:nvSpPr>
          <p:cNvPr id="7" name="TextBox 6"/>
          <p:cNvSpPr txBox="1"/>
          <p:nvPr/>
        </p:nvSpPr>
        <p:spPr>
          <a:xfrm>
            <a:off x="8805333" y="4741333"/>
            <a:ext cx="338667" cy="400110"/>
          </a:xfrm>
          <a:prstGeom prst="rect">
            <a:avLst/>
          </a:prstGeom>
          <a:noFill/>
        </p:spPr>
        <p:txBody>
          <a:bodyPr wrap="square" rtlCol="0">
            <a:spAutoFit/>
          </a:bodyPr>
          <a:lstStyle/>
          <a:p>
            <a:r>
              <a:rPr lang="en-US" sz="2000" dirty="0" smtClean="0"/>
              <a:t>G</a:t>
            </a:r>
            <a:endParaRPr lang="en-US" sz="2000" dirty="0"/>
          </a:p>
        </p:txBody>
      </p:sp>
      <p:sp>
        <p:nvSpPr>
          <p:cNvPr id="8" name="TextBox 7"/>
          <p:cNvSpPr txBox="1"/>
          <p:nvPr/>
        </p:nvSpPr>
        <p:spPr>
          <a:xfrm>
            <a:off x="8805333" y="5572918"/>
            <a:ext cx="235018" cy="400110"/>
          </a:xfrm>
          <a:prstGeom prst="rect">
            <a:avLst/>
          </a:prstGeom>
          <a:noFill/>
        </p:spPr>
        <p:txBody>
          <a:bodyPr wrap="square" rtlCol="0">
            <a:spAutoFit/>
          </a:bodyPr>
          <a:lstStyle/>
          <a:p>
            <a:r>
              <a:rPr lang="en-US" sz="2000" dirty="0" smtClean="0"/>
              <a:t>L</a:t>
            </a:r>
            <a:endParaRPr lang="en-US" sz="2000" dirty="0"/>
          </a:p>
        </p:txBody>
      </p:sp>
      <p:sp>
        <p:nvSpPr>
          <p:cNvPr id="9" name="Right Arrow 8"/>
          <p:cNvSpPr/>
          <p:nvPr/>
        </p:nvSpPr>
        <p:spPr>
          <a:xfrm>
            <a:off x="6743700" y="4432300"/>
            <a:ext cx="660400" cy="309033"/>
          </a:xfrm>
          <a:prstGeom prst="rightArrow">
            <a:avLst/>
          </a:prstGeom>
          <a:no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ight Arrow 9"/>
          <p:cNvSpPr/>
          <p:nvPr/>
        </p:nvSpPr>
        <p:spPr>
          <a:xfrm>
            <a:off x="6743700" y="6325121"/>
            <a:ext cx="215900" cy="262707"/>
          </a:xfrm>
          <a:prstGeom prst="rightArrow">
            <a:avLst/>
          </a:prstGeom>
          <a:no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3534296"/>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97100" y="0"/>
            <a:ext cx="4730400" cy="6858000"/>
          </a:xfrm>
          <a:prstGeom prst="rect">
            <a:avLst/>
          </a:prstGeom>
        </p:spPr>
      </p:pic>
      <p:sp>
        <p:nvSpPr>
          <p:cNvPr id="3" name="TextBox 2"/>
          <p:cNvSpPr txBox="1"/>
          <p:nvPr/>
        </p:nvSpPr>
        <p:spPr>
          <a:xfrm>
            <a:off x="408752" y="2087693"/>
            <a:ext cx="1970768" cy="646331"/>
          </a:xfrm>
          <a:prstGeom prst="rect">
            <a:avLst/>
          </a:prstGeom>
          <a:noFill/>
        </p:spPr>
        <p:txBody>
          <a:bodyPr wrap="square" rtlCol="0">
            <a:spAutoFit/>
          </a:bodyPr>
          <a:lstStyle/>
          <a:p>
            <a:r>
              <a:rPr lang="en-US" dirty="0" smtClean="0"/>
              <a:t>Relative </a:t>
            </a:r>
            <a:r>
              <a:rPr lang="en-US" dirty="0" err="1" smtClean="0"/>
              <a:t>wavespeeds</a:t>
            </a:r>
            <a:endParaRPr lang="en-US" dirty="0"/>
          </a:p>
        </p:txBody>
      </p:sp>
      <p:sp>
        <p:nvSpPr>
          <p:cNvPr id="4" name="TextBox 3"/>
          <p:cNvSpPr txBox="1"/>
          <p:nvPr/>
        </p:nvSpPr>
        <p:spPr>
          <a:xfrm>
            <a:off x="408752" y="4861552"/>
            <a:ext cx="1788348" cy="646331"/>
          </a:xfrm>
          <a:prstGeom prst="rect">
            <a:avLst/>
          </a:prstGeom>
          <a:noFill/>
        </p:spPr>
        <p:txBody>
          <a:bodyPr wrap="square" rtlCol="0">
            <a:spAutoFit/>
          </a:bodyPr>
          <a:lstStyle/>
          <a:p>
            <a:r>
              <a:rPr lang="en-US" dirty="0" smtClean="0"/>
              <a:t>Absolute </a:t>
            </a:r>
            <a:r>
              <a:rPr lang="en-US" dirty="0" err="1" smtClean="0"/>
              <a:t>wavespeeds</a:t>
            </a:r>
            <a:endParaRPr lang="en-US" dirty="0"/>
          </a:p>
        </p:txBody>
      </p:sp>
      <p:sp>
        <p:nvSpPr>
          <p:cNvPr id="5" name="Rectangle 4"/>
          <p:cNvSpPr/>
          <p:nvPr/>
        </p:nvSpPr>
        <p:spPr>
          <a:xfrm>
            <a:off x="227642" y="215183"/>
            <a:ext cx="4572000" cy="923330"/>
          </a:xfrm>
          <a:prstGeom prst="rect">
            <a:avLst/>
          </a:prstGeom>
        </p:spPr>
        <p:txBody>
          <a:bodyPr>
            <a:spAutoFit/>
          </a:bodyPr>
          <a:lstStyle/>
          <a:p>
            <a:r>
              <a:rPr lang="en-US" dirty="0"/>
              <a:t>A global travel-</a:t>
            </a:r>
            <a:r>
              <a:rPr lang="en-US" dirty="0" smtClean="0"/>
              <a:t>time</a:t>
            </a:r>
          </a:p>
          <a:p>
            <a:r>
              <a:rPr lang="en-US" dirty="0" smtClean="0"/>
              <a:t> </a:t>
            </a:r>
            <a:r>
              <a:rPr lang="en-US" dirty="0"/>
              <a:t>inversion (Zhang and </a:t>
            </a:r>
            <a:endParaRPr lang="en-US" dirty="0" smtClean="0"/>
          </a:p>
          <a:p>
            <a:r>
              <a:rPr lang="en-US" dirty="0" err="1" smtClean="0"/>
              <a:t>Tanimoto</a:t>
            </a:r>
            <a:r>
              <a:rPr lang="en-US" dirty="0"/>
              <a:t>, 1993).</a:t>
            </a:r>
          </a:p>
        </p:txBody>
      </p:sp>
      <p:sp>
        <p:nvSpPr>
          <p:cNvPr id="6" name="Rectangle 5"/>
          <p:cNvSpPr/>
          <p:nvPr/>
        </p:nvSpPr>
        <p:spPr>
          <a:xfrm>
            <a:off x="6022336" y="6353975"/>
            <a:ext cx="2997034" cy="369332"/>
          </a:xfrm>
          <a:prstGeom prst="rect">
            <a:avLst/>
          </a:prstGeom>
        </p:spPr>
        <p:txBody>
          <a:bodyPr wrap="none">
            <a:spAutoFit/>
          </a:bodyPr>
          <a:lstStyle/>
          <a:p>
            <a:r>
              <a:rPr lang="en-US" b="1" dirty="0"/>
              <a:t>(modified from </a:t>
            </a:r>
            <a:r>
              <a:rPr lang="en-US" b="1" dirty="0" err="1"/>
              <a:t>Thybo</a:t>
            </a:r>
            <a:r>
              <a:rPr lang="en-US" b="1" dirty="0"/>
              <a:t>, 2006).</a:t>
            </a:r>
            <a:endParaRPr lang="en-US" dirty="0"/>
          </a:p>
        </p:txBody>
      </p:sp>
    </p:spTree>
    <p:extLst>
      <p:ext uri="{BB962C8B-B14F-4D97-AF65-F5344CB8AC3E}">
        <p14:creationId xmlns:p14="http://schemas.microsoft.com/office/powerpoint/2010/main" val="1717245748"/>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3700" y="0"/>
            <a:ext cx="8343900" cy="3657600"/>
          </a:xfrm>
          <a:prstGeom prst="rect">
            <a:avLst/>
          </a:prstGeom>
        </p:spPr>
      </p:pic>
      <p:pic>
        <p:nvPicPr>
          <p:cNvPr id="3" name="Picture 2"/>
          <p:cNvPicPr>
            <a:picLocks noChangeAspect="1"/>
          </p:cNvPicPr>
          <p:nvPr/>
        </p:nvPicPr>
        <p:blipFill>
          <a:blip r:embed="rId2"/>
          <a:stretch>
            <a:fillRect/>
          </a:stretch>
        </p:blipFill>
        <p:spPr>
          <a:xfrm>
            <a:off x="262769" y="4880592"/>
            <a:ext cx="8474831" cy="925471"/>
          </a:xfrm>
          <a:prstGeom prst="rect">
            <a:avLst/>
          </a:prstGeom>
        </p:spPr>
      </p:pic>
      <p:pic>
        <p:nvPicPr>
          <p:cNvPr id="4" name="Picture 3"/>
          <p:cNvPicPr>
            <a:picLocks noChangeAspect="1"/>
          </p:cNvPicPr>
          <p:nvPr/>
        </p:nvPicPr>
        <p:blipFill>
          <a:blip r:embed="rId3"/>
          <a:stretch>
            <a:fillRect/>
          </a:stretch>
        </p:blipFill>
        <p:spPr>
          <a:xfrm>
            <a:off x="393700" y="2914650"/>
            <a:ext cx="8318500" cy="1485900"/>
          </a:xfrm>
          <a:prstGeom prst="rect">
            <a:avLst/>
          </a:prstGeom>
        </p:spPr>
      </p:pic>
      <p:sp>
        <p:nvSpPr>
          <p:cNvPr id="5" name="TextBox 4"/>
          <p:cNvSpPr txBox="1"/>
          <p:nvPr/>
        </p:nvSpPr>
        <p:spPr>
          <a:xfrm>
            <a:off x="1167863" y="6087889"/>
            <a:ext cx="4233502" cy="369332"/>
          </a:xfrm>
          <a:prstGeom prst="rect">
            <a:avLst/>
          </a:prstGeom>
          <a:noFill/>
        </p:spPr>
        <p:txBody>
          <a:bodyPr wrap="square" rtlCol="0">
            <a:spAutoFit/>
          </a:bodyPr>
          <a:lstStyle/>
          <a:p>
            <a:r>
              <a:rPr lang="en-US" dirty="0" smtClean="0"/>
              <a:t>Less vertical exaggeration</a:t>
            </a:r>
            <a:endParaRPr lang="en-US" dirty="0"/>
          </a:p>
        </p:txBody>
      </p:sp>
    </p:spTree>
    <p:extLst>
      <p:ext uri="{BB962C8B-B14F-4D97-AF65-F5344CB8AC3E}">
        <p14:creationId xmlns:p14="http://schemas.microsoft.com/office/powerpoint/2010/main" val="1593601424"/>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16674"/>
            <a:ext cx="9144000" cy="1934308"/>
          </a:xfrm>
          <a:prstGeom prst="rect">
            <a:avLst/>
          </a:prstGeom>
        </p:spPr>
      </p:pic>
      <p:pic>
        <p:nvPicPr>
          <p:cNvPr id="3" name="Picture 2"/>
          <p:cNvPicPr>
            <a:picLocks noChangeAspect="1"/>
          </p:cNvPicPr>
          <p:nvPr/>
        </p:nvPicPr>
        <p:blipFill>
          <a:blip r:embed="rId3"/>
          <a:stretch>
            <a:fillRect/>
          </a:stretch>
        </p:blipFill>
        <p:spPr>
          <a:xfrm>
            <a:off x="0" y="2395176"/>
            <a:ext cx="4131882" cy="4462823"/>
          </a:xfrm>
          <a:prstGeom prst="rect">
            <a:avLst/>
          </a:prstGeom>
        </p:spPr>
      </p:pic>
      <p:pic>
        <p:nvPicPr>
          <p:cNvPr id="4" name="Picture 3"/>
          <p:cNvPicPr>
            <a:picLocks noChangeAspect="1"/>
          </p:cNvPicPr>
          <p:nvPr/>
        </p:nvPicPr>
        <p:blipFill>
          <a:blip r:embed="rId4"/>
          <a:stretch>
            <a:fillRect/>
          </a:stretch>
        </p:blipFill>
        <p:spPr>
          <a:xfrm>
            <a:off x="4572000" y="2395176"/>
            <a:ext cx="4077621" cy="1498600"/>
          </a:xfrm>
          <a:prstGeom prst="rect">
            <a:avLst/>
          </a:prstGeom>
        </p:spPr>
      </p:pic>
      <p:sp>
        <p:nvSpPr>
          <p:cNvPr id="5" name="TextBox 4"/>
          <p:cNvSpPr txBox="1"/>
          <p:nvPr/>
        </p:nvSpPr>
        <p:spPr>
          <a:xfrm>
            <a:off x="6929343" y="1494976"/>
            <a:ext cx="1028952" cy="369332"/>
          </a:xfrm>
          <a:prstGeom prst="rect">
            <a:avLst/>
          </a:prstGeom>
          <a:noFill/>
        </p:spPr>
        <p:txBody>
          <a:bodyPr wrap="square" rtlCol="0">
            <a:spAutoFit/>
          </a:bodyPr>
          <a:lstStyle/>
          <a:p>
            <a:r>
              <a:rPr lang="en-US" dirty="0" smtClean="0"/>
              <a:t>cold</a:t>
            </a:r>
            <a:endParaRPr lang="en-US" dirty="0"/>
          </a:p>
        </p:txBody>
      </p:sp>
      <p:sp>
        <p:nvSpPr>
          <p:cNvPr id="6" name="TextBox 5"/>
          <p:cNvSpPr txBox="1"/>
          <p:nvPr/>
        </p:nvSpPr>
        <p:spPr>
          <a:xfrm>
            <a:off x="6784647" y="1004885"/>
            <a:ext cx="1012874" cy="369332"/>
          </a:xfrm>
          <a:prstGeom prst="rect">
            <a:avLst/>
          </a:prstGeom>
          <a:noFill/>
        </p:spPr>
        <p:txBody>
          <a:bodyPr wrap="square" rtlCol="0">
            <a:spAutoFit/>
          </a:bodyPr>
          <a:lstStyle/>
          <a:p>
            <a:r>
              <a:rPr lang="en-US" dirty="0"/>
              <a:t>n</a:t>
            </a:r>
            <a:r>
              <a:rPr lang="en-US" dirty="0" smtClean="0"/>
              <a:t>ot cold</a:t>
            </a:r>
            <a:endParaRPr lang="en-US" dirty="0"/>
          </a:p>
        </p:txBody>
      </p:sp>
      <p:cxnSp>
        <p:nvCxnSpPr>
          <p:cNvPr id="8" name="Straight Connector 7"/>
          <p:cNvCxnSpPr/>
          <p:nvPr/>
        </p:nvCxnSpPr>
        <p:spPr>
          <a:xfrm>
            <a:off x="5000060" y="2684526"/>
            <a:ext cx="3649561" cy="16075"/>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6398790" y="0"/>
            <a:ext cx="1045029" cy="369332"/>
          </a:xfrm>
          <a:prstGeom prst="rect">
            <a:avLst/>
          </a:prstGeom>
          <a:noFill/>
        </p:spPr>
        <p:txBody>
          <a:bodyPr wrap="square" rtlCol="0">
            <a:spAutoFit/>
          </a:bodyPr>
          <a:lstStyle/>
          <a:p>
            <a:r>
              <a:rPr lang="en-US" dirty="0" smtClean="0"/>
              <a:t>slabs</a:t>
            </a:r>
            <a:endParaRPr lang="en-US" dirty="0"/>
          </a:p>
        </p:txBody>
      </p:sp>
      <p:sp>
        <p:nvSpPr>
          <p:cNvPr id="10" name="TextBox 9"/>
          <p:cNvSpPr txBox="1"/>
          <p:nvPr/>
        </p:nvSpPr>
        <p:spPr>
          <a:xfrm>
            <a:off x="4855364" y="4750562"/>
            <a:ext cx="3649561" cy="1631216"/>
          </a:xfrm>
          <a:prstGeom prst="rect">
            <a:avLst/>
          </a:prstGeom>
          <a:noFill/>
        </p:spPr>
        <p:txBody>
          <a:bodyPr wrap="square" rtlCol="0">
            <a:spAutoFit/>
          </a:bodyPr>
          <a:lstStyle/>
          <a:p>
            <a:r>
              <a:rPr lang="en-US" sz="2000" dirty="0" smtClean="0"/>
              <a:t>There are two places* in the world (equatorial, and antipodal) where blue blobs exist below 650 km-Ecuador &amp; Java…conductive cooling or slab penetration?</a:t>
            </a:r>
            <a:endParaRPr lang="en-US" sz="2000" dirty="0"/>
          </a:p>
        </p:txBody>
      </p:sp>
      <p:sp>
        <p:nvSpPr>
          <p:cNvPr id="11" name="TextBox 10"/>
          <p:cNvSpPr txBox="1"/>
          <p:nvPr/>
        </p:nvSpPr>
        <p:spPr>
          <a:xfrm>
            <a:off x="4742822" y="4452384"/>
            <a:ext cx="3906799" cy="369332"/>
          </a:xfrm>
          <a:prstGeom prst="rect">
            <a:avLst/>
          </a:prstGeom>
          <a:noFill/>
        </p:spPr>
        <p:txBody>
          <a:bodyPr wrap="square" rtlCol="0">
            <a:spAutoFit/>
          </a:bodyPr>
          <a:lstStyle/>
          <a:p>
            <a:r>
              <a:rPr lang="en-US" dirty="0" smtClean="0"/>
              <a:t>An aside (more tomorrow)</a:t>
            </a:r>
            <a:endParaRPr lang="en-US" dirty="0"/>
          </a:p>
        </p:txBody>
      </p:sp>
      <p:sp>
        <p:nvSpPr>
          <p:cNvPr id="12" name="TextBox 11"/>
          <p:cNvSpPr txBox="1"/>
          <p:nvPr/>
        </p:nvSpPr>
        <p:spPr>
          <a:xfrm>
            <a:off x="4469505" y="6365703"/>
            <a:ext cx="4292657" cy="369332"/>
          </a:xfrm>
          <a:prstGeom prst="rect">
            <a:avLst/>
          </a:prstGeom>
          <a:noFill/>
        </p:spPr>
        <p:txBody>
          <a:bodyPr wrap="square" rtlCol="0">
            <a:spAutoFit/>
          </a:bodyPr>
          <a:lstStyle/>
          <a:p>
            <a:r>
              <a:rPr lang="en-US" dirty="0" smtClean="0"/>
              <a:t>*not </a:t>
            </a:r>
            <a:r>
              <a:rPr lang="en-US" dirty="0" err="1" smtClean="0"/>
              <a:t>Farallon</a:t>
            </a:r>
            <a:r>
              <a:rPr lang="en-US" dirty="0" smtClean="0"/>
              <a:t> or Tethys </a:t>
            </a:r>
            <a:r>
              <a:rPr lang="en-US" dirty="0" err="1" smtClean="0"/>
              <a:t>superslabs</a:t>
            </a:r>
            <a:endParaRPr lang="en-US" dirty="0"/>
          </a:p>
        </p:txBody>
      </p:sp>
      <p:cxnSp>
        <p:nvCxnSpPr>
          <p:cNvPr id="14" name="Straight Arrow Connector 13"/>
          <p:cNvCxnSpPr/>
          <p:nvPr/>
        </p:nvCxnSpPr>
        <p:spPr>
          <a:xfrm>
            <a:off x="8263764" y="6735035"/>
            <a:ext cx="659172"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8456693" y="6365703"/>
            <a:ext cx="687307" cy="307777"/>
          </a:xfrm>
          <a:prstGeom prst="rect">
            <a:avLst/>
          </a:prstGeom>
          <a:noFill/>
        </p:spPr>
        <p:txBody>
          <a:bodyPr wrap="square" rtlCol="0">
            <a:spAutoFit/>
          </a:bodyPr>
          <a:lstStyle/>
          <a:p>
            <a:r>
              <a:rPr lang="en-US" sz="1400" dirty="0" smtClean="0"/>
              <a:t>4:20</a:t>
            </a:r>
            <a:endParaRPr lang="en-US" sz="1400" dirty="0"/>
          </a:p>
        </p:txBody>
      </p:sp>
      <p:sp>
        <p:nvSpPr>
          <p:cNvPr id="16" name="TextBox 15"/>
          <p:cNvSpPr txBox="1"/>
          <p:nvPr/>
        </p:nvSpPr>
        <p:spPr>
          <a:xfrm>
            <a:off x="8649621" y="683778"/>
            <a:ext cx="900333" cy="369332"/>
          </a:xfrm>
          <a:prstGeom prst="rect">
            <a:avLst/>
          </a:prstGeom>
          <a:noFill/>
        </p:spPr>
        <p:txBody>
          <a:bodyPr wrap="square" rtlCol="0">
            <a:spAutoFit/>
          </a:bodyPr>
          <a:lstStyle/>
          <a:p>
            <a:r>
              <a:rPr lang="en-US" dirty="0" smtClean="0"/>
              <a:t>410</a:t>
            </a:r>
            <a:endParaRPr lang="en-US" dirty="0"/>
          </a:p>
        </p:txBody>
      </p:sp>
      <p:sp>
        <p:nvSpPr>
          <p:cNvPr id="17" name="TextBox 16"/>
          <p:cNvSpPr txBox="1"/>
          <p:nvPr/>
        </p:nvSpPr>
        <p:spPr>
          <a:xfrm>
            <a:off x="8649621" y="1591426"/>
            <a:ext cx="787792" cy="369332"/>
          </a:xfrm>
          <a:prstGeom prst="rect">
            <a:avLst/>
          </a:prstGeom>
          <a:noFill/>
        </p:spPr>
        <p:txBody>
          <a:bodyPr wrap="square" rtlCol="0">
            <a:spAutoFit/>
          </a:bodyPr>
          <a:lstStyle/>
          <a:p>
            <a:r>
              <a:rPr lang="en-US" dirty="0" smtClean="0"/>
              <a:t>650</a:t>
            </a:r>
            <a:endParaRPr lang="en-US" dirty="0"/>
          </a:p>
        </p:txBody>
      </p:sp>
      <p:sp>
        <p:nvSpPr>
          <p:cNvPr id="18" name="Rectangle 17"/>
          <p:cNvSpPr/>
          <p:nvPr/>
        </p:nvSpPr>
        <p:spPr>
          <a:xfrm>
            <a:off x="7090117" y="1848233"/>
            <a:ext cx="353702" cy="112525"/>
          </a:xfrm>
          <a:prstGeom prst="rect">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 name="Straight Connector 19"/>
          <p:cNvCxnSpPr/>
          <p:nvPr/>
        </p:nvCxnSpPr>
        <p:spPr>
          <a:xfrm>
            <a:off x="578785" y="5674478"/>
            <a:ext cx="3553097" cy="16075"/>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8135145" y="32008"/>
            <a:ext cx="1008855" cy="369332"/>
          </a:xfrm>
          <a:prstGeom prst="rect">
            <a:avLst/>
          </a:prstGeom>
          <a:noFill/>
        </p:spPr>
        <p:txBody>
          <a:bodyPr wrap="square" rtlCol="0">
            <a:spAutoFit/>
          </a:bodyPr>
          <a:lstStyle/>
          <a:p>
            <a:r>
              <a:rPr lang="en-US" dirty="0" smtClean="0"/>
              <a:t>Atlantic</a:t>
            </a:r>
            <a:endParaRPr lang="en-US" dirty="0"/>
          </a:p>
        </p:txBody>
      </p:sp>
      <p:sp>
        <p:nvSpPr>
          <p:cNvPr id="22" name="TextBox 21"/>
          <p:cNvSpPr txBox="1"/>
          <p:nvPr/>
        </p:nvSpPr>
        <p:spPr>
          <a:xfrm>
            <a:off x="5000060" y="88074"/>
            <a:ext cx="916409" cy="369332"/>
          </a:xfrm>
          <a:prstGeom prst="rect">
            <a:avLst/>
          </a:prstGeom>
          <a:noFill/>
        </p:spPr>
        <p:txBody>
          <a:bodyPr wrap="square" rtlCol="0">
            <a:spAutoFit/>
          </a:bodyPr>
          <a:lstStyle/>
          <a:p>
            <a:r>
              <a:rPr lang="en-US" dirty="0" smtClean="0"/>
              <a:t>Pacific</a:t>
            </a:r>
            <a:endParaRPr lang="en-US" dirty="0"/>
          </a:p>
        </p:txBody>
      </p:sp>
      <p:sp>
        <p:nvSpPr>
          <p:cNvPr id="23" name="TextBox 22"/>
          <p:cNvSpPr txBox="1"/>
          <p:nvPr/>
        </p:nvSpPr>
        <p:spPr>
          <a:xfrm>
            <a:off x="4131882" y="4613527"/>
            <a:ext cx="440118" cy="369332"/>
          </a:xfrm>
          <a:prstGeom prst="rect">
            <a:avLst/>
          </a:prstGeom>
          <a:noFill/>
        </p:spPr>
        <p:txBody>
          <a:bodyPr wrap="square" rtlCol="0">
            <a:spAutoFit/>
          </a:bodyPr>
          <a:lstStyle/>
          <a:p>
            <a:r>
              <a:rPr lang="en-US" dirty="0" smtClean="0"/>
              <a:t>L</a:t>
            </a:r>
            <a:endParaRPr lang="en-US" dirty="0"/>
          </a:p>
        </p:txBody>
      </p:sp>
      <p:cxnSp>
        <p:nvCxnSpPr>
          <p:cNvPr id="13" name="Straight Arrow Connector 12"/>
          <p:cNvCxnSpPr/>
          <p:nvPr/>
        </p:nvCxnSpPr>
        <p:spPr>
          <a:xfrm>
            <a:off x="7797521" y="1053110"/>
            <a:ext cx="0" cy="795123"/>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7800138" y="1189551"/>
            <a:ext cx="1291067" cy="369332"/>
          </a:xfrm>
          <a:prstGeom prst="rect">
            <a:avLst/>
          </a:prstGeom>
          <a:noFill/>
        </p:spPr>
        <p:txBody>
          <a:bodyPr wrap="square" rtlCol="0">
            <a:spAutoFit/>
          </a:bodyPr>
          <a:lstStyle/>
          <a:p>
            <a:r>
              <a:rPr lang="en-US" dirty="0" smtClean="0"/>
              <a:t>correlated</a:t>
            </a:r>
            <a:endParaRPr lang="en-US" dirty="0"/>
          </a:p>
        </p:txBody>
      </p:sp>
    </p:spTree>
    <p:extLst>
      <p:ext uri="{BB962C8B-B14F-4D97-AF65-F5344CB8AC3E}">
        <p14:creationId xmlns:p14="http://schemas.microsoft.com/office/powerpoint/2010/main" val="3498545935"/>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16674"/>
            <a:ext cx="9144000" cy="1934308"/>
          </a:xfrm>
          <a:prstGeom prst="rect">
            <a:avLst/>
          </a:prstGeom>
        </p:spPr>
      </p:pic>
      <p:pic>
        <p:nvPicPr>
          <p:cNvPr id="3" name="Picture 2"/>
          <p:cNvPicPr>
            <a:picLocks noChangeAspect="1"/>
          </p:cNvPicPr>
          <p:nvPr/>
        </p:nvPicPr>
        <p:blipFill>
          <a:blip r:embed="rId3"/>
          <a:stretch>
            <a:fillRect/>
          </a:stretch>
        </p:blipFill>
        <p:spPr>
          <a:xfrm>
            <a:off x="0" y="2395176"/>
            <a:ext cx="4131882" cy="4462823"/>
          </a:xfrm>
          <a:prstGeom prst="rect">
            <a:avLst/>
          </a:prstGeom>
        </p:spPr>
      </p:pic>
      <p:pic>
        <p:nvPicPr>
          <p:cNvPr id="4" name="Picture 3"/>
          <p:cNvPicPr>
            <a:picLocks noChangeAspect="1"/>
          </p:cNvPicPr>
          <p:nvPr/>
        </p:nvPicPr>
        <p:blipFill>
          <a:blip r:embed="rId4"/>
          <a:stretch>
            <a:fillRect/>
          </a:stretch>
        </p:blipFill>
        <p:spPr>
          <a:xfrm>
            <a:off x="4572000" y="2395176"/>
            <a:ext cx="4077621" cy="1498600"/>
          </a:xfrm>
          <a:prstGeom prst="rect">
            <a:avLst/>
          </a:prstGeom>
        </p:spPr>
      </p:pic>
      <p:sp>
        <p:nvSpPr>
          <p:cNvPr id="5" name="TextBox 4"/>
          <p:cNvSpPr txBox="1"/>
          <p:nvPr/>
        </p:nvSpPr>
        <p:spPr>
          <a:xfrm>
            <a:off x="6929343" y="1494976"/>
            <a:ext cx="1028952" cy="369332"/>
          </a:xfrm>
          <a:prstGeom prst="rect">
            <a:avLst/>
          </a:prstGeom>
          <a:noFill/>
        </p:spPr>
        <p:txBody>
          <a:bodyPr wrap="square" rtlCol="0">
            <a:spAutoFit/>
          </a:bodyPr>
          <a:lstStyle/>
          <a:p>
            <a:r>
              <a:rPr lang="en-US" dirty="0" smtClean="0"/>
              <a:t>cold</a:t>
            </a:r>
            <a:endParaRPr lang="en-US" dirty="0"/>
          </a:p>
        </p:txBody>
      </p:sp>
      <p:sp>
        <p:nvSpPr>
          <p:cNvPr id="6" name="TextBox 5"/>
          <p:cNvSpPr txBox="1"/>
          <p:nvPr/>
        </p:nvSpPr>
        <p:spPr>
          <a:xfrm>
            <a:off x="6784647" y="1004885"/>
            <a:ext cx="1012874" cy="369332"/>
          </a:xfrm>
          <a:prstGeom prst="rect">
            <a:avLst/>
          </a:prstGeom>
          <a:noFill/>
        </p:spPr>
        <p:txBody>
          <a:bodyPr wrap="square" rtlCol="0">
            <a:spAutoFit/>
          </a:bodyPr>
          <a:lstStyle/>
          <a:p>
            <a:r>
              <a:rPr lang="en-US" dirty="0"/>
              <a:t>n</a:t>
            </a:r>
            <a:r>
              <a:rPr lang="en-US" dirty="0" smtClean="0"/>
              <a:t>ot cold</a:t>
            </a:r>
            <a:endParaRPr lang="en-US" dirty="0"/>
          </a:p>
        </p:txBody>
      </p:sp>
      <p:cxnSp>
        <p:nvCxnSpPr>
          <p:cNvPr id="8" name="Straight Connector 7"/>
          <p:cNvCxnSpPr/>
          <p:nvPr/>
        </p:nvCxnSpPr>
        <p:spPr>
          <a:xfrm>
            <a:off x="5000060" y="2684526"/>
            <a:ext cx="3649561" cy="16075"/>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6398790" y="0"/>
            <a:ext cx="1045029" cy="369332"/>
          </a:xfrm>
          <a:prstGeom prst="rect">
            <a:avLst/>
          </a:prstGeom>
          <a:noFill/>
        </p:spPr>
        <p:txBody>
          <a:bodyPr wrap="square" rtlCol="0">
            <a:spAutoFit/>
          </a:bodyPr>
          <a:lstStyle/>
          <a:p>
            <a:r>
              <a:rPr lang="en-US" dirty="0" smtClean="0"/>
              <a:t>slabs</a:t>
            </a:r>
            <a:endParaRPr lang="en-US" dirty="0"/>
          </a:p>
        </p:txBody>
      </p:sp>
      <p:sp>
        <p:nvSpPr>
          <p:cNvPr id="10" name="TextBox 9"/>
          <p:cNvSpPr txBox="1"/>
          <p:nvPr/>
        </p:nvSpPr>
        <p:spPr>
          <a:xfrm>
            <a:off x="379826" y="683778"/>
            <a:ext cx="4089679" cy="1631216"/>
          </a:xfrm>
          <a:prstGeom prst="rect">
            <a:avLst/>
          </a:prstGeom>
          <a:solidFill>
            <a:schemeClr val="bg1"/>
          </a:solidFill>
        </p:spPr>
        <p:txBody>
          <a:bodyPr wrap="square" rtlCol="0">
            <a:spAutoFit/>
          </a:bodyPr>
          <a:lstStyle/>
          <a:p>
            <a:r>
              <a:rPr lang="en-US" sz="2000" dirty="0" smtClean="0"/>
              <a:t>There are two places* in the world (equatorial, and antipodal) where blue blobs exist below 650 km-Ecuador &amp; Java…conductive cooling, slab penetration, smearing?</a:t>
            </a:r>
            <a:endParaRPr lang="en-US" sz="2000" dirty="0"/>
          </a:p>
        </p:txBody>
      </p:sp>
      <p:sp>
        <p:nvSpPr>
          <p:cNvPr id="11" name="TextBox 10"/>
          <p:cNvSpPr txBox="1"/>
          <p:nvPr/>
        </p:nvSpPr>
        <p:spPr>
          <a:xfrm>
            <a:off x="379826" y="401340"/>
            <a:ext cx="3906799" cy="369332"/>
          </a:xfrm>
          <a:prstGeom prst="rect">
            <a:avLst/>
          </a:prstGeom>
          <a:solidFill>
            <a:schemeClr val="bg1"/>
          </a:solidFill>
        </p:spPr>
        <p:txBody>
          <a:bodyPr wrap="square" rtlCol="0">
            <a:spAutoFit/>
          </a:bodyPr>
          <a:lstStyle/>
          <a:p>
            <a:r>
              <a:rPr lang="en-US" dirty="0" smtClean="0"/>
              <a:t>An aside (more tomorrow)</a:t>
            </a:r>
            <a:endParaRPr lang="en-US" dirty="0"/>
          </a:p>
        </p:txBody>
      </p:sp>
      <p:cxnSp>
        <p:nvCxnSpPr>
          <p:cNvPr id="14" name="Straight Arrow Connector 13"/>
          <p:cNvCxnSpPr/>
          <p:nvPr/>
        </p:nvCxnSpPr>
        <p:spPr>
          <a:xfrm>
            <a:off x="8263764" y="6735035"/>
            <a:ext cx="659172"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8456693" y="6365703"/>
            <a:ext cx="687307" cy="307777"/>
          </a:xfrm>
          <a:prstGeom prst="rect">
            <a:avLst/>
          </a:prstGeom>
          <a:noFill/>
        </p:spPr>
        <p:txBody>
          <a:bodyPr wrap="square" rtlCol="0">
            <a:spAutoFit/>
          </a:bodyPr>
          <a:lstStyle/>
          <a:p>
            <a:r>
              <a:rPr lang="en-US" sz="1400" dirty="0" smtClean="0"/>
              <a:t>4:20</a:t>
            </a:r>
            <a:endParaRPr lang="en-US" sz="1400" dirty="0"/>
          </a:p>
        </p:txBody>
      </p:sp>
      <p:sp>
        <p:nvSpPr>
          <p:cNvPr id="16" name="TextBox 15"/>
          <p:cNvSpPr txBox="1"/>
          <p:nvPr/>
        </p:nvSpPr>
        <p:spPr>
          <a:xfrm>
            <a:off x="8649621" y="683778"/>
            <a:ext cx="900333" cy="369332"/>
          </a:xfrm>
          <a:prstGeom prst="rect">
            <a:avLst/>
          </a:prstGeom>
          <a:noFill/>
        </p:spPr>
        <p:txBody>
          <a:bodyPr wrap="square" rtlCol="0">
            <a:spAutoFit/>
          </a:bodyPr>
          <a:lstStyle/>
          <a:p>
            <a:r>
              <a:rPr lang="en-US" dirty="0" smtClean="0"/>
              <a:t>410</a:t>
            </a:r>
            <a:endParaRPr lang="en-US" dirty="0"/>
          </a:p>
        </p:txBody>
      </p:sp>
      <p:sp>
        <p:nvSpPr>
          <p:cNvPr id="17" name="TextBox 16"/>
          <p:cNvSpPr txBox="1"/>
          <p:nvPr/>
        </p:nvSpPr>
        <p:spPr>
          <a:xfrm>
            <a:off x="8649621" y="1591426"/>
            <a:ext cx="787792" cy="369332"/>
          </a:xfrm>
          <a:prstGeom prst="rect">
            <a:avLst/>
          </a:prstGeom>
          <a:noFill/>
        </p:spPr>
        <p:txBody>
          <a:bodyPr wrap="square" rtlCol="0">
            <a:spAutoFit/>
          </a:bodyPr>
          <a:lstStyle/>
          <a:p>
            <a:r>
              <a:rPr lang="en-US" dirty="0" smtClean="0"/>
              <a:t>650</a:t>
            </a:r>
            <a:endParaRPr lang="en-US" dirty="0"/>
          </a:p>
        </p:txBody>
      </p:sp>
      <p:sp>
        <p:nvSpPr>
          <p:cNvPr id="18" name="Rectangle 17"/>
          <p:cNvSpPr/>
          <p:nvPr/>
        </p:nvSpPr>
        <p:spPr>
          <a:xfrm>
            <a:off x="7090117" y="1848233"/>
            <a:ext cx="353702" cy="112525"/>
          </a:xfrm>
          <a:prstGeom prst="rect">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 name="Straight Connector 19"/>
          <p:cNvCxnSpPr/>
          <p:nvPr/>
        </p:nvCxnSpPr>
        <p:spPr>
          <a:xfrm>
            <a:off x="578785" y="5674478"/>
            <a:ext cx="3553097" cy="16075"/>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8135145" y="32008"/>
            <a:ext cx="1008855" cy="369332"/>
          </a:xfrm>
          <a:prstGeom prst="rect">
            <a:avLst/>
          </a:prstGeom>
          <a:noFill/>
        </p:spPr>
        <p:txBody>
          <a:bodyPr wrap="square" rtlCol="0">
            <a:spAutoFit/>
          </a:bodyPr>
          <a:lstStyle/>
          <a:p>
            <a:r>
              <a:rPr lang="en-US" dirty="0" smtClean="0"/>
              <a:t>Atlantic</a:t>
            </a:r>
            <a:endParaRPr lang="en-US" dirty="0"/>
          </a:p>
        </p:txBody>
      </p:sp>
      <p:sp>
        <p:nvSpPr>
          <p:cNvPr id="22" name="TextBox 21"/>
          <p:cNvSpPr txBox="1"/>
          <p:nvPr/>
        </p:nvSpPr>
        <p:spPr>
          <a:xfrm>
            <a:off x="5000060" y="88074"/>
            <a:ext cx="916409" cy="369332"/>
          </a:xfrm>
          <a:prstGeom prst="rect">
            <a:avLst/>
          </a:prstGeom>
          <a:noFill/>
        </p:spPr>
        <p:txBody>
          <a:bodyPr wrap="square" rtlCol="0">
            <a:spAutoFit/>
          </a:bodyPr>
          <a:lstStyle/>
          <a:p>
            <a:r>
              <a:rPr lang="en-US" dirty="0" smtClean="0"/>
              <a:t>Pacific</a:t>
            </a:r>
            <a:endParaRPr lang="en-US" dirty="0"/>
          </a:p>
        </p:txBody>
      </p:sp>
      <p:pic>
        <p:nvPicPr>
          <p:cNvPr id="7" name="Picture 6"/>
          <p:cNvPicPr>
            <a:picLocks noChangeAspect="1"/>
          </p:cNvPicPr>
          <p:nvPr/>
        </p:nvPicPr>
        <p:blipFill>
          <a:blip r:embed="rId5"/>
          <a:stretch>
            <a:fillRect/>
          </a:stretch>
        </p:blipFill>
        <p:spPr>
          <a:xfrm>
            <a:off x="80582" y="4308102"/>
            <a:ext cx="8376112" cy="1382451"/>
          </a:xfrm>
          <a:prstGeom prst="rect">
            <a:avLst/>
          </a:prstGeom>
        </p:spPr>
      </p:pic>
      <p:sp>
        <p:nvSpPr>
          <p:cNvPr id="13" name="TextBox 12"/>
          <p:cNvSpPr txBox="1"/>
          <p:nvPr/>
        </p:nvSpPr>
        <p:spPr>
          <a:xfrm>
            <a:off x="578785" y="5192227"/>
            <a:ext cx="1913206" cy="369332"/>
          </a:xfrm>
          <a:prstGeom prst="rect">
            <a:avLst/>
          </a:prstGeom>
          <a:noFill/>
        </p:spPr>
        <p:txBody>
          <a:bodyPr wrap="square" rtlCol="0">
            <a:spAutoFit/>
          </a:bodyPr>
          <a:lstStyle/>
          <a:p>
            <a:r>
              <a:rPr lang="en-US" dirty="0" smtClean="0"/>
              <a:t>Equator</a:t>
            </a:r>
            <a:endParaRPr lang="en-US" dirty="0"/>
          </a:p>
        </p:txBody>
      </p:sp>
      <p:sp>
        <p:nvSpPr>
          <p:cNvPr id="19" name="TextBox 18"/>
          <p:cNvSpPr txBox="1"/>
          <p:nvPr/>
        </p:nvSpPr>
        <p:spPr>
          <a:xfrm>
            <a:off x="5353762" y="5304752"/>
            <a:ext cx="1045028" cy="369332"/>
          </a:xfrm>
          <a:prstGeom prst="rect">
            <a:avLst/>
          </a:prstGeom>
          <a:noFill/>
        </p:spPr>
        <p:txBody>
          <a:bodyPr wrap="square" rtlCol="0">
            <a:spAutoFit/>
          </a:bodyPr>
          <a:lstStyle/>
          <a:p>
            <a:r>
              <a:rPr lang="en-US" dirty="0" smtClean="0"/>
              <a:t>180 </a:t>
            </a:r>
            <a:r>
              <a:rPr lang="en-US" baseline="30000" dirty="0" smtClean="0"/>
              <a:t>o</a:t>
            </a:r>
            <a:endParaRPr lang="en-US" baseline="30000" dirty="0"/>
          </a:p>
        </p:txBody>
      </p:sp>
      <p:cxnSp>
        <p:nvCxnSpPr>
          <p:cNvPr id="24" name="Straight Arrow Connector 23"/>
          <p:cNvCxnSpPr/>
          <p:nvPr/>
        </p:nvCxnSpPr>
        <p:spPr>
          <a:xfrm>
            <a:off x="4286625" y="5304752"/>
            <a:ext cx="3157194"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6398791" y="4064000"/>
            <a:ext cx="2745210" cy="461665"/>
          </a:xfrm>
          <a:prstGeom prst="rect">
            <a:avLst/>
          </a:prstGeom>
          <a:solidFill>
            <a:schemeClr val="bg1"/>
          </a:solidFill>
        </p:spPr>
        <p:txBody>
          <a:bodyPr wrap="square" rtlCol="0">
            <a:spAutoFit/>
          </a:bodyPr>
          <a:lstStyle/>
          <a:p>
            <a:r>
              <a:rPr lang="en-US" sz="2400" dirty="0" smtClean="0"/>
              <a:t>Top of lower mantle</a:t>
            </a:r>
            <a:endParaRPr lang="en-US" sz="2400" dirty="0"/>
          </a:p>
        </p:txBody>
      </p:sp>
      <p:cxnSp>
        <p:nvCxnSpPr>
          <p:cNvPr id="25" name="Straight Arrow Connector 24"/>
          <p:cNvCxnSpPr/>
          <p:nvPr/>
        </p:nvCxnSpPr>
        <p:spPr>
          <a:xfrm>
            <a:off x="4469505" y="3572933"/>
            <a:ext cx="530555"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a:endCxn id="12" idx="1"/>
          </p:cNvCxnSpPr>
          <p:nvPr/>
        </p:nvCxnSpPr>
        <p:spPr>
          <a:xfrm>
            <a:off x="4469505" y="3572933"/>
            <a:ext cx="1929286" cy="7219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3" name="Rectangle 22"/>
          <p:cNvSpPr/>
          <p:nvPr/>
        </p:nvSpPr>
        <p:spPr>
          <a:xfrm>
            <a:off x="238108" y="5674084"/>
            <a:ext cx="4333892" cy="118391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3492247" y="5913723"/>
            <a:ext cx="977258" cy="369332"/>
          </a:xfrm>
          <a:prstGeom prst="rect">
            <a:avLst/>
          </a:prstGeom>
          <a:noFill/>
        </p:spPr>
        <p:txBody>
          <a:bodyPr wrap="square" rtlCol="0">
            <a:spAutoFit/>
          </a:bodyPr>
          <a:lstStyle/>
          <a:p>
            <a:r>
              <a:rPr lang="en-US" dirty="0" smtClean="0"/>
              <a:t>Borneo</a:t>
            </a:r>
            <a:endParaRPr lang="en-US" dirty="0"/>
          </a:p>
        </p:txBody>
      </p:sp>
      <p:sp>
        <p:nvSpPr>
          <p:cNvPr id="27" name="TextBox 26"/>
          <p:cNvSpPr txBox="1"/>
          <p:nvPr/>
        </p:nvSpPr>
        <p:spPr>
          <a:xfrm>
            <a:off x="7619449" y="5913723"/>
            <a:ext cx="837245" cy="369332"/>
          </a:xfrm>
          <a:prstGeom prst="rect">
            <a:avLst/>
          </a:prstGeom>
          <a:noFill/>
        </p:spPr>
        <p:txBody>
          <a:bodyPr wrap="square" rtlCol="0">
            <a:spAutoFit/>
          </a:bodyPr>
          <a:lstStyle/>
          <a:p>
            <a:r>
              <a:rPr lang="en-US" dirty="0" smtClean="0"/>
              <a:t>Peru</a:t>
            </a:r>
            <a:endParaRPr lang="en-US" dirty="0"/>
          </a:p>
        </p:txBody>
      </p:sp>
    </p:spTree>
    <p:extLst>
      <p:ext uri="{BB962C8B-B14F-4D97-AF65-F5344CB8AC3E}">
        <p14:creationId xmlns:p14="http://schemas.microsoft.com/office/powerpoint/2010/main" val="106853644"/>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67467" y="592667"/>
            <a:ext cx="5926665" cy="4301066"/>
          </a:xfrm>
          <a:prstGeom prst="rect">
            <a:avLst/>
          </a:prstGeom>
        </p:spPr>
      </p:pic>
    </p:spTree>
    <p:extLst>
      <p:ext uri="{BB962C8B-B14F-4D97-AF65-F5344CB8AC3E}">
        <p14:creationId xmlns:p14="http://schemas.microsoft.com/office/powerpoint/2010/main" val="4233796402"/>
      </p:ext>
    </p:extLst>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66700" y="635000"/>
            <a:ext cx="5956300" cy="4813300"/>
          </a:xfrm>
          <a:prstGeom prst="rect">
            <a:avLst/>
          </a:prstGeom>
        </p:spPr>
      </p:pic>
      <p:pic>
        <p:nvPicPr>
          <p:cNvPr id="3" name="Picture 2"/>
          <p:cNvPicPr>
            <a:picLocks noChangeAspect="1"/>
          </p:cNvPicPr>
          <p:nvPr/>
        </p:nvPicPr>
        <p:blipFill>
          <a:blip r:embed="rId4"/>
          <a:stretch>
            <a:fillRect/>
          </a:stretch>
        </p:blipFill>
        <p:spPr>
          <a:xfrm>
            <a:off x="5962805" y="457200"/>
            <a:ext cx="2787805" cy="6858000"/>
          </a:xfrm>
          <a:prstGeom prst="rect">
            <a:avLst/>
          </a:prstGeom>
        </p:spPr>
      </p:pic>
    </p:spTree>
    <p:extLst>
      <p:ext uri="{BB962C8B-B14F-4D97-AF65-F5344CB8AC3E}">
        <p14:creationId xmlns:p14="http://schemas.microsoft.com/office/powerpoint/2010/main" val="857127681"/>
      </p:ext>
    </p:ext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p:cNvSpPr>
            <a:spLocks noGrp="1" noChangeArrowheads="1"/>
          </p:cNvSpPr>
          <p:nvPr>
            <p:ph type="ctrTitle"/>
          </p:nvPr>
        </p:nvSpPr>
        <p:spPr>
          <a:xfrm>
            <a:off x="901700" y="2286000"/>
            <a:ext cx="7340600" cy="1143000"/>
          </a:xfrm>
        </p:spPr>
        <p:txBody>
          <a:bodyPr/>
          <a:lstStyle/>
          <a:p>
            <a:pPr eaLnBrk="1" hangingPunct="1"/>
            <a:endParaRPr lang="en-US">
              <a:latin typeface="Arial" charset="0"/>
              <a:ea typeface="ＭＳ Ｐゴシック" charset="0"/>
              <a:cs typeface="ＭＳ Ｐゴシック" charset="0"/>
            </a:endParaRPr>
          </a:p>
        </p:txBody>
      </p:sp>
      <p:sp>
        <p:nvSpPr>
          <p:cNvPr id="137218" name="Rectangle 3"/>
          <p:cNvSpPr>
            <a:spLocks noGrp="1" noChangeArrowheads="1"/>
          </p:cNvSpPr>
          <p:nvPr>
            <p:ph type="subTitle" idx="1"/>
          </p:nvPr>
        </p:nvSpPr>
        <p:spPr/>
        <p:txBody>
          <a:bodyPr/>
          <a:lstStyle/>
          <a:p>
            <a:pPr eaLnBrk="1" hangingPunct="1"/>
            <a:endParaRPr lang="en-US">
              <a:latin typeface="Arial" charset="0"/>
              <a:ea typeface="ＭＳ Ｐゴシック" charset="0"/>
              <a:cs typeface="ＭＳ Ｐゴシック" charset="0"/>
            </a:endParaRPr>
          </a:p>
        </p:txBody>
      </p:sp>
      <p:pic>
        <p:nvPicPr>
          <p:cNvPr id="430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8525" y="758825"/>
            <a:ext cx="7353300"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37220" name="Text Box 5"/>
          <p:cNvSpPr txBox="1">
            <a:spLocks noChangeArrowheads="1"/>
          </p:cNvSpPr>
          <p:nvPr/>
        </p:nvSpPr>
        <p:spPr bwMode="auto">
          <a:xfrm>
            <a:off x="0" y="6288088"/>
            <a:ext cx="9144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BLUE           Africa ??             SE Asia  Slabs?    Andes  Slabs?</a:t>
            </a:r>
          </a:p>
        </p:txBody>
      </p:sp>
      <p:sp>
        <p:nvSpPr>
          <p:cNvPr id="137221" name="Text Box 6"/>
          <p:cNvSpPr txBox="1">
            <a:spLocks noChangeArrowheads="1"/>
          </p:cNvSpPr>
          <p:nvPr/>
        </p:nvSpPr>
        <p:spPr bwMode="auto">
          <a:xfrm>
            <a:off x="304800" y="0"/>
            <a:ext cx="2089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600 km depth</a:t>
            </a:r>
          </a:p>
        </p:txBody>
      </p:sp>
    </p:spTree>
    <p:extLst>
      <p:ext uri="{BB962C8B-B14F-4D97-AF65-F5344CB8AC3E}">
        <p14:creationId xmlns:p14="http://schemas.microsoft.com/office/powerpoint/2010/main" val="1739436493"/>
      </p:ext>
    </p:extLst>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Deuss</a:t>
            </a:r>
          </a:p>
        </p:txBody>
      </p:sp>
      <p:pic>
        <p:nvPicPr>
          <p:cNvPr id="77826" name="Picture 4" descr="TZ-SS"/>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031875" y="1981200"/>
            <a:ext cx="7080250" cy="4114800"/>
          </a:xfrm>
        </p:spPr>
      </p:pic>
    </p:spTree>
    <p:extLst>
      <p:ext uri="{BB962C8B-B14F-4D97-AF65-F5344CB8AC3E}">
        <p14:creationId xmlns:p14="http://schemas.microsoft.com/office/powerpoint/2010/main" val="3759738082"/>
      </p:ext>
    </p:extLst>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711200"/>
            <a:ext cx="7620000" cy="15240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p:nvPr/>
        </p:nvSpPr>
        <p:spPr>
          <a:xfrm>
            <a:off x="914400" y="2218267"/>
            <a:ext cx="7620000" cy="15240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914400" y="3725334"/>
            <a:ext cx="7620000" cy="745066"/>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Down Arrow 4"/>
          <p:cNvSpPr/>
          <p:nvPr/>
        </p:nvSpPr>
        <p:spPr>
          <a:xfrm>
            <a:off x="1202267" y="1083733"/>
            <a:ext cx="1253066" cy="1134534"/>
          </a:xfrm>
          <a:prstGeom prst="downArrow">
            <a:avLst/>
          </a:prstGeom>
          <a:gradFill>
            <a:gsLst>
              <a:gs pos="0">
                <a:schemeClr val="accent1">
                  <a:tint val="100000"/>
                  <a:shade val="100000"/>
                  <a:satMod val="130000"/>
                </a:schemeClr>
              </a:gs>
              <a:gs pos="100000">
                <a:schemeClr val="accent1">
                  <a:tint val="50000"/>
                  <a:shade val="100000"/>
                  <a:satMod val="350000"/>
                </a:schemeClr>
              </a:gs>
              <a:gs pos="50000">
                <a:srgbClr val="000090"/>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Down Arrow 5"/>
          <p:cNvSpPr/>
          <p:nvPr/>
        </p:nvSpPr>
        <p:spPr>
          <a:xfrm>
            <a:off x="1202267" y="2319866"/>
            <a:ext cx="1253066" cy="1405467"/>
          </a:xfrm>
          <a:prstGeom prst="downArrow">
            <a:avLst/>
          </a:prstGeom>
          <a:gradFill>
            <a:gsLst>
              <a:gs pos="0">
                <a:schemeClr val="accent1">
                  <a:tint val="100000"/>
                  <a:shade val="100000"/>
                  <a:satMod val="130000"/>
                </a:schemeClr>
              </a:gs>
              <a:gs pos="100000">
                <a:schemeClr val="accent1">
                  <a:tint val="50000"/>
                  <a:shade val="100000"/>
                  <a:satMod val="350000"/>
                </a:schemeClr>
              </a:gs>
              <a:gs pos="87000">
                <a:srgbClr val="FF0000"/>
              </a:gs>
            </a:gsLst>
            <a:lin ang="498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Curved Up Arrow 6"/>
          <p:cNvSpPr/>
          <p:nvPr/>
        </p:nvSpPr>
        <p:spPr>
          <a:xfrm>
            <a:off x="2116667" y="1591733"/>
            <a:ext cx="948266" cy="508000"/>
          </a:xfrm>
          <a:prstGeom prst="curvedUp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 name="Bent Arrow 7"/>
          <p:cNvSpPr/>
          <p:nvPr/>
        </p:nvSpPr>
        <p:spPr>
          <a:xfrm flipV="1">
            <a:off x="4148667" y="736597"/>
            <a:ext cx="1828799" cy="2870201"/>
          </a:xfrm>
          <a:prstGeom prst="bentArrow">
            <a:avLst>
              <a:gd name="adj1" fmla="val 25000"/>
              <a:gd name="adj2" fmla="val 25000"/>
              <a:gd name="adj3" fmla="val 25000"/>
              <a:gd name="adj4" fmla="val 41451"/>
            </a:avLst>
          </a:prstGeom>
          <a:gradFill>
            <a:gsLst>
              <a:gs pos="56000">
                <a:schemeClr val="accent1">
                  <a:tint val="100000"/>
                  <a:shade val="100000"/>
                  <a:satMod val="130000"/>
                  <a:alpha val="29000"/>
                </a:schemeClr>
              </a:gs>
              <a:gs pos="99000">
                <a:schemeClr val="accent1">
                  <a:tint val="50000"/>
                  <a:shade val="100000"/>
                  <a:satMod val="350000"/>
                </a:schemeClr>
              </a:gs>
              <a:gs pos="91000">
                <a:srgbClr val="FF0000">
                  <a:alpha val="15000"/>
                </a:srgb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 name="Bent Arrow 8"/>
          <p:cNvSpPr/>
          <p:nvPr/>
        </p:nvSpPr>
        <p:spPr>
          <a:xfrm rot="16200000" flipV="1">
            <a:off x="6087532" y="973665"/>
            <a:ext cx="2336799" cy="2556934"/>
          </a:xfrm>
          <a:prstGeom prst="bentArrow">
            <a:avLst>
              <a:gd name="adj1" fmla="val 25000"/>
              <a:gd name="adj2" fmla="val 25000"/>
              <a:gd name="adj3" fmla="val 25000"/>
              <a:gd name="adj4" fmla="val 41451"/>
            </a:avLst>
          </a:prstGeom>
          <a:gradFill>
            <a:gsLst>
              <a:gs pos="81000">
                <a:srgbClr val="FF0000">
                  <a:alpha val="20000"/>
                </a:srgbClr>
              </a:gs>
              <a:gs pos="100000">
                <a:schemeClr val="accent1">
                  <a:tint val="50000"/>
                  <a:shade val="100000"/>
                  <a:satMod val="350000"/>
                </a:schemeClr>
              </a:gs>
            </a:gsLst>
          </a:gra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 name="TextBox 9"/>
          <p:cNvSpPr txBox="1"/>
          <p:nvPr/>
        </p:nvSpPr>
        <p:spPr>
          <a:xfrm>
            <a:off x="3352800" y="1811867"/>
            <a:ext cx="795867" cy="461665"/>
          </a:xfrm>
          <a:prstGeom prst="rect">
            <a:avLst/>
          </a:prstGeom>
          <a:noFill/>
        </p:spPr>
        <p:txBody>
          <a:bodyPr wrap="square" rtlCol="0">
            <a:spAutoFit/>
          </a:bodyPr>
          <a:lstStyle/>
          <a:p>
            <a:r>
              <a:rPr lang="en-US" sz="2400" dirty="0" smtClean="0"/>
              <a:t>410</a:t>
            </a:r>
            <a:endParaRPr lang="en-US" sz="2400" dirty="0"/>
          </a:p>
        </p:txBody>
      </p:sp>
      <p:sp>
        <p:nvSpPr>
          <p:cNvPr id="11" name="TextBox 10"/>
          <p:cNvSpPr txBox="1"/>
          <p:nvPr/>
        </p:nvSpPr>
        <p:spPr>
          <a:xfrm>
            <a:off x="3352800" y="3263668"/>
            <a:ext cx="795867" cy="461665"/>
          </a:xfrm>
          <a:prstGeom prst="rect">
            <a:avLst/>
          </a:prstGeom>
          <a:noFill/>
        </p:spPr>
        <p:txBody>
          <a:bodyPr wrap="square" rtlCol="0">
            <a:spAutoFit/>
          </a:bodyPr>
          <a:lstStyle/>
          <a:p>
            <a:r>
              <a:rPr lang="en-US" sz="2400" dirty="0" smtClean="0"/>
              <a:t>650</a:t>
            </a:r>
            <a:endParaRPr lang="en-US" sz="2400" dirty="0"/>
          </a:p>
        </p:txBody>
      </p:sp>
      <p:sp>
        <p:nvSpPr>
          <p:cNvPr id="12" name="TextBox 11"/>
          <p:cNvSpPr txBox="1"/>
          <p:nvPr/>
        </p:nvSpPr>
        <p:spPr>
          <a:xfrm>
            <a:off x="1354667" y="711200"/>
            <a:ext cx="1303866" cy="461665"/>
          </a:xfrm>
          <a:prstGeom prst="rect">
            <a:avLst/>
          </a:prstGeom>
          <a:noFill/>
        </p:spPr>
        <p:txBody>
          <a:bodyPr wrap="square" rtlCol="0">
            <a:spAutoFit/>
          </a:bodyPr>
          <a:lstStyle/>
          <a:p>
            <a:r>
              <a:rPr lang="en-US" sz="2400" dirty="0" err="1" smtClean="0"/>
              <a:t>eclogite</a:t>
            </a:r>
            <a:endParaRPr lang="en-US" sz="2400" dirty="0"/>
          </a:p>
        </p:txBody>
      </p:sp>
      <p:sp>
        <p:nvSpPr>
          <p:cNvPr id="13" name="Oval 12"/>
          <p:cNvSpPr/>
          <p:nvPr/>
        </p:nvSpPr>
        <p:spPr>
          <a:xfrm>
            <a:off x="1066799" y="3742267"/>
            <a:ext cx="1320800" cy="474133"/>
          </a:xfrm>
          <a:prstGeom prst="ellipse">
            <a:avLst/>
          </a:prstGeom>
          <a:gradFill flip="none" rotWithShape="1">
            <a:gsLst>
              <a:gs pos="0">
                <a:srgbClr val="FF0000">
                  <a:alpha val="86000"/>
                </a:srgbClr>
              </a:gs>
              <a:gs pos="100000">
                <a:srgbClr val="FFFFFF"/>
              </a:gs>
            </a:gsLst>
            <a:path path="rect">
              <a:fillToRect l="100000" t="100000"/>
            </a:path>
            <a:tileRect r="-100000" b="-100000"/>
          </a:gra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3894667" y="1083732"/>
            <a:ext cx="1879600" cy="461665"/>
          </a:xfrm>
          <a:prstGeom prst="rect">
            <a:avLst/>
          </a:prstGeom>
          <a:noFill/>
        </p:spPr>
        <p:txBody>
          <a:bodyPr wrap="square" rtlCol="0">
            <a:spAutoFit/>
          </a:bodyPr>
          <a:lstStyle/>
          <a:p>
            <a:r>
              <a:rPr lang="en-US" sz="2400" dirty="0" err="1" smtClean="0"/>
              <a:t>harzburgite</a:t>
            </a:r>
            <a:endParaRPr lang="en-US" sz="2400" dirty="0"/>
          </a:p>
        </p:txBody>
      </p:sp>
      <p:sp>
        <p:nvSpPr>
          <p:cNvPr id="15" name="Arc 14"/>
          <p:cNvSpPr/>
          <p:nvPr/>
        </p:nvSpPr>
        <p:spPr>
          <a:xfrm rot="7963550">
            <a:off x="1106354" y="2883735"/>
            <a:ext cx="1320800" cy="1100666"/>
          </a:xfrm>
          <a:prstGeom prst="arc">
            <a:avLst/>
          </a:prstGeom>
          <a:ln w="38100" cmpd="sng">
            <a:solidFill>
              <a:srgbClr val="000090"/>
            </a:solidFill>
            <a:prstDash val="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TextBox 15"/>
          <p:cNvSpPr txBox="1"/>
          <p:nvPr/>
        </p:nvSpPr>
        <p:spPr>
          <a:xfrm>
            <a:off x="1270001" y="3606798"/>
            <a:ext cx="1185332" cy="461665"/>
          </a:xfrm>
          <a:prstGeom prst="rect">
            <a:avLst/>
          </a:prstGeom>
          <a:noFill/>
        </p:spPr>
        <p:txBody>
          <a:bodyPr wrap="square" rtlCol="0">
            <a:spAutoFit/>
          </a:bodyPr>
          <a:lstStyle/>
          <a:p>
            <a:r>
              <a:rPr lang="en-US" sz="2400" i="1" dirty="0" smtClean="0"/>
              <a:t>cold</a:t>
            </a:r>
            <a:endParaRPr lang="en-US" sz="2400" i="1" dirty="0"/>
          </a:p>
        </p:txBody>
      </p:sp>
      <p:sp>
        <p:nvSpPr>
          <p:cNvPr id="17" name="TextBox 16"/>
          <p:cNvSpPr txBox="1"/>
          <p:nvPr/>
        </p:nvSpPr>
        <p:spPr>
          <a:xfrm>
            <a:off x="3064933" y="2575536"/>
            <a:ext cx="1083734" cy="523220"/>
          </a:xfrm>
          <a:prstGeom prst="rect">
            <a:avLst/>
          </a:prstGeom>
          <a:noFill/>
        </p:spPr>
        <p:txBody>
          <a:bodyPr wrap="square" rtlCol="0">
            <a:spAutoFit/>
          </a:bodyPr>
          <a:lstStyle/>
          <a:p>
            <a:r>
              <a:rPr lang="en-US" sz="2800" i="1" dirty="0" smtClean="0">
                <a:solidFill>
                  <a:srgbClr val="3366FF"/>
                </a:solidFill>
              </a:rPr>
              <a:t>cold</a:t>
            </a:r>
            <a:endParaRPr lang="en-US" sz="2800" i="1" dirty="0">
              <a:solidFill>
                <a:srgbClr val="3366FF"/>
              </a:solidFill>
            </a:endParaRPr>
          </a:p>
        </p:txBody>
      </p:sp>
    </p:spTree>
    <p:extLst>
      <p:ext uri="{BB962C8B-B14F-4D97-AF65-F5344CB8AC3E}">
        <p14:creationId xmlns:p14="http://schemas.microsoft.com/office/powerpoint/2010/main" val="2863095641"/>
      </p:ext>
    </p:extLst>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14300"/>
            <a:ext cx="9144000" cy="6619164"/>
          </a:xfrm>
          <a:prstGeom prst="rect">
            <a:avLst/>
          </a:prstGeom>
        </p:spPr>
      </p:pic>
    </p:spTree>
    <p:extLst>
      <p:ext uri="{BB962C8B-B14F-4D97-AF65-F5344CB8AC3E}">
        <p14:creationId xmlns:p14="http://schemas.microsoft.com/office/powerpoint/2010/main" val="278645145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524500" y="1524000"/>
            <a:ext cx="3124200" cy="4076700"/>
          </a:xfrm>
          <a:prstGeom prst="rect">
            <a:avLst/>
          </a:prstGeom>
        </p:spPr>
      </p:pic>
      <p:pic>
        <p:nvPicPr>
          <p:cNvPr id="3" name="Picture 2"/>
          <p:cNvPicPr>
            <a:picLocks noChangeAspect="1"/>
          </p:cNvPicPr>
          <p:nvPr/>
        </p:nvPicPr>
        <p:blipFill>
          <a:blip r:embed="rId3"/>
          <a:stretch>
            <a:fillRect/>
          </a:stretch>
        </p:blipFill>
        <p:spPr>
          <a:xfrm>
            <a:off x="0" y="5486400"/>
            <a:ext cx="9144000" cy="1253239"/>
          </a:xfrm>
          <a:prstGeom prst="rect">
            <a:avLst/>
          </a:prstGeom>
        </p:spPr>
      </p:pic>
      <p:pic>
        <p:nvPicPr>
          <p:cNvPr id="4" name="Picture 3"/>
          <p:cNvPicPr>
            <a:picLocks noChangeAspect="1"/>
          </p:cNvPicPr>
          <p:nvPr/>
        </p:nvPicPr>
        <p:blipFill>
          <a:blip r:embed="rId4"/>
          <a:stretch>
            <a:fillRect/>
          </a:stretch>
        </p:blipFill>
        <p:spPr>
          <a:xfrm>
            <a:off x="241300" y="2095501"/>
            <a:ext cx="6261100" cy="3390900"/>
          </a:xfrm>
          <a:prstGeom prst="rect">
            <a:avLst/>
          </a:prstGeom>
        </p:spPr>
      </p:pic>
      <p:sp>
        <p:nvSpPr>
          <p:cNvPr id="5" name="TextBox 4"/>
          <p:cNvSpPr txBox="1"/>
          <p:nvPr/>
        </p:nvSpPr>
        <p:spPr>
          <a:xfrm>
            <a:off x="4254615" y="353649"/>
            <a:ext cx="3138631" cy="830997"/>
          </a:xfrm>
          <a:prstGeom prst="rect">
            <a:avLst/>
          </a:prstGeom>
          <a:noFill/>
        </p:spPr>
        <p:txBody>
          <a:bodyPr wrap="square" rtlCol="0">
            <a:spAutoFit/>
          </a:bodyPr>
          <a:lstStyle/>
          <a:p>
            <a:r>
              <a:rPr lang="en-US" sz="2400" dirty="0" smtClean="0"/>
              <a:t>Gutenberg’s low velocity zone (LVZ)</a:t>
            </a:r>
            <a:endParaRPr lang="en-US" sz="2400" dirty="0"/>
          </a:p>
        </p:txBody>
      </p:sp>
      <p:cxnSp>
        <p:nvCxnSpPr>
          <p:cNvPr id="9" name="Straight Arrow Connector 8"/>
          <p:cNvCxnSpPr/>
          <p:nvPr/>
        </p:nvCxnSpPr>
        <p:spPr>
          <a:xfrm>
            <a:off x="5751724" y="1312772"/>
            <a:ext cx="1007281" cy="67272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7393246" y="4586921"/>
            <a:ext cx="1109470" cy="461665"/>
          </a:xfrm>
          <a:prstGeom prst="rect">
            <a:avLst/>
          </a:prstGeom>
          <a:noFill/>
        </p:spPr>
        <p:txBody>
          <a:bodyPr wrap="square" rtlCol="0">
            <a:spAutoFit/>
          </a:bodyPr>
          <a:lstStyle/>
          <a:p>
            <a:r>
              <a:rPr lang="en-US" sz="2400" dirty="0" smtClean="0"/>
              <a:t>D”</a:t>
            </a:r>
            <a:endParaRPr lang="en-US" sz="2400" dirty="0"/>
          </a:p>
        </p:txBody>
      </p:sp>
      <p:sp>
        <p:nvSpPr>
          <p:cNvPr id="11" name="TextBox 10"/>
          <p:cNvSpPr txBox="1"/>
          <p:nvPr/>
        </p:nvSpPr>
        <p:spPr>
          <a:xfrm>
            <a:off x="5303219" y="1988027"/>
            <a:ext cx="897010" cy="523220"/>
          </a:xfrm>
          <a:prstGeom prst="rect">
            <a:avLst/>
          </a:prstGeom>
          <a:noFill/>
        </p:spPr>
        <p:txBody>
          <a:bodyPr wrap="square" rtlCol="0">
            <a:spAutoFit/>
          </a:bodyPr>
          <a:lstStyle/>
          <a:p>
            <a:r>
              <a:rPr lang="en-US" sz="2800" dirty="0" smtClean="0">
                <a:ln w="10160">
                  <a:solidFill>
                    <a:schemeClr val="accent1"/>
                  </a:solidFill>
                  <a:prstDash val="solid"/>
                </a:ln>
                <a:solidFill>
                  <a:srgbClr val="FFFFFF"/>
                </a:solidFill>
                <a:effectLst>
                  <a:outerShdw blurRad="38100" dist="32000" dir="5400000" algn="tl">
                    <a:srgbClr val="000000">
                      <a:alpha val="30000"/>
                    </a:srgbClr>
                  </a:outerShdw>
                </a:effectLst>
              </a:rPr>
              <a:t>B</a:t>
            </a:r>
            <a:endParaRPr lang="en-US" sz="2800" dirty="0">
              <a:ln w="10160">
                <a:solidFill>
                  <a:schemeClr val="accent1"/>
                </a:solidFill>
                <a:prstDash val="solid"/>
              </a:ln>
              <a:solidFill>
                <a:srgbClr val="FFFFFF"/>
              </a:solidFill>
              <a:effectLst>
                <a:outerShdw blurRad="38100" dist="32000" dir="5400000" algn="tl">
                  <a:srgbClr val="000000">
                    <a:alpha val="30000"/>
                  </a:srgbClr>
                </a:outerShdw>
              </a:effectLst>
            </a:endParaRPr>
          </a:p>
        </p:txBody>
      </p:sp>
      <p:sp>
        <p:nvSpPr>
          <p:cNvPr id="6" name="TextBox 5"/>
          <p:cNvSpPr txBox="1"/>
          <p:nvPr/>
        </p:nvSpPr>
        <p:spPr>
          <a:xfrm>
            <a:off x="687867" y="769148"/>
            <a:ext cx="3566748" cy="1077218"/>
          </a:xfrm>
          <a:prstGeom prst="rect">
            <a:avLst/>
          </a:prstGeom>
          <a:noFill/>
        </p:spPr>
        <p:txBody>
          <a:bodyPr wrap="square" rtlCol="0">
            <a:spAutoFit/>
          </a:bodyPr>
          <a:lstStyle/>
          <a:p>
            <a:r>
              <a:rPr lang="en-US" sz="3200" i="1" dirty="0" smtClean="0">
                <a:solidFill>
                  <a:srgbClr val="FF0000"/>
                </a:solidFill>
              </a:rPr>
              <a:t>Thermal overshoot &amp; BL convection</a:t>
            </a:r>
            <a:endParaRPr lang="en-US" sz="3200" i="1" dirty="0">
              <a:solidFill>
                <a:srgbClr val="FF0000"/>
              </a:solidFill>
            </a:endParaRPr>
          </a:p>
        </p:txBody>
      </p:sp>
      <p:sp>
        <p:nvSpPr>
          <p:cNvPr id="7" name="TextBox 6"/>
          <p:cNvSpPr txBox="1"/>
          <p:nvPr/>
        </p:nvSpPr>
        <p:spPr>
          <a:xfrm>
            <a:off x="241300" y="273275"/>
            <a:ext cx="803729" cy="646331"/>
          </a:xfrm>
          <a:prstGeom prst="rect">
            <a:avLst/>
          </a:prstGeom>
          <a:noFill/>
        </p:spPr>
        <p:txBody>
          <a:bodyPr wrap="square" rtlCol="0">
            <a:spAutoFit/>
          </a:bodyPr>
          <a:lstStyle/>
          <a:p>
            <a:r>
              <a:rPr lang="en-US" sz="3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B</a:t>
            </a:r>
            <a:endPar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8" name="Rectangle 7"/>
          <p:cNvSpPr/>
          <p:nvPr/>
        </p:nvSpPr>
        <p:spPr>
          <a:xfrm>
            <a:off x="0" y="6028128"/>
            <a:ext cx="9144000" cy="82987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183863" y="6036456"/>
            <a:ext cx="8774221" cy="400110"/>
          </a:xfrm>
          <a:prstGeom prst="rect">
            <a:avLst/>
          </a:prstGeom>
          <a:noFill/>
          <a:ln w="28575" cmpd="sng">
            <a:solidFill>
              <a:srgbClr val="FF0000"/>
            </a:solidFill>
          </a:ln>
        </p:spPr>
        <p:txBody>
          <a:bodyPr wrap="square" rtlCol="0">
            <a:spAutoFit/>
          </a:bodyPr>
          <a:lstStyle/>
          <a:p>
            <a:r>
              <a:rPr lang="en-US" sz="2000" dirty="0" smtClean="0">
                <a:solidFill>
                  <a:srgbClr val="FF0000"/>
                </a:solidFill>
              </a:rPr>
              <a:t>Boundary layers can be buoyancy driven or shear driven, just as in the atmosphere</a:t>
            </a:r>
            <a:endParaRPr lang="en-US" sz="2000" dirty="0">
              <a:solidFill>
                <a:srgbClr val="FF0000"/>
              </a:solidFill>
            </a:endParaRPr>
          </a:p>
        </p:txBody>
      </p:sp>
      <p:sp>
        <p:nvSpPr>
          <p:cNvPr id="13" name="TextBox 12"/>
          <p:cNvSpPr txBox="1"/>
          <p:nvPr/>
        </p:nvSpPr>
        <p:spPr>
          <a:xfrm>
            <a:off x="7393246" y="1996300"/>
            <a:ext cx="1511272" cy="707886"/>
          </a:xfrm>
          <a:prstGeom prst="rect">
            <a:avLst/>
          </a:prstGeom>
          <a:solidFill>
            <a:schemeClr val="bg1"/>
          </a:solidFill>
        </p:spPr>
        <p:txBody>
          <a:bodyPr wrap="square" rtlCol="0">
            <a:spAutoFit/>
          </a:bodyPr>
          <a:lstStyle/>
          <a:p>
            <a:r>
              <a:rPr lang="en-US" sz="2000" dirty="0" smtClean="0"/>
              <a:t>Gutenberg’s Region B</a:t>
            </a:r>
            <a:endParaRPr lang="en-US" sz="2000" dirty="0"/>
          </a:p>
        </p:txBody>
      </p:sp>
      <p:pic>
        <p:nvPicPr>
          <p:cNvPr id="15" name="Picture 14"/>
          <p:cNvPicPr>
            <a:picLocks noChangeAspect="1"/>
          </p:cNvPicPr>
          <p:nvPr/>
        </p:nvPicPr>
        <p:blipFill>
          <a:blip r:embed="rId5"/>
          <a:stretch>
            <a:fillRect/>
          </a:stretch>
        </p:blipFill>
        <p:spPr>
          <a:xfrm>
            <a:off x="7893984" y="169399"/>
            <a:ext cx="1052879" cy="1430746"/>
          </a:xfrm>
          <a:prstGeom prst="rect">
            <a:avLst/>
          </a:prstGeom>
        </p:spPr>
      </p:pic>
      <p:sp>
        <p:nvSpPr>
          <p:cNvPr id="14" name="Right Arrow 13"/>
          <p:cNvSpPr/>
          <p:nvPr/>
        </p:nvSpPr>
        <p:spPr>
          <a:xfrm>
            <a:off x="5029200" y="1846366"/>
            <a:ext cx="1371600" cy="857820"/>
          </a:xfrm>
          <a:prstGeom prst="rightArrow">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7786077"/>
      </p:ext>
    </p:extLst>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990600"/>
            <a:ext cx="9144000" cy="4854091"/>
          </a:xfrm>
          <a:prstGeom prst="rect">
            <a:avLst/>
          </a:prstGeom>
        </p:spPr>
      </p:pic>
    </p:spTree>
    <p:extLst>
      <p:ext uri="{BB962C8B-B14F-4D97-AF65-F5344CB8AC3E}">
        <p14:creationId xmlns:p14="http://schemas.microsoft.com/office/powerpoint/2010/main" val="2296290115"/>
      </p:ext>
    </p:extLst>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47800" y="355600"/>
            <a:ext cx="6235700" cy="6134100"/>
          </a:xfrm>
          <a:prstGeom prst="rect">
            <a:avLst/>
          </a:prstGeom>
        </p:spPr>
      </p:pic>
    </p:spTree>
    <p:extLst>
      <p:ext uri="{BB962C8B-B14F-4D97-AF65-F5344CB8AC3E}">
        <p14:creationId xmlns:p14="http://schemas.microsoft.com/office/powerpoint/2010/main" val="3802266251"/>
      </p:ext>
    </p:extLst>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990600"/>
            <a:ext cx="9144000" cy="4854091"/>
          </a:xfrm>
          <a:prstGeom prst="rect">
            <a:avLst/>
          </a:prstGeom>
        </p:spPr>
      </p:pic>
    </p:spTree>
    <p:extLst>
      <p:ext uri="{BB962C8B-B14F-4D97-AF65-F5344CB8AC3E}">
        <p14:creationId xmlns:p14="http://schemas.microsoft.com/office/powerpoint/2010/main" val="251864974"/>
      </p:ext>
    </p:extLst>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95400"/>
            <a:ext cx="8915400" cy="4572000"/>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p:cNvCxnSpPr/>
          <p:nvPr/>
        </p:nvCxnSpPr>
        <p:spPr bwMode="auto">
          <a:xfrm>
            <a:off x="228600" y="3048000"/>
            <a:ext cx="7620000" cy="0"/>
          </a:xfrm>
          <a:prstGeom prst="line">
            <a:avLst/>
          </a:prstGeom>
          <a:solidFill>
            <a:schemeClr val="accent1"/>
          </a:solidFill>
          <a:ln w="76200"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 name="Straight Connector 4"/>
          <p:cNvCxnSpPr/>
          <p:nvPr/>
        </p:nvCxnSpPr>
        <p:spPr bwMode="auto">
          <a:xfrm>
            <a:off x="228600" y="3810000"/>
            <a:ext cx="7620000" cy="0"/>
          </a:xfrm>
          <a:prstGeom prst="line">
            <a:avLst/>
          </a:prstGeom>
          <a:solidFill>
            <a:schemeClr val="accent1"/>
          </a:solidFill>
          <a:ln w="28575" cap="flat" cmpd="sng" algn="ctr">
            <a:solidFill>
              <a:srgbClr val="FFFF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 name="Straight Connector 10"/>
          <p:cNvCxnSpPr/>
          <p:nvPr/>
        </p:nvCxnSpPr>
        <p:spPr bwMode="auto">
          <a:xfrm>
            <a:off x="228600" y="4724400"/>
            <a:ext cx="7620000" cy="0"/>
          </a:xfrm>
          <a:prstGeom prst="line">
            <a:avLst/>
          </a:prstGeom>
          <a:solidFill>
            <a:schemeClr val="accent1"/>
          </a:solidFill>
          <a:ln w="28575" cap="flat" cmpd="sng" algn="ctr">
            <a:solidFill>
              <a:srgbClr val="FFFF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5366" name="Left Arrow 5"/>
          <p:cNvSpPr>
            <a:spLocks noChangeArrowheads="1"/>
          </p:cNvSpPr>
          <p:nvPr/>
        </p:nvSpPr>
        <p:spPr bwMode="auto">
          <a:xfrm>
            <a:off x="4114800" y="2133600"/>
            <a:ext cx="685800" cy="228600"/>
          </a:xfrm>
          <a:prstGeom prst="leftArrow">
            <a:avLst>
              <a:gd name="adj1" fmla="val 50000"/>
              <a:gd name="adj2" fmla="val 50000"/>
            </a:avLst>
          </a:prstGeom>
          <a:pattFill prst="ltHorz">
            <a:fgClr>
              <a:schemeClr val="accent1"/>
            </a:fgClr>
            <a:bgClr>
              <a:srgbClr val="FFFFFF"/>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hangingPunct="0"/>
            <a:endParaRPr lang="en-US" sz="2400">
              <a:solidFill>
                <a:srgbClr val="000000"/>
              </a:solidFill>
              <a:latin typeface="Arial" charset="0"/>
            </a:endParaRPr>
          </a:p>
        </p:txBody>
      </p:sp>
      <p:sp>
        <p:nvSpPr>
          <p:cNvPr id="15367" name="Left Arrow 12"/>
          <p:cNvSpPr>
            <a:spLocks noChangeArrowheads="1"/>
          </p:cNvSpPr>
          <p:nvPr/>
        </p:nvSpPr>
        <p:spPr bwMode="auto">
          <a:xfrm>
            <a:off x="4267200" y="2362200"/>
            <a:ext cx="533400" cy="228600"/>
          </a:xfrm>
          <a:prstGeom prst="leftArrow">
            <a:avLst>
              <a:gd name="adj1" fmla="val 50000"/>
              <a:gd name="adj2" fmla="val 50005"/>
            </a:avLst>
          </a:prstGeom>
          <a:pattFill prst="ltHorz">
            <a:fgClr>
              <a:schemeClr val="accent1"/>
            </a:fgClr>
            <a:bgClr>
              <a:srgbClr val="FFFFFF"/>
            </a:bgClr>
          </a:pattFill>
          <a:ln w="9525">
            <a:solidFill>
              <a:schemeClr val="tx1"/>
            </a:solidFill>
            <a:round/>
            <a:headEnd/>
            <a:tailEnd/>
          </a:ln>
        </p:spPr>
        <p:txBody>
          <a:bodyPr/>
          <a:lstStyle/>
          <a:p>
            <a:pPr defTabSz="914400" eaLnBrk="0" hangingPunct="0"/>
            <a:endParaRPr lang="en-US" sz="2400">
              <a:solidFill>
                <a:srgbClr val="000000"/>
              </a:solidFill>
              <a:latin typeface="Arial" charset="0"/>
            </a:endParaRPr>
          </a:p>
        </p:txBody>
      </p:sp>
      <p:sp>
        <p:nvSpPr>
          <p:cNvPr id="15368" name="Left Arrow 13"/>
          <p:cNvSpPr>
            <a:spLocks noChangeArrowheads="1"/>
          </p:cNvSpPr>
          <p:nvPr/>
        </p:nvSpPr>
        <p:spPr bwMode="auto">
          <a:xfrm>
            <a:off x="4343400" y="2590800"/>
            <a:ext cx="457200" cy="228600"/>
          </a:xfrm>
          <a:prstGeom prst="leftArrow">
            <a:avLst>
              <a:gd name="adj1" fmla="val 50000"/>
              <a:gd name="adj2" fmla="val 50000"/>
            </a:avLst>
          </a:prstGeom>
          <a:pattFill prst="ltHorz">
            <a:fgClr>
              <a:schemeClr val="accent1"/>
            </a:fgClr>
            <a:bgClr>
              <a:srgbClr val="FFFFFF"/>
            </a:bgClr>
          </a:pattFill>
          <a:ln w="9525">
            <a:solidFill>
              <a:schemeClr val="tx1"/>
            </a:solidFill>
            <a:round/>
            <a:headEnd/>
            <a:tailEnd/>
          </a:ln>
        </p:spPr>
        <p:txBody>
          <a:bodyPr/>
          <a:lstStyle/>
          <a:p>
            <a:pPr defTabSz="914400" eaLnBrk="0" hangingPunct="0"/>
            <a:endParaRPr lang="en-US" sz="2400">
              <a:solidFill>
                <a:srgbClr val="000000"/>
              </a:solidFill>
              <a:latin typeface="Arial" charset="0"/>
            </a:endParaRPr>
          </a:p>
        </p:txBody>
      </p:sp>
      <p:sp>
        <p:nvSpPr>
          <p:cNvPr id="15369" name="Left Arrow 14"/>
          <p:cNvSpPr>
            <a:spLocks noChangeArrowheads="1"/>
          </p:cNvSpPr>
          <p:nvPr/>
        </p:nvSpPr>
        <p:spPr bwMode="auto">
          <a:xfrm>
            <a:off x="4495800" y="2819400"/>
            <a:ext cx="304800" cy="228600"/>
          </a:xfrm>
          <a:prstGeom prst="leftArrow">
            <a:avLst>
              <a:gd name="adj1" fmla="val 50000"/>
              <a:gd name="adj2" fmla="val 50000"/>
            </a:avLst>
          </a:prstGeom>
          <a:pattFill prst="ltHorz">
            <a:fgClr>
              <a:schemeClr val="accent1"/>
            </a:fgClr>
            <a:bgClr>
              <a:srgbClr val="FFFFFF"/>
            </a:bgClr>
          </a:pattFill>
          <a:ln w="9525">
            <a:solidFill>
              <a:schemeClr val="tx1"/>
            </a:solidFill>
            <a:round/>
            <a:headEnd/>
            <a:tailEnd/>
          </a:ln>
        </p:spPr>
        <p:txBody>
          <a:bodyPr/>
          <a:lstStyle/>
          <a:p>
            <a:pPr defTabSz="914400" eaLnBrk="0" hangingPunct="0"/>
            <a:endParaRPr lang="en-US" sz="2400">
              <a:solidFill>
                <a:srgbClr val="000000"/>
              </a:solidFill>
              <a:latin typeface="Arial" charset="0"/>
            </a:endParaRPr>
          </a:p>
        </p:txBody>
      </p:sp>
      <p:sp>
        <p:nvSpPr>
          <p:cNvPr id="15370" name="Up Arrow 6"/>
          <p:cNvSpPr>
            <a:spLocks noChangeArrowheads="1"/>
          </p:cNvSpPr>
          <p:nvPr/>
        </p:nvSpPr>
        <p:spPr bwMode="auto">
          <a:xfrm>
            <a:off x="3429000" y="1905000"/>
            <a:ext cx="304800" cy="838200"/>
          </a:xfrm>
          <a:prstGeom prst="upArrow">
            <a:avLst>
              <a:gd name="adj1" fmla="val 50000"/>
              <a:gd name="adj2" fmla="val 49997"/>
            </a:avLst>
          </a:prstGeom>
          <a:gradFill rotWithShape="1">
            <a:gsLst>
              <a:gs pos="0">
                <a:srgbClr val="FF3300"/>
              </a:gs>
              <a:gs pos="63000">
                <a:srgbClr val="FFFF00"/>
              </a:gs>
              <a:gs pos="100000">
                <a:srgbClr val="FFFFFF"/>
              </a:gs>
            </a:gsLst>
            <a:lin ang="4380000"/>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hangingPunct="0"/>
            <a:endParaRPr lang="en-US" sz="2400">
              <a:solidFill>
                <a:srgbClr val="000000"/>
              </a:solidFill>
              <a:latin typeface="Arial" charset="0"/>
            </a:endParaRPr>
          </a:p>
        </p:txBody>
      </p:sp>
      <p:sp>
        <p:nvSpPr>
          <p:cNvPr id="15371" name="TextBox 9"/>
          <p:cNvSpPr txBox="1">
            <a:spLocks noChangeArrowheads="1"/>
          </p:cNvSpPr>
          <p:nvPr/>
        </p:nvSpPr>
        <p:spPr bwMode="auto">
          <a:xfrm>
            <a:off x="533400" y="3276600"/>
            <a:ext cx="7315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3200"/>
              <a:t>cold    warm                        cool      cold</a:t>
            </a:r>
          </a:p>
        </p:txBody>
      </p:sp>
      <p:sp>
        <p:nvSpPr>
          <p:cNvPr id="12" name="Bent-Up Arrow 11"/>
          <p:cNvSpPr/>
          <p:nvPr/>
        </p:nvSpPr>
        <p:spPr bwMode="auto">
          <a:xfrm flipH="1">
            <a:off x="6324600" y="3581400"/>
            <a:ext cx="609600" cy="762000"/>
          </a:xfrm>
          <a:prstGeom prst="bentUpArrow">
            <a:avLst/>
          </a:prstGeom>
          <a:solidFill>
            <a:srgbClr val="008000"/>
          </a:solidFill>
          <a:ln w="9525" cap="flat" cmpd="sng" algn="ctr">
            <a:solidFill>
              <a:schemeClr val="tx1"/>
            </a:solidFill>
            <a:prstDash val="solid"/>
            <a:round/>
            <a:headEnd type="none" w="med" len="med"/>
            <a:tailEnd type="none" w="med" len="med"/>
          </a:ln>
          <a:effectLst/>
        </p:spPr>
        <p:txBody>
          <a:bodyPr/>
          <a:lstStyle/>
          <a:p>
            <a:pPr defTabSz="914400" eaLnBrk="0" fontAlgn="auto" hangingPunct="0">
              <a:spcBef>
                <a:spcPts val="0"/>
              </a:spcBef>
              <a:spcAft>
                <a:spcPts val="0"/>
              </a:spcAft>
              <a:defRPr/>
            </a:pPr>
            <a:endParaRPr lang="en-US" sz="2400">
              <a:solidFill>
                <a:srgbClr val="000000"/>
              </a:solidFill>
              <a:latin typeface="Arial" charset="0"/>
              <a:ea typeface="+mn-ea"/>
              <a:cs typeface="+mn-cs"/>
            </a:endParaRPr>
          </a:p>
        </p:txBody>
      </p:sp>
      <p:sp>
        <p:nvSpPr>
          <p:cNvPr id="21" name="Bent-Up Arrow 20"/>
          <p:cNvSpPr/>
          <p:nvPr/>
        </p:nvSpPr>
        <p:spPr bwMode="auto">
          <a:xfrm>
            <a:off x="2971800" y="3657600"/>
            <a:ext cx="762000" cy="685800"/>
          </a:xfrm>
          <a:prstGeom prst="bentUpArrow">
            <a:avLst/>
          </a:prstGeom>
          <a:solidFill>
            <a:srgbClr val="008000"/>
          </a:solidFill>
          <a:ln w="9525" cap="flat" cmpd="sng" algn="ctr">
            <a:solidFill>
              <a:schemeClr val="tx1"/>
            </a:solidFill>
            <a:prstDash val="solid"/>
            <a:round/>
            <a:headEnd type="none" w="med" len="med"/>
            <a:tailEnd type="none" w="med" len="med"/>
          </a:ln>
          <a:effectLst/>
        </p:spPr>
        <p:txBody>
          <a:bodyPr/>
          <a:lstStyle/>
          <a:p>
            <a:pPr defTabSz="914400" eaLnBrk="0" fontAlgn="auto" hangingPunct="0">
              <a:spcBef>
                <a:spcPts val="0"/>
              </a:spcBef>
              <a:spcAft>
                <a:spcPts val="0"/>
              </a:spcAft>
              <a:defRPr/>
            </a:pPr>
            <a:endParaRPr lang="en-US" sz="2400">
              <a:solidFill>
                <a:srgbClr val="000000"/>
              </a:solidFill>
              <a:latin typeface="Arial" charset="0"/>
              <a:ea typeface="+mn-ea"/>
              <a:cs typeface="+mn-cs"/>
            </a:endParaRPr>
          </a:p>
        </p:txBody>
      </p:sp>
      <p:sp>
        <p:nvSpPr>
          <p:cNvPr id="15374" name="Up Arrow 15"/>
          <p:cNvSpPr>
            <a:spLocks noChangeArrowheads="1"/>
          </p:cNvSpPr>
          <p:nvPr/>
        </p:nvSpPr>
        <p:spPr bwMode="auto">
          <a:xfrm>
            <a:off x="5638800" y="1828800"/>
            <a:ext cx="533400" cy="1600200"/>
          </a:xfrm>
          <a:prstGeom prst="upArrow">
            <a:avLst>
              <a:gd name="adj1" fmla="val 50000"/>
              <a:gd name="adj2" fmla="val 50000"/>
            </a:avLst>
          </a:prstGeom>
          <a:gradFill rotWithShape="1">
            <a:gsLst>
              <a:gs pos="0">
                <a:srgbClr val="660066"/>
              </a:gs>
              <a:gs pos="24001">
                <a:srgbClr val="660066"/>
              </a:gs>
              <a:gs pos="48000">
                <a:srgbClr val="FFFF00"/>
              </a:gs>
              <a:gs pos="67000">
                <a:srgbClr val="FFFFFF"/>
              </a:gs>
              <a:gs pos="100000">
                <a:srgbClr val="008000"/>
              </a:gs>
            </a:gsLst>
            <a:lin ang="4740000"/>
          </a:gradFill>
          <a:ln>
            <a:noFill/>
          </a:ln>
          <a:extLst>
            <a:ext uri="{91240B29-F687-4f45-9708-019B960494DF}">
              <a14:hiddenLine xmlns:a14="http://schemas.microsoft.com/office/drawing/2010/main" w="57150">
                <a:solidFill>
                  <a:srgbClr val="000000"/>
                </a:solidFill>
                <a:round/>
                <a:headEnd/>
                <a:tailEnd/>
              </a14:hiddenLine>
            </a:ext>
          </a:extLst>
        </p:spPr>
        <p:txBody>
          <a:bodyPr/>
          <a:lstStyle/>
          <a:p>
            <a:pPr defTabSz="914400" eaLnBrk="0" hangingPunct="0"/>
            <a:endParaRPr lang="en-US" sz="2400">
              <a:solidFill>
                <a:srgbClr val="000000"/>
              </a:solidFill>
              <a:latin typeface="Arial" charset="0"/>
            </a:endParaRPr>
          </a:p>
        </p:txBody>
      </p:sp>
      <p:sp>
        <p:nvSpPr>
          <p:cNvPr id="15375" name="Right Arrow 16"/>
          <p:cNvSpPr>
            <a:spLocks noChangeArrowheads="1"/>
          </p:cNvSpPr>
          <p:nvPr/>
        </p:nvSpPr>
        <p:spPr bwMode="auto">
          <a:xfrm>
            <a:off x="1828800" y="4114800"/>
            <a:ext cx="685800" cy="381000"/>
          </a:xfrm>
          <a:prstGeom prst="rightArrow">
            <a:avLst>
              <a:gd name="adj1" fmla="val 50000"/>
              <a:gd name="adj2" fmla="val 5000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hangingPunct="0"/>
            <a:endParaRPr lang="en-US" sz="2400">
              <a:solidFill>
                <a:srgbClr val="000000"/>
              </a:solidFill>
              <a:latin typeface="Arial" charset="0"/>
            </a:endParaRPr>
          </a:p>
        </p:txBody>
      </p:sp>
      <p:sp>
        <p:nvSpPr>
          <p:cNvPr id="15376" name="Left-Right Arrow 17"/>
          <p:cNvSpPr>
            <a:spLocks noChangeArrowheads="1"/>
          </p:cNvSpPr>
          <p:nvPr/>
        </p:nvSpPr>
        <p:spPr bwMode="auto">
          <a:xfrm>
            <a:off x="7162800" y="4038600"/>
            <a:ext cx="533400" cy="381000"/>
          </a:xfrm>
          <a:prstGeom prst="leftRightArrow">
            <a:avLst>
              <a:gd name="adj1" fmla="val 50000"/>
              <a:gd name="adj2" fmla="val 49998"/>
            </a:avLst>
          </a:prstGeom>
          <a:solidFill>
            <a:srgbClr val="0000FF"/>
          </a:solidFill>
          <a:ln w="9525">
            <a:solidFill>
              <a:schemeClr val="tx1"/>
            </a:solidFill>
            <a:round/>
            <a:headEnd/>
            <a:tailEnd/>
          </a:ln>
        </p:spPr>
        <p:txBody>
          <a:bodyPr/>
          <a:lstStyle/>
          <a:p>
            <a:pPr defTabSz="914400" eaLnBrk="0" hangingPunct="0"/>
            <a:endParaRPr lang="en-US" sz="2400">
              <a:solidFill>
                <a:srgbClr val="000000"/>
              </a:solidFill>
              <a:latin typeface="Arial" charset="0"/>
            </a:endParaRPr>
          </a:p>
        </p:txBody>
      </p:sp>
      <p:sp>
        <p:nvSpPr>
          <p:cNvPr id="2" name="TextBox 1"/>
          <p:cNvSpPr txBox="1"/>
          <p:nvPr/>
        </p:nvSpPr>
        <p:spPr>
          <a:xfrm>
            <a:off x="8026400" y="1478340"/>
            <a:ext cx="1117600" cy="3206006"/>
          </a:xfrm>
          <a:prstGeom prst="rect">
            <a:avLst/>
          </a:prstGeom>
          <a:solidFill>
            <a:schemeClr val="bg1"/>
          </a:solidFill>
        </p:spPr>
        <p:txBody>
          <a:bodyPr wrap="square" rtlCol="0">
            <a:spAutoFit/>
          </a:bodyPr>
          <a:lstStyle/>
          <a:p>
            <a:endParaRPr lang="en-US" dirty="0" smtClean="0"/>
          </a:p>
          <a:p>
            <a:endParaRPr lang="en-US" dirty="0"/>
          </a:p>
          <a:p>
            <a:endParaRPr lang="en-US" sz="2000" dirty="0" smtClean="0">
              <a:latin typeface="Bookman Old Style"/>
              <a:cs typeface="Bookman Old Style"/>
            </a:endParaRPr>
          </a:p>
          <a:p>
            <a:endParaRPr lang="en-US" sz="2000" dirty="0">
              <a:latin typeface="Bookman Old Style"/>
              <a:cs typeface="Bookman Old Style"/>
            </a:endParaRPr>
          </a:p>
          <a:p>
            <a:pPr>
              <a:lnSpc>
                <a:spcPct val="90000"/>
              </a:lnSpc>
            </a:pPr>
            <a:r>
              <a:rPr lang="en-US" sz="2000" dirty="0" smtClean="0">
                <a:latin typeface="Bookman Old Style"/>
                <a:cs typeface="Bookman Old Style"/>
              </a:rPr>
              <a:t>200</a:t>
            </a:r>
          </a:p>
          <a:p>
            <a:pPr>
              <a:lnSpc>
                <a:spcPct val="90000"/>
              </a:lnSpc>
            </a:pPr>
            <a:endParaRPr lang="en-US" sz="2000" dirty="0">
              <a:latin typeface="Bookman Old Style"/>
              <a:cs typeface="Bookman Old Style"/>
            </a:endParaRPr>
          </a:p>
          <a:p>
            <a:pPr>
              <a:lnSpc>
                <a:spcPct val="90000"/>
              </a:lnSpc>
            </a:pPr>
            <a:endParaRPr lang="en-US" sz="2000" dirty="0" smtClean="0">
              <a:latin typeface="Bookman Old Style"/>
              <a:cs typeface="Bookman Old Style"/>
            </a:endParaRPr>
          </a:p>
          <a:p>
            <a:pPr>
              <a:lnSpc>
                <a:spcPct val="90000"/>
              </a:lnSpc>
            </a:pPr>
            <a:r>
              <a:rPr lang="en-US" sz="2000" dirty="0" smtClean="0">
                <a:latin typeface="Bookman Old Style"/>
                <a:cs typeface="Bookman Old Style"/>
              </a:rPr>
              <a:t>400</a:t>
            </a:r>
          </a:p>
          <a:p>
            <a:pPr>
              <a:lnSpc>
                <a:spcPct val="90000"/>
              </a:lnSpc>
            </a:pPr>
            <a:endParaRPr lang="en-US" sz="2000" dirty="0">
              <a:latin typeface="Bookman Old Style"/>
              <a:cs typeface="Bookman Old Style"/>
            </a:endParaRPr>
          </a:p>
          <a:p>
            <a:pPr>
              <a:lnSpc>
                <a:spcPct val="90000"/>
              </a:lnSpc>
            </a:pPr>
            <a:endParaRPr lang="en-US" sz="2000" dirty="0" smtClean="0">
              <a:latin typeface="Bookman Old Style"/>
              <a:cs typeface="Bookman Old Style"/>
            </a:endParaRPr>
          </a:p>
          <a:p>
            <a:pPr>
              <a:lnSpc>
                <a:spcPct val="90000"/>
              </a:lnSpc>
            </a:pPr>
            <a:r>
              <a:rPr lang="en-US" sz="2000" dirty="0" smtClean="0">
                <a:latin typeface="Bookman Old Style"/>
                <a:cs typeface="Bookman Old Style"/>
              </a:rPr>
              <a:t>600</a:t>
            </a:r>
            <a:endParaRPr lang="en-US" sz="2000" dirty="0">
              <a:latin typeface="Bookman Old Style"/>
              <a:cs typeface="Bookman Old Style"/>
            </a:endParaRPr>
          </a:p>
        </p:txBody>
      </p:sp>
      <p:sp>
        <p:nvSpPr>
          <p:cNvPr id="4" name="Rectangle 3"/>
          <p:cNvSpPr/>
          <p:nvPr/>
        </p:nvSpPr>
        <p:spPr>
          <a:xfrm>
            <a:off x="7937500" y="4684346"/>
            <a:ext cx="977900" cy="40835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7848600" y="4684346"/>
            <a:ext cx="1066800" cy="408354"/>
          </a:xfrm>
          <a:prstGeom prst="rect">
            <a:avLst/>
          </a:prstGeom>
          <a:solidFill>
            <a:schemeClr val="bg1"/>
          </a:solidFill>
          <a:ln>
            <a:noFill/>
          </a:ln>
          <a:effectLst>
            <a:outerShdw dist="12700" dir="5400000" sx="0" sy="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8026400" y="1905000"/>
            <a:ext cx="889000" cy="707886"/>
          </a:xfrm>
          <a:prstGeom prst="rect">
            <a:avLst/>
          </a:prstGeom>
          <a:noFill/>
        </p:spPr>
        <p:txBody>
          <a:bodyPr wrap="square" rtlCol="0">
            <a:spAutoFit/>
          </a:bodyPr>
          <a:lstStyle/>
          <a:p>
            <a:r>
              <a:rPr lang="en-US" sz="2000" dirty="0" smtClean="0"/>
              <a:t>Depth</a:t>
            </a:r>
          </a:p>
          <a:p>
            <a:r>
              <a:rPr lang="en-US" sz="2000" dirty="0" smtClean="0"/>
              <a:t>(km)</a:t>
            </a:r>
            <a:endParaRPr lang="en-US" sz="2000" dirty="0"/>
          </a:p>
        </p:txBody>
      </p:sp>
      <p:sp>
        <p:nvSpPr>
          <p:cNvPr id="8" name="TextBox 7"/>
          <p:cNvSpPr txBox="1"/>
          <p:nvPr/>
        </p:nvSpPr>
        <p:spPr>
          <a:xfrm>
            <a:off x="385857" y="5867400"/>
            <a:ext cx="8529543" cy="830997"/>
          </a:xfrm>
          <a:prstGeom prst="rect">
            <a:avLst/>
          </a:prstGeom>
          <a:noFill/>
        </p:spPr>
        <p:txBody>
          <a:bodyPr wrap="square" rtlCol="0">
            <a:spAutoFit/>
          </a:bodyPr>
          <a:lstStyle/>
          <a:p>
            <a:r>
              <a:rPr lang="en-US" sz="2400" dirty="0" err="1" smtClean="0"/>
              <a:t>Subsolidus</a:t>
            </a:r>
            <a:r>
              <a:rPr lang="en-US" sz="2400" dirty="0" smtClean="0"/>
              <a:t> passive </a:t>
            </a:r>
            <a:r>
              <a:rPr lang="en-US" sz="2400" dirty="0" err="1" smtClean="0"/>
              <a:t>upwellings</a:t>
            </a:r>
            <a:r>
              <a:rPr lang="en-US" sz="2400" dirty="0" smtClean="0"/>
              <a:t> are essentially invisible in isotropic tomography (they are not buoyant)</a:t>
            </a:r>
            <a:endParaRPr lang="en-US" sz="2400" dirty="0"/>
          </a:p>
        </p:txBody>
      </p:sp>
      <p:sp>
        <p:nvSpPr>
          <p:cNvPr id="9" name="TextBox 8"/>
          <p:cNvSpPr txBox="1"/>
          <p:nvPr/>
        </p:nvSpPr>
        <p:spPr>
          <a:xfrm>
            <a:off x="3530600" y="270301"/>
            <a:ext cx="5384800" cy="954107"/>
          </a:xfrm>
          <a:prstGeom prst="rect">
            <a:avLst/>
          </a:prstGeom>
          <a:noFill/>
        </p:spPr>
        <p:txBody>
          <a:bodyPr wrap="square" rtlCol="0">
            <a:spAutoFit/>
          </a:bodyPr>
          <a:lstStyle/>
          <a:p>
            <a:r>
              <a:rPr lang="en-US" sz="2800" dirty="0" smtClean="0">
                <a:solidFill>
                  <a:srgbClr val="008000"/>
                </a:solidFill>
              </a:rPr>
              <a:t>Ridges &amp; passive </a:t>
            </a:r>
            <a:r>
              <a:rPr lang="en-US" sz="2800" dirty="0" err="1" smtClean="0">
                <a:solidFill>
                  <a:srgbClr val="008000"/>
                </a:solidFill>
              </a:rPr>
              <a:t>upwellings</a:t>
            </a:r>
            <a:r>
              <a:rPr lang="en-US" sz="2800" dirty="0" smtClean="0">
                <a:solidFill>
                  <a:srgbClr val="008000"/>
                </a:solidFill>
              </a:rPr>
              <a:t> are broad &amp; cool but may contain melt</a:t>
            </a:r>
            <a:endParaRPr lang="en-US" sz="2800" dirty="0">
              <a:solidFill>
                <a:srgbClr val="008000"/>
              </a:solidFill>
            </a:endParaRPr>
          </a:p>
        </p:txBody>
      </p:sp>
      <p:sp>
        <p:nvSpPr>
          <p:cNvPr id="10" name="TextBox 9"/>
          <p:cNvSpPr txBox="1"/>
          <p:nvPr/>
        </p:nvSpPr>
        <p:spPr>
          <a:xfrm>
            <a:off x="385857" y="0"/>
            <a:ext cx="2128743" cy="369332"/>
          </a:xfrm>
          <a:prstGeom prst="rect">
            <a:avLst/>
          </a:prstGeom>
          <a:noFill/>
        </p:spPr>
        <p:txBody>
          <a:bodyPr wrap="square" rtlCol="0">
            <a:spAutoFit/>
          </a:bodyPr>
          <a:lstStyle/>
          <a:p>
            <a:r>
              <a:rPr lang="en-US" dirty="0" err="1" smtClean="0"/>
              <a:t>Ekstrom</a:t>
            </a:r>
            <a:r>
              <a:rPr lang="en-US" dirty="0" smtClean="0"/>
              <a:t>, </a:t>
            </a:r>
            <a:r>
              <a:rPr lang="en-US" dirty="0" err="1" smtClean="0"/>
              <a:t>Dziewonski</a:t>
            </a:r>
            <a:endParaRPr lang="en-US" dirty="0"/>
          </a:p>
        </p:txBody>
      </p:sp>
      <p:cxnSp>
        <p:nvCxnSpPr>
          <p:cNvPr id="14" name="Straight Connector 13"/>
          <p:cNvCxnSpPr/>
          <p:nvPr/>
        </p:nvCxnSpPr>
        <p:spPr>
          <a:xfrm>
            <a:off x="228600" y="4724400"/>
            <a:ext cx="7620000" cy="0"/>
          </a:xfrm>
          <a:prstGeom prst="line">
            <a:avLst/>
          </a:prstGeom>
          <a:ln w="76200" cmpd="sng">
            <a:solidFill>
              <a:srgbClr val="FFFF00"/>
            </a:solidFill>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7848600" y="4724400"/>
            <a:ext cx="1295400" cy="830997"/>
          </a:xfrm>
          <a:prstGeom prst="rect">
            <a:avLst/>
          </a:prstGeom>
          <a:noFill/>
        </p:spPr>
        <p:txBody>
          <a:bodyPr wrap="square" rtlCol="0">
            <a:spAutoFit/>
          </a:bodyPr>
          <a:lstStyle/>
          <a:p>
            <a:r>
              <a:rPr lang="en-US" sz="2400" dirty="0" smtClean="0"/>
              <a:t>Absolute barrier?</a:t>
            </a:r>
            <a:endParaRPr lang="en-US" sz="2400" dirty="0"/>
          </a:p>
        </p:txBody>
      </p:sp>
      <p:cxnSp>
        <p:nvCxnSpPr>
          <p:cNvPr id="17" name="Straight Arrow Connector 16"/>
          <p:cNvCxnSpPr/>
          <p:nvPr/>
        </p:nvCxnSpPr>
        <p:spPr>
          <a:xfrm flipH="1">
            <a:off x="7937500" y="4724400"/>
            <a:ext cx="856817"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7848600" y="2814935"/>
            <a:ext cx="556065" cy="461665"/>
          </a:xfrm>
          <a:prstGeom prst="rect">
            <a:avLst/>
          </a:prstGeom>
          <a:noFill/>
        </p:spPr>
        <p:txBody>
          <a:bodyPr wrap="square" rtlCol="0">
            <a:spAutoFit/>
          </a:bodyPr>
          <a:lstStyle/>
          <a:p>
            <a:r>
              <a:rPr lang="en-US" sz="2400" b="1" dirty="0" smtClean="0"/>
              <a:t>L</a:t>
            </a:r>
            <a:endParaRPr lang="en-US" sz="2400" b="1" dirty="0"/>
          </a:p>
        </p:txBody>
      </p:sp>
    </p:spTree>
    <p:extLst>
      <p:ext uri="{BB962C8B-B14F-4D97-AF65-F5344CB8AC3E}">
        <p14:creationId xmlns:p14="http://schemas.microsoft.com/office/powerpoint/2010/main" val="3296908625"/>
      </p:ext>
    </p:extLst>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96900"/>
            <a:ext cx="9144000" cy="5641788"/>
          </a:xfrm>
          <a:prstGeom prst="rect">
            <a:avLst/>
          </a:prstGeom>
        </p:spPr>
      </p:pic>
      <p:sp>
        <p:nvSpPr>
          <p:cNvPr id="3" name="TextBox 2"/>
          <p:cNvSpPr txBox="1"/>
          <p:nvPr/>
        </p:nvSpPr>
        <p:spPr>
          <a:xfrm>
            <a:off x="3505200" y="2933700"/>
            <a:ext cx="1181100" cy="369332"/>
          </a:xfrm>
          <a:prstGeom prst="rect">
            <a:avLst/>
          </a:prstGeom>
          <a:noFill/>
        </p:spPr>
        <p:txBody>
          <a:bodyPr wrap="square" rtlCol="0">
            <a:spAutoFit/>
          </a:bodyPr>
          <a:lstStyle/>
          <a:p>
            <a:r>
              <a:rPr lang="en-US" dirty="0" smtClean="0">
                <a:solidFill>
                  <a:schemeClr val="bg1"/>
                </a:solidFill>
              </a:rPr>
              <a:t>LLAMA</a:t>
            </a:r>
            <a:endParaRPr lang="en-US" dirty="0">
              <a:solidFill>
                <a:schemeClr val="bg1"/>
              </a:solidFill>
            </a:endParaRPr>
          </a:p>
        </p:txBody>
      </p:sp>
      <p:sp>
        <p:nvSpPr>
          <p:cNvPr id="4" name="TextBox 3"/>
          <p:cNvSpPr txBox="1"/>
          <p:nvPr/>
        </p:nvSpPr>
        <p:spPr>
          <a:xfrm>
            <a:off x="3328014" y="4025900"/>
            <a:ext cx="1961438" cy="400110"/>
          </a:xfrm>
          <a:prstGeom prst="rect">
            <a:avLst/>
          </a:prstGeom>
          <a:noFill/>
        </p:spPr>
        <p:txBody>
          <a:bodyPr wrap="square" rtlCol="0">
            <a:spAutoFit/>
          </a:bodyPr>
          <a:lstStyle/>
          <a:p>
            <a:r>
              <a:rPr lang="en-US" sz="2000" dirty="0" smtClean="0"/>
              <a:t>Transition Zone</a:t>
            </a:r>
            <a:endParaRPr lang="en-US" sz="2000" dirty="0"/>
          </a:p>
        </p:txBody>
      </p:sp>
      <p:sp>
        <p:nvSpPr>
          <p:cNvPr id="5" name="Up Arrow 4"/>
          <p:cNvSpPr/>
          <p:nvPr/>
        </p:nvSpPr>
        <p:spPr>
          <a:xfrm>
            <a:off x="5702300" y="3890152"/>
            <a:ext cx="457200" cy="415148"/>
          </a:xfrm>
          <a:prstGeom prst="upArrow">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p:cNvSpPr txBox="1"/>
          <p:nvPr/>
        </p:nvSpPr>
        <p:spPr>
          <a:xfrm>
            <a:off x="5311630" y="4131670"/>
            <a:ext cx="1695740" cy="369332"/>
          </a:xfrm>
          <a:prstGeom prst="rect">
            <a:avLst/>
          </a:prstGeom>
          <a:noFill/>
        </p:spPr>
        <p:txBody>
          <a:bodyPr wrap="square" rtlCol="0">
            <a:spAutoFit/>
          </a:bodyPr>
          <a:lstStyle/>
          <a:p>
            <a:r>
              <a:rPr lang="en-US" dirty="0" smtClean="0"/>
              <a:t>Ridge source</a:t>
            </a:r>
            <a:endParaRPr lang="en-US" dirty="0"/>
          </a:p>
        </p:txBody>
      </p:sp>
      <p:cxnSp>
        <p:nvCxnSpPr>
          <p:cNvPr id="8" name="Straight Arrow Connector 7"/>
          <p:cNvCxnSpPr/>
          <p:nvPr/>
        </p:nvCxnSpPr>
        <p:spPr>
          <a:xfrm>
            <a:off x="5539073" y="369725"/>
            <a:ext cx="620427"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1565449" y="135235"/>
            <a:ext cx="4260501" cy="461665"/>
          </a:xfrm>
          <a:prstGeom prst="rect">
            <a:avLst/>
          </a:prstGeom>
          <a:noFill/>
        </p:spPr>
        <p:txBody>
          <a:bodyPr wrap="square" rtlCol="0">
            <a:spAutoFit/>
          </a:bodyPr>
          <a:lstStyle/>
          <a:p>
            <a:r>
              <a:rPr lang="en-US" sz="2400" dirty="0" smtClean="0"/>
              <a:t>Ridge crests can move around</a:t>
            </a:r>
            <a:endParaRPr lang="en-US" sz="2400" dirty="0"/>
          </a:p>
        </p:txBody>
      </p:sp>
      <p:cxnSp>
        <p:nvCxnSpPr>
          <p:cNvPr id="11" name="Straight Connector 10"/>
          <p:cNvCxnSpPr/>
          <p:nvPr/>
        </p:nvCxnSpPr>
        <p:spPr>
          <a:xfrm>
            <a:off x="964642" y="4484927"/>
            <a:ext cx="7942217" cy="16075"/>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970587" y="3310757"/>
            <a:ext cx="7942217" cy="16075"/>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289393" y="6238688"/>
            <a:ext cx="1897128" cy="369332"/>
          </a:xfrm>
          <a:prstGeom prst="rect">
            <a:avLst/>
          </a:prstGeom>
          <a:noFill/>
        </p:spPr>
        <p:txBody>
          <a:bodyPr wrap="square" rtlCol="0">
            <a:spAutoFit/>
          </a:bodyPr>
          <a:lstStyle/>
          <a:p>
            <a:r>
              <a:rPr lang="en-US" dirty="0" err="1" smtClean="0"/>
              <a:t>Ritsema</a:t>
            </a:r>
            <a:r>
              <a:rPr lang="en-US" dirty="0" smtClean="0"/>
              <a:t>, King</a:t>
            </a:r>
            <a:endParaRPr lang="en-US" dirty="0"/>
          </a:p>
        </p:txBody>
      </p:sp>
      <p:sp>
        <p:nvSpPr>
          <p:cNvPr id="14" name="TextBox 13"/>
          <p:cNvSpPr txBox="1"/>
          <p:nvPr/>
        </p:nvSpPr>
        <p:spPr>
          <a:xfrm>
            <a:off x="8245327" y="2846560"/>
            <a:ext cx="532913" cy="369332"/>
          </a:xfrm>
          <a:prstGeom prst="rect">
            <a:avLst/>
          </a:prstGeom>
          <a:solidFill>
            <a:schemeClr val="bg1"/>
          </a:solidFill>
        </p:spPr>
        <p:txBody>
          <a:bodyPr wrap="square" rtlCol="0">
            <a:spAutoFit/>
          </a:bodyPr>
          <a:lstStyle/>
          <a:p>
            <a:r>
              <a:rPr lang="en-US" dirty="0" smtClean="0"/>
              <a:t>6%</a:t>
            </a:r>
            <a:endParaRPr lang="en-US" dirty="0"/>
          </a:p>
        </p:txBody>
      </p:sp>
      <p:cxnSp>
        <p:nvCxnSpPr>
          <p:cNvPr id="16" name="Straight Arrow Connector 15"/>
          <p:cNvCxnSpPr/>
          <p:nvPr/>
        </p:nvCxnSpPr>
        <p:spPr>
          <a:xfrm>
            <a:off x="4164037" y="6478228"/>
            <a:ext cx="4742822" cy="0"/>
          </a:xfrm>
          <a:prstGeom prst="straightConnector1">
            <a:avLst/>
          </a:prstGeom>
          <a:ln w="28575" cmpd="sng">
            <a:headEnd type="arrow"/>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4854449" y="6407965"/>
            <a:ext cx="1943001" cy="400110"/>
          </a:xfrm>
          <a:prstGeom prst="rect">
            <a:avLst/>
          </a:prstGeom>
          <a:noFill/>
        </p:spPr>
        <p:txBody>
          <a:bodyPr wrap="square" rtlCol="0">
            <a:spAutoFit/>
          </a:bodyPr>
          <a:lstStyle/>
          <a:p>
            <a:r>
              <a:rPr lang="en-US" sz="2000" dirty="0" err="1" smtClean="0"/>
              <a:t>Gondwana</a:t>
            </a:r>
            <a:r>
              <a:rPr lang="en-US" sz="2000" dirty="0" smtClean="0"/>
              <a:t> site</a:t>
            </a:r>
            <a:endParaRPr lang="en-US" sz="2000" dirty="0"/>
          </a:p>
        </p:txBody>
      </p:sp>
      <p:sp>
        <p:nvSpPr>
          <p:cNvPr id="19" name="TextBox 18"/>
          <p:cNvSpPr txBox="1"/>
          <p:nvPr/>
        </p:nvSpPr>
        <p:spPr>
          <a:xfrm>
            <a:off x="6159500" y="6093214"/>
            <a:ext cx="3138360" cy="369332"/>
          </a:xfrm>
          <a:prstGeom prst="rect">
            <a:avLst/>
          </a:prstGeom>
          <a:noFill/>
        </p:spPr>
        <p:txBody>
          <a:bodyPr wrap="square" rtlCol="0">
            <a:spAutoFit/>
          </a:bodyPr>
          <a:lstStyle/>
          <a:p>
            <a:r>
              <a:rPr lang="en-US" dirty="0" smtClean="0"/>
              <a:t>Atlantic &amp; Indian Oc. hotspots</a:t>
            </a:r>
            <a:endParaRPr lang="en-US" dirty="0"/>
          </a:p>
        </p:txBody>
      </p:sp>
      <p:sp>
        <p:nvSpPr>
          <p:cNvPr id="20" name="TextBox 19"/>
          <p:cNvSpPr txBox="1"/>
          <p:nvPr/>
        </p:nvSpPr>
        <p:spPr>
          <a:xfrm>
            <a:off x="6334481" y="135235"/>
            <a:ext cx="2578323" cy="646331"/>
          </a:xfrm>
          <a:prstGeom prst="rect">
            <a:avLst/>
          </a:prstGeom>
          <a:solidFill>
            <a:schemeClr val="bg1"/>
          </a:solidFill>
        </p:spPr>
        <p:txBody>
          <a:bodyPr wrap="square" rtlCol="0">
            <a:spAutoFit/>
          </a:bodyPr>
          <a:lstStyle/>
          <a:p>
            <a:r>
              <a:rPr lang="en-US" dirty="0" smtClean="0"/>
              <a:t>&amp; still be above the passive upwelling</a:t>
            </a:r>
            <a:endParaRPr lang="en-US" dirty="0"/>
          </a:p>
        </p:txBody>
      </p:sp>
      <p:sp>
        <p:nvSpPr>
          <p:cNvPr id="21" name="Rectangle 20"/>
          <p:cNvSpPr/>
          <p:nvPr/>
        </p:nvSpPr>
        <p:spPr>
          <a:xfrm>
            <a:off x="5289452" y="2411251"/>
            <a:ext cx="1318344" cy="2089751"/>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a:blip r:embed="rId3"/>
          <a:stretch>
            <a:fillRect/>
          </a:stretch>
        </p:blipFill>
        <p:spPr>
          <a:xfrm>
            <a:off x="1052816" y="3303032"/>
            <a:ext cx="1006349" cy="1219952"/>
          </a:xfrm>
          <a:prstGeom prst="rect">
            <a:avLst/>
          </a:prstGeom>
        </p:spPr>
      </p:pic>
      <p:sp>
        <p:nvSpPr>
          <p:cNvPr id="23" name="TextBox 22"/>
          <p:cNvSpPr txBox="1"/>
          <p:nvPr/>
        </p:nvSpPr>
        <p:spPr>
          <a:xfrm>
            <a:off x="2781383" y="3215892"/>
            <a:ext cx="546631" cy="461665"/>
          </a:xfrm>
          <a:prstGeom prst="rect">
            <a:avLst/>
          </a:prstGeom>
          <a:noFill/>
        </p:spPr>
        <p:txBody>
          <a:bodyPr wrap="square" rtlCol="0">
            <a:spAutoFit/>
          </a:bodyPr>
          <a:lstStyle/>
          <a:p>
            <a:r>
              <a:rPr lang="en-US" sz="2400" b="1" dirty="0" smtClean="0"/>
              <a:t>L</a:t>
            </a:r>
            <a:endParaRPr lang="en-US" sz="2400" b="1" dirty="0"/>
          </a:p>
        </p:txBody>
      </p:sp>
      <p:sp>
        <p:nvSpPr>
          <p:cNvPr id="7" name="Circular Arrow 6"/>
          <p:cNvSpPr/>
          <p:nvPr/>
        </p:nvSpPr>
        <p:spPr>
          <a:xfrm rot="13268967">
            <a:off x="6125188" y="3480168"/>
            <a:ext cx="559870" cy="551761"/>
          </a:xfrm>
          <a:prstGeom prst="circular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4" name="Circular Arrow 23"/>
          <p:cNvSpPr/>
          <p:nvPr/>
        </p:nvSpPr>
        <p:spPr>
          <a:xfrm rot="21287726" flipV="1">
            <a:off x="5013318" y="3349948"/>
            <a:ext cx="542006" cy="711634"/>
          </a:xfrm>
          <a:prstGeom prst="circular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849392872"/>
      </p:ext>
    </p:extLst>
  </p:cSld>
  <p:clrMapOvr>
    <a:masterClrMapping/>
  </p:clrMapOvr>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6700" y="915069"/>
            <a:ext cx="8610600" cy="4100333"/>
          </a:xfrm>
          <a:prstGeom prst="rect">
            <a:avLst/>
          </a:prstGeom>
        </p:spPr>
      </p:pic>
      <p:sp>
        <p:nvSpPr>
          <p:cNvPr id="3" name="TextBox 2"/>
          <p:cNvSpPr txBox="1"/>
          <p:nvPr/>
        </p:nvSpPr>
        <p:spPr>
          <a:xfrm>
            <a:off x="266700" y="5015402"/>
            <a:ext cx="8445500" cy="461665"/>
          </a:xfrm>
          <a:prstGeom prst="rect">
            <a:avLst/>
          </a:prstGeom>
          <a:noFill/>
        </p:spPr>
        <p:txBody>
          <a:bodyPr wrap="square" rtlCol="0">
            <a:spAutoFit/>
          </a:bodyPr>
          <a:lstStyle/>
          <a:p>
            <a:r>
              <a:rPr lang="en-US" sz="2400" dirty="0" smtClean="0"/>
              <a:t>If differentiation and chemical layering are allowed, they happen.</a:t>
            </a:r>
            <a:endParaRPr lang="en-US" sz="2400" dirty="0"/>
          </a:p>
        </p:txBody>
      </p:sp>
      <p:sp>
        <p:nvSpPr>
          <p:cNvPr id="4" name="TextBox 3"/>
          <p:cNvSpPr txBox="1"/>
          <p:nvPr/>
        </p:nvSpPr>
        <p:spPr>
          <a:xfrm>
            <a:off x="266700" y="207183"/>
            <a:ext cx="7050971" cy="707886"/>
          </a:xfrm>
          <a:prstGeom prst="rect">
            <a:avLst/>
          </a:prstGeom>
          <a:noFill/>
        </p:spPr>
        <p:txBody>
          <a:bodyPr wrap="square" rtlCol="0">
            <a:spAutoFit/>
          </a:bodyPr>
          <a:lstStyle/>
          <a:p>
            <a:r>
              <a:rPr lang="en-US" sz="4000" dirty="0" smtClean="0"/>
              <a:t>FLUID DYNAMICS</a:t>
            </a:r>
            <a:endParaRPr lang="en-US" sz="4000" dirty="0"/>
          </a:p>
        </p:txBody>
      </p:sp>
      <p:sp>
        <p:nvSpPr>
          <p:cNvPr id="5" name="Rectangle 4"/>
          <p:cNvSpPr/>
          <p:nvPr/>
        </p:nvSpPr>
        <p:spPr>
          <a:xfrm>
            <a:off x="401934" y="5553612"/>
            <a:ext cx="8169895" cy="1200328"/>
          </a:xfrm>
          <a:prstGeom prst="rect">
            <a:avLst/>
          </a:prstGeom>
        </p:spPr>
        <p:txBody>
          <a:bodyPr wrap="square">
            <a:spAutoFit/>
          </a:bodyPr>
          <a:lstStyle/>
          <a:p>
            <a:r>
              <a:rPr lang="en-US" sz="2400" dirty="0"/>
              <a:t>All </a:t>
            </a:r>
            <a:r>
              <a:rPr lang="en-US" sz="2400" dirty="0" smtClean="0"/>
              <a:t>thermodynamically realistic </a:t>
            </a:r>
            <a:r>
              <a:rPr lang="en-US" sz="2400" dirty="0" err="1" smtClean="0"/>
              <a:t>geotherms</a:t>
            </a:r>
            <a:r>
              <a:rPr lang="en-US" sz="2400" dirty="0" smtClean="0"/>
              <a:t>* </a:t>
            </a:r>
            <a:r>
              <a:rPr lang="en-US" sz="2400" dirty="0"/>
              <a:t>are </a:t>
            </a:r>
            <a:r>
              <a:rPr lang="en-US" sz="2400" dirty="0" err="1" smtClean="0">
                <a:solidFill>
                  <a:srgbClr val="008000"/>
                </a:solidFill>
              </a:rPr>
              <a:t>subadiabatic</a:t>
            </a:r>
            <a:r>
              <a:rPr lang="en-US" sz="2400" dirty="0" smtClean="0"/>
              <a:t> </a:t>
            </a:r>
            <a:r>
              <a:rPr lang="en-US" sz="2400" dirty="0"/>
              <a:t>and are up to 350–550 K </a:t>
            </a:r>
            <a:r>
              <a:rPr lang="en-US" sz="2400" dirty="0" smtClean="0"/>
              <a:t>colder </a:t>
            </a:r>
            <a:r>
              <a:rPr lang="en-US" sz="2400" dirty="0"/>
              <a:t>than </a:t>
            </a:r>
            <a:r>
              <a:rPr lang="en-US" sz="2400" dirty="0" smtClean="0"/>
              <a:t>usual reference </a:t>
            </a:r>
            <a:r>
              <a:rPr lang="en-US" sz="2400" dirty="0" err="1" smtClean="0"/>
              <a:t>adiabats</a:t>
            </a:r>
            <a:r>
              <a:rPr lang="en-US" sz="2400" dirty="0" smtClean="0"/>
              <a:t> </a:t>
            </a:r>
            <a:r>
              <a:rPr lang="en-US" sz="2400" dirty="0"/>
              <a:t>in the lowermost mantle</a:t>
            </a:r>
            <a:r>
              <a:rPr lang="en-US" sz="2400" dirty="0" smtClean="0"/>
              <a:t>.           *</a:t>
            </a:r>
            <a:r>
              <a:rPr lang="en-US" i="1" dirty="0" smtClean="0"/>
              <a:t>lateral averages &amp; slow </a:t>
            </a:r>
            <a:r>
              <a:rPr lang="en-US" i="1" dirty="0" err="1" smtClean="0"/>
              <a:t>upwellings</a:t>
            </a:r>
            <a:endParaRPr lang="en-US" i="1" dirty="0"/>
          </a:p>
        </p:txBody>
      </p:sp>
      <p:sp>
        <p:nvSpPr>
          <p:cNvPr id="6" name="TextBox 5"/>
          <p:cNvSpPr txBox="1"/>
          <p:nvPr/>
        </p:nvSpPr>
        <p:spPr>
          <a:xfrm>
            <a:off x="3022544" y="1573559"/>
            <a:ext cx="5854756" cy="1200328"/>
          </a:xfrm>
          <a:prstGeom prst="rect">
            <a:avLst/>
          </a:prstGeom>
          <a:solidFill>
            <a:schemeClr val="bg1"/>
          </a:solidFill>
        </p:spPr>
        <p:txBody>
          <a:bodyPr wrap="square" rtlCol="0">
            <a:spAutoFit/>
          </a:bodyPr>
          <a:lstStyle/>
          <a:p>
            <a:r>
              <a:rPr lang="en-US" sz="2400" dirty="0" smtClean="0"/>
              <a:t>If two </a:t>
            </a:r>
            <a:r>
              <a:rPr lang="en-US" sz="2400" dirty="0" err="1" smtClean="0"/>
              <a:t>lithologies</a:t>
            </a:r>
            <a:r>
              <a:rPr lang="en-US" sz="2400" dirty="0" smtClean="0"/>
              <a:t> (</a:t>
            </a:r>
            <a:r>
              <a:rPr lang="en-US" sz="2400" dirty="0" err="1" smtClean="0">
                <a:solidFill>
                  <a:srgbClr val="008000"/>
                </a:solidFill>
              </a:rPr>
              <a:t>harzburgite</a:t>
            </a:r>
            <a:r>
              <a:rPr lang="en-US" sz="2400" dirty="0" smtClean="0"/>
              <a:t>, </a:t>
            </a:r>
            <a:r>
              <a:rPr lang="en-US" sz="2400" dirty="0" err="1" smtClean="0">
                <a:solidFill>
                  <a:srgbClr val="FF0000"/>
                </a:solidFill>
              </a:rPr>
              <a:t>eclogite</a:t>
            </a:r>
            <a:r>
              <a:rPr lang="en-US" sz="2400" dirty="0" smtClean="0"/>
              <a:t>) are allowed, in a hot Earth, two ‘layers’ result. </a:t>
            </a:r>
            <a:r>
              <a:rPr lang="en-US" sz="2400" dirty="0" smtClean="0">
                <a:solidFill>
                  <a:srgbClr val="008000"/>
                </a:solidFill>
              </a:rPr>
              <a:t>Many more layers are possible &amp; plausible.</a:t>
            </a:r>
            <a:endParaRPr lang="en-US" sz="2400" dirty="0">
              <a:solidFill>
                <a:srgbClr val="008000"/>
              </a:solidFill>
            </a:endParaRPr>
          </a:p>
        </p:txBody>
      </p:sp>
      <p:sp>
        <p:nvSpPr>
          <p:cNvPr id="7" name="TextBox 6"/>
          <p:cNvSpPr txBox="1"/>
          <p:nvPr/>
        </p:nvSpPr>
        <p:spPr>
          <a:xfrm>
            <a:off x="4731448" y="207183"/>
            <a:ext cx="3980752" cy="461665"/>
          </a:xfrm>
          <a:prstGeom prst="rect">
            <a:avLst/>
          </a:prstGeom>
          <a:noFill/>
        </p:spPr>
        <p:txBody>
          <a:bodyPr wrap="square" rtlCol="0">
            <a:spAutoFit/>
          </a:bodyPr>
          <a:lstStyle/>
          <a:p>
            <a:r>
              <a:rPr lang="en-US" sz="2400" i="1" dirty="0" smtClean="0">
                <a:solidFill>
                  <a:srgbClr val="008000"/>
                </a:solidFill>
              </a:rPr>
              <a:t>Chemically stratified mantle?</a:t>
            </a:r>
            <a:endParaRPr lang="en-US" sz="2400" i="1" dirty="0">
              <a:solidFill>
                <a:srgbClr val="008000"/>
              </a:solidFill>
            </a:endParaRPr>
          </a:p>
        </p:txBody>
      </p:sp>
      <p:sp>
        <p:nvSpPr>
          <p:cNvPr id="8" name="Right Arrow 7"/>
          <p:cNvSpPr/>
          <p:nvPr/>
        </p:nvSpPr>
        <p:spPr>
          <a:xfrm>
            <a:off x="8262629" y="6482069"/>
            <a:ext cx="614671" cy="37593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4423067"/>
      </p:ext>
    </p:extLst>
  </p:cSld>
  <p:clrMapOvr>
    <a:masterClrMapping/>
  </p:clrMapOvr>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9700" y="762000"/>
            <a:ext cx="8864600" cy="5334000"/>
          </a:xfrm>
          <a:prstGeom prst="rect">
            <a:avLst/>
          </a:prstGeom>
        </p:spPr>
      </p:pic>
      <p:sp>
        <p:nvSpPr>
          <p:cNvPr id="3" name="TextBox 2"/>
          <p:cNvSpPr txBox="1"/>
          <p:nvPr/>
        </p:nvSpPr>
        <p:spPr>
          <a:xfrm>
            <a:off x="482600" y="1282700"/>
            <a:ext cx="8432800" cy="769441"/>
          </a:xfrm>
          <a:prstGeom prst="rect">
            <a:avLst/>
          </a:prstGeom>
          <a:noFill/>
          <a:ln w="28575" cmpd="sng">
            <a:solidFill>
              <a:srgbClr val="FF0000"/>
            </a:solidFill>
          </a:ln>
        </p:spPr>
        <p:txBody>
          <a:bodyPr wrap="square" rtlCol="0">
            <a:spAutoFit/>
          </a:bodyPr>
          <a:lstStyle/>
          <a:p>
            <a:r>
              <a:rPr lang="en-US" sz="2000" dirty="0" smtClean="0"/>
              <a:t>25 km resolution, global, thermodynamically consistent, mainly </a:t>
            </a:r>
            <a:r>
              <a:rPr lang="en-US" sz="2400" i="1" dirty="0" err="1" smtClean="0">
                <a:solidFill>
                  <a:srgbClr val="008000"/>
                </a:solidFill>
              </a:rPr>
              <a:t>subadiabatic</a:t>
            </a:r>
            <a:endParaRPr lang="en-US" sz="2400" i="1" dirty="0" smtClean="0">
              <a:solidFill>
                <a:srgbClr val="008000"/>
              </a:solidFill>
            </a:endParaRPr>
          </a:p>
          <a:p>
            <a:r>
              <a:rPr lang="en-US" sz="2000" dirty="0" smtClean="0">
                <a:solidFill>
                  <a:srgbClr val="FF0000"/>
                </a:solidFill>
              </a:rPr>
              <a:t>Whole mantle enforced</a:t>
            </a:r>
            <a:r>
              <a:rPr lang="en-US" sz="2000" dirty="0" smtClean="0"/>
              <a:t>, no self-organization, constant temperature CMB</a:t>
            </a:r>
            <a:endParaRPr lang="en-US" sz="2000" dirty="0"/>
          </a:p>
        </p:txBody>
      </p:sp>
      <p:sp>
        <p:nvSpPr>
          <p:cNvPr id="4" name="TextBox 3"/>
          <p:cNvSpPr txBox="1"/>
          <p:nvPr/>
        </p:nvSpPr>
        <p:spPr>
          <a:xfrm>
            <a:off x="1674549" y="4495800"/>
            <a:ext cx="6036687" cy="369332"/>
          </a:xfrm>
          <a:prstGeom prst="rect">
            <a:avLst/>
          </a:prstGeom>
          <a:solidFill>
            <a:schemeClr val="bg1"/>
          </a:solidFill>
        </p:spPr>
        <p:txBody>
          <a:bodyPr wrap="square" rtlCol="0">
            <a:spAutoFit/>
          </a:bodyPr>
          <a:lstStyle/>
          <a:p>
            <a:r>
              <a:rPr lang="en-US" dirty="0" smtClean="0"/>
              <a:t>Does not agree with 1D model (seismic velocities, gradients)</a:t>
            </a:r>
            <a:endParaRPr lang="en-US" dirty="0"/>
          </a:p>
        </p:txBody>
      </p:sp>
      <p:pic>
        <p:nvPicPr>
          <p:cNvPr id="5" name="Picture 4"/>
          <p:cNvPicPr>
            <a:picLocks noChangeAspect="1"/>
          </p:cNvPicPr>
          <p:nvPr/>
        </p:nvPicPr>
        <p:blipFill>
          <a:blip r:embed="rId4"/>
          <a:stretch>
            <a:fillRect/>
          </a:stretch>
        </p:blipFill>
        <p:spPr>
          <a:xfrm>
            <a:off x="6248400" y="4495800"/>
            <a:ext cx="2667000" cy="2070100"/>
          </a:xfrm>
          <a:prstGeom prst="rect">
            <a:avLst/>
          </a:prstGeom>
        </p:spPr>
      </p:pic>
      <p:sp>
        <p:nvSpPr>
          <p:cNvPr id="6" name="TextBox 5"/>
          <p:cNvSpPr txBox="1"/>
          <p:nvPr/>
        </p:nvSpPr>
        <p:spPr>
          <a:xfrm>
            <a:off x="482600" y="160750"/>
            <a:ext cx="8432800" cy="707886"/>
          </a:xfrm>
          <a:prstGeom prst="rect">
            <a:avLst/>
          </a:prstGeom>
          <a:noFill/>
          <a:ln w="38100" cmpd="sng">
            <a:solidFill>
              <a:srgbClr val="FF0000"/>
            </a:solidFill>
          </a:ln>
        </p:spPr>
        <p:txBody>
          <a:bodyPr wrap="square" rtlCol="0">
            <a:spAutoFit/>
          </a:bodyPr>
          <a:lstStyle/>
          <a:p>
            <a:r>
              <a:rPr lang="en-US" sz="2000" dirty="0" smtClean="0">
                <a:solidFill>
                  <a:srgbClr val="FF0000"/>
                </a:solidFill>
              </a:rPr>
              <a:t>Absolute temperatures at 100 km &amp;  the CMB, and the form of convection,  are imposed rather than determined from the calculation</a:t>
            </a:r>
            <a:endParaRPr lang="en-US" sz="2000" dirty="0">
              <a:solidFill>
                <a:srgbClr val="FF0000"/>
              </a:solidFill>
            </a:endParaRPr>
          </a:p>
        </p:txBody>
      </p:sp>
      <p:sp>
        <p:nvSpPr>
          <p:cNvPr id="7" name="TextBox 6"/>
          <p:cNvSpPr txBox="1"/>
          <p:nvPr/>
        </p:nvSpPr>
        <p:spPr>
          <a:xfrm>
            <a:off x="1674549" y="2281317"/>
            <a:ext cx="5949627" cy="584776"/>
          </a:xfrm>
          <a:prstGeom prst="rect">
            <a:avLst/>
          </a:prstGeom>
          <a:solidFill>
            <a:schemeClr val="bg1"/>
          </a:solidFill>
        </p:spPr>
        <p:txBody>
          <a:bodyPr wrap="square" rtlCol="0">
            <a:spAutoFit/>
          </a:bodyPr>
          <a:lstStyle/>
          <a:p>
            <a:r>
              <a:rPr lang="en-US" sz="3200" dirty="0" smtClean="0"/>
              <a:t>WHOLE MANTLE CONVECTION?</a:t>
            </a:r>
            <a:endParaRPr lang="en-US" sz="3200" dirty="0"/>
          </a:p>
        </p:txBody>
      </p:sp>
      <p:cxnSp>
        <p:nvCxnSpPr>
          <p:cNvPr id="10" name="Straight Arrow Connector 9"/>
          <p:cNvCxnSpPr/>
          <p:nvPr/>
        </p:nvCxnSpPr>
        <p:spPr>
          <a:xfrm>
            <a:off x="7923208" y="6565900"/>
            <a:ext cx="1220792" cy="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3999935" y="3849469"/>
            <a:ext cx="1532818" cy="646331"/>
          </a:xfrm>
          <a:prstGeom prst="rect">
            <a:avLst/>
          </a:prstGeom>
          <a:solidFill>
            <a:schemeClr val="bg1"/>
          </a:solidFill>
          <a:ln>
            <a:noFill/>
          </a:ln>
        </p:spPr>
        <p:txBody>
          <a:bodyPr wrap="square" rtlCol="0">
            <a:spAutoFit/>
          </a:bodyPr>
          <a:lstStyle/>
          <a:p>
            <a:r>
              <a:rPr lang="en-US" dirty="0" smtClean="0">
                <a:solidFill>
                  <a:srgbClr val="FF0000"/>
                </a:solidFill>
              </a:rPr>
              <a:t>BROAD UPWELLINGS</a:t>
            </a:r>
            <a:endParaRPr lang="en-US" dirty="0">
              <a:solidFill>
                <a:srgbClr val="FF0000"/>
              </a:solidFill>
            </a:endParaRPr>
          </a:p>
        </p:txBody>
      </p:sp>
      <p:sp>
        <p:nvSpPr>
          <p:cNvPr id="11" name="TextBox 10"/>
          <p:cNvSpPr txBox="1"/>
          <p:nvPr/>
        </p:nvSpPr>
        <p:spPr>
          <a:xfrm rot="19560353">
            <a:off x="1032224" y="3664803"/>
            <a:ext cx="2325386" cy="369332"/>
          </a:xfrm>
          <a:prstGeom prst="rect">
            <a:avLst/>
          </a:prstGeom>
          <a:solidFill>
            <a:schemeClr val="bg1"/>
          </a:solidFill>
        </p:spPr>
        <p:txBody>
          <a:bodyPr wrap="square" rtlCol="0">
            <a:spAutoFit/>
          </a:bodyPr>
          <a:lstStyle/>
          <a:p>
            <a:r>
              <a:rPr lang="en-US" dirty="0" smtClean="0"/>
              <a:t>2</a:t>
            </a:r>
            <a:r>
              <a:rPr lang="en-US" baseline="30000" dirty="0" smtClean="0"/>
              <a:t>ND</a:t>
            </a:r>
            <a:r>
              <a:rPr lang="en-US" dirty="0" smtClean="0"/>
              <a:t> LAW VIOLATIONS!</a:t>
            </a:r>
            <a:endParaRPr lang="en-US" dirty="0"/>
          </a:p>
        </p:txBody>
      </p:sp>
    </p:spTree>
    <p:extLst>
      <p:ext uri="{BB962C8B-B14F-4D97-AF65-F5344CB8AC3E}">
        <p14:creationId xmlns:p14="http://schemas.microsoft.com/office/powerpoint/2010/main" val="3501567970"/>
      </p:ext>
    </p:extLst>
  </p:cSld>
  <p:clrMapOvr>
    <a:masterClrMapping/>
  </p:clrMapOvr>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04800"/>
            <a:ext cx="7943850" cy="6161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TextBox 1"/>
          <p:cNvSpPr txBox="1"/>
          <p:nvPr/>
        </p:nvSpPr>
        <p:spPr>
          <a:xfrm>
            <a:off x="254001" y="740884"/>
            <a:ext cx="7231529" cy="461665"/>
          </a:xfrm>
          <a:prstGeom prst="rect">
            <a:avLst/>
          </a:prstGeom>
          <a:noFill/>
        </p:spPr>
        <p:txBody>
          <a:bodyPr wrap="square" rtlCol="0">
            <a:spAutoFit/>
          </a:bodyPr>
          <a:lstStyle/>
          <a:p>
            <a:r>
              <a:rPr lang="en-US" sz="2400" dirty="0" err="1" smtClean="0"/>
              <a:t>Beno</a:t>
            </a:r>
            <a:r>
              <a:rPr lang="en-US" sz="2400" dirty="0" smtClean="0"/>
              <a:t> Gutenberg’s Region B; the upper boundary layer</a:t>
            </a:r>
            <a:endParaRPr lang="en-US" sz="2400" dirty="0"/>
          </a:p>
        </p:txBody>
      </p:sp>
      <p:sp>
        <p:nvSpPr>
          <p:cNvPr id="3" name="TextBox 2"/>
          <p:cNvSpPr txBox="1"/>
          <p:nvPr/>
        </p:nvSpPr>
        <p:spPr>
          <a:xfrm>
            <a:off x="7634941" y="2181412"/>
            <a:ext cx="1509059" cy="830997"/>
          </a:xfrm>
          <a:prstGeom prst="rect">
            <a:avLst/>
          </a:prstGeom>
          <a:noFill/>
        </p:spPr>
        <p:txBody>
          <a:bodyPr wrap="square" rtlCol="0">
            <a:spAutoFit/>
          </a:bodyPr>
          <a:lstStyle/>
          <a:p>
            <a:r>
              <a:rPr lang="en-US" sz="2400" i="1" dirty="0" smtClean="0">
                <a:solidFill>
                  <a:srgbClr val="008000"/>
                </a:solidFill>
              </a:rPr>
              <a:t>Maximum anisotropy</a:t>
            </a:r>
            <a:endParaRPr lang="en-US" sz="2400" i="1" dirty="0">
              <a:solidFill>
                <a:srgbClr val="008000"/>
              </a:solidFill>
            </a:endParaRPr>
          </a:p>
        </p:txBody>
      </p:sp>
      <p:sp>
        <p:nvSpPr>
          <p:cNvPr id="4" name="TextBox 3"/>
          <p:cNvSpPr txBox="1"/>
          <p:nvPr/>
        </p:nvSpPr>
        <p:spPr>
          <a:xfrm>
            <a:off x="82176" y="2211295"/>
            <a:ext cx="1665942" cy="830997"/>
          </a:xfrm>
          <a:prstGeom prst="rect">
            <a:avLst/>
          </a:prstGeom>
          <a:solidFill>
            <a:schemeClr val="bg1"/>
          </a:solidFill>
        </p:spPr>
        <p:txBody>
          <a:bodyPr wrap="square" rtlCol="0">
            <a:spAutoFit/>
          </a:bodyPr>
          <a:lstStyle/>
          <a:p>
            <a:r>
              <a:rPr lang="en-US" sz="2400" dirty="0" smtClean="0">
                <a:solidFill>
                  <a:srgbClr val="FF0000"/>
                </a:solidFill>
              </a:rPr>
              <a:t>Minimum </a:t>
            </a:r>
            <a:r>
              <a:rPr lang="en-US" sz="2400" dirty="0" err="1" smtClean="0">
                <a:solidFill>
                  <a:srgbClr val="FF0000"/>
                </a:solidFill>
              </a:rPr>
              <a:t>wavespeed</a:t>
            </a:r>
            <a:endParaRPr lang="en-US" sz="2400" dirty="0">
              <a:solidFill>
                <a:srgbClr val="FF0000"/>
              </a:solidFill>
            </a:endParaRPr>
          </a:p>
        </p:txBody>
      </p:sp>
      <p:sp>
        <p:nvSpPr>
          <p:cNvPr id="5" name="TextBox 4"/>
          <p:cNvSpPr txBox="1"/>
          <p:nvPr/>
        </p:nvSpPr>
        <p:spPr>
          <a:xfrm>
            <a:off x="493059" y="4318000"/>
            <a:ext cx="5319058" cy="461665"/>
          </a:xfrm>
          <a:prstGeom prst="rect">
            <a:avLst/>
          </a:prstGeom>
          <a:noFill/>
        </p:spPr>
        <p:txBody>
          <a:bodyPr wrap="square" rtlCol="0">
            <a:spAutoFit/>
          </a:bodyPr>
          <a:lstStyle/>
          <a:p>
            <a:r>
              <a:rPr lang="en-US" sz="2400" dirty="0" err="1" smtClean="0"/>
              <a:t>anelasticity</a:t>
            </a:r>
            <a:r>
              <a:rPr lang="en-US" sz="2400" dirty="0" smtClean="0"/>
              <a:t>, </a:t>
            </a:r>
            <a:r>
              <a:rPr lang="en-US" sz="2400" dirty="0" err="1" smtClean="0"/>
              <a:t>anharmonicity</a:t>
            </a:r>
            <a:r>
              <a:rPr lang="en-US" sz="2400" dirty="0" smtClean="0"/>
              <a:t>, anisotropy</a:t>
            </a:r>
            <a:endParaRPr lang="en-US" sz="2400" dirty="0"/>
          </a:p>
        </p:txBody>
      </p:sp>
      <p:sp>
        <p:nvSpPr>
          <p:cNvPr id="6" name="TextBox 5"/>
          <p:cNvSpPr txBox="1"/>
          <p:nvPr/>
        </p:nvSpPr>
        <p:spPr>
          <a:xfrm>
            <a:off x="7485530" y="3302000"/>
            <a:ext cx="1658470" cy="1569660"/>
          </a:xfrm>
          <a:prstGeom prst="rect">
            <a:avLst/>
          </a:prstGeom>
          <a:noFill/>
        </p:spPr>
        <p:txBody>
          <a:bodyPr wrap="square" rtlCol="0">
            <a:spAutoFit/>
          </a:bodyPr>
          <a:lstStyle/>
          <a:p>
            <a:r>
              <a:rPr lang="en-US" sz="2400" dirty="0" smtClean="0"/>
              <a:t>Adiabatic-</a:t>
            </a:r>
            <a:r>
              <a:rPr lang="en-US" sz="2400" i="1" dirty="0" smtClean="0">
                <a:solidFill>
                  <a:srgbClr val="008000"/>
                </a:solidFill>
              </a:rPr>
              <a:t>not</a:t>
            </a:r>
          </a:p>
          <a:p>
            <a:r>
              <a:rPr lang="en-US" sz="2400" dirty="0" err="1" smtClean="0"/>
              <a:t>Pyrolite</a:t>
            </a:r>
            <a:r>
              <a:rPr lang="en-US" sz="2400" dirty="0" smtClean="0"/>
              <a:t>-</a:t>
            </a:r>
          </a:p>
          <a:p>
            <a:r>
              <a:rPr lang="en-US" sz="2400" i="1" dirty="0" smtClean="0">
                <a:solidFill>
                  <a:srgbClr val="008000"/>
                </a:solidFill>
              </a:rPr>
              <a:t>not</a:t>
            </a:r>
            <a:endParaRPr lang="en-US" sz="2400" i="1" dirty="0">
              <a:solidFill>
                <a:srgbClr val="008000"/>
              </a:solidFill>
            </a:endParaRPr>
          </a:p>
        </p:txBody>
      </p:sp>
      <p:sp>
        <p:nvSpPr>
          <p:cNvPr id="7" name="TextBox 6"/>
          <p:cNvSpPr txBox="1"/>
          <p:nvPr/>
        </p:nvSpPr>
        <p:spPr>
          <a:xfrm>
            <a:off x="5812118" y="4318000"/>
            <a:ext cx="1571566" cy="461665"/>
          </a:xfrm>
          <a:prstGeom prst="rect">
            <a:avLst/>
          </a:prstGeom>
          <a:noFill/>
        </p:spPr>
        <p:txBody>
          <a:bodyPr wrap="square" rtlCol="0">
            <a:spAutoFit/>
          </a:bodyPr>
          <a:lstStyle/>
          <a:p>
            <a:r>
              <a:rPr lang="en-US" sz="2400" dirty="0" err="1" smtClean="0">
                <a:latin typeface="Apple Chancery"/>
                <a:cs typeface="Apple Chancery"/>
              </a:rPr>
              <a:t>artefact</a:t>
            </a:r>
            <a:r>
              <a:rPr lang="en-US" dirty="0" err="1" smtClean="0">
                <a:latin typeface="Apple Chancery"/>
                <a:cs typeface="Apple Chancery"/>
              </a:rPr>
              <a:t>s</a:t>
            </a:r>
            <a:endParaRPr lang="en-US" dirty="0">
              <a:latin typeface="Apple Chancery"/>
              <a:cs typeface="Apple Chancery"/>
            </a:endParaRPr>
          </a:p>
        </p:txBody>
      </p:sp>
      <p:sp>
        <p:nvSpPr>
          <p:cNvPr id="8" name="TextBox 7"/>
          <p:cNvSpPr txBox="1"/>
          <p:nvPr/>
        </p:nvSpPr>
        <p:spPr>
          <a:xfrm>
            <a:off x="5244353" y="2475551"/>
            <a:ext cx="929354" cy="646331"/>
          </a:xfrm>
          <a:prstGeom prst="rect">
            <a:avLst/>
          </a:prstGeom>
          <a:noFill/>
        </p:spPr>
        <p:txBody>
          <a:bodyPr wrap="square" rtlCol="0">
            <a:spAutoFit/>
          </a:bodyPr>
          <a:lstStyle/>
          <a:p>
            <a:r>
              <a:rPr lang="en-US" dirty="0" smtClean="0"/>
              <a:t>1-2% melt</a:t>
            </a:r>
            <a:endParaRPr lang="en-US" dirty="0"/>
          </a:p>
        </p:txBody>
      </p:sp>
      <p:sp>
        <p:nvSpPr>
          <p:cNvPr id="9" name="TextBox 8"/>
          <p:cNvSpPr txBox="1"/>
          <p:nvPr/>
        </p:nvSpPr>
        <p:spPr>
          <a:xfrm>
            <a:off x="3424478" y="3012409"/>
            <a:ext cx="980719" cy="369332"/>
          </a:xfrm>
          <a:prstGeom prst="rect">
            <a:avLst/>
          </a:prstGeom>
          <a:noFill/>
        </p:spPr>
        <p:txBody>
          <a:bodyPr wrap="square" rtlCol="0">
            <a:spAutoFit/>
          </a:bodyPr>
          <a:lstStyle/>
          <a:p>
            <a:r>
              <a:rPr lang="en-US" dirty="0" smtClean="0"/>
              <a:t>&lt;1800 K</a:t>
            </a:r>
            <a:endParaRPr lang="en-US" dirty="0"/>
          </a:p>
        </p:txBody>
      </p:sp>
      <p:sp>
        <p:nvSpPr>
          <p:cNvPr id="10" name="TextBox 9"/>
          <p:cNvSpPr txBox="1"/>
          <p:nvPr/>
        </p:nvSpPr>
        <p:spPr>
          <a:xfrm>
            <a:off x="3971108" y="3811890"/>
            <a:ext cx="1318344" cy="369332"/>
          </a:xfrm>
          <a:prstGeom prst="rect">
            <a:avLst/>
          </a:prstGeom>
          <a:solidFill>
            <a:schemeClr val="bg1"/>
          </a:solidFill>
        </p:spPr>
        <p:txBody>
          <a:bodyPr wrap="square" rtlCol="0">
            <a:spAutoFit/>
          </a:bodyPr>
          <a:lstStyle/>
          <a:p>
            <a:r>
              <a:rPr lang="en-US" dirty="0" err="1" smtClean="0"/>
              <a:t>subadiabat</a:t>
            </a:r>
            <a:endParaRPr lang="en-US" dirty="0"/>
          </a:p>
        </p:txBody>
      </p:sp>
      <p:sp>
        <p:nvSpPr>
          <p:cNvPr id="11" name="Rectangle 10"/>
          <p:cNvSpPr/>
          <p:nvPr/>
        </p:nvSpPr>
        <p:spPr>
          <a:xfrm>
            <a:off x="1864974" y="6060278"/>
            <a:ext cx="6527409" cy="40561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2138289" y="2475551"/>
            <a:ext cx="434089" cy="369332"/>
          </a:xfrm>
          <a:prstGeom prst="rect">
            <a:avLst/>
          </a:prstGeom>
          <a:noFill/>
        </p:spPr>
        <p:txBody>
          <a:bodyPr wrap="square" rtlCol="0">
            <a:spAutoFit/>
          </a:bodyPr>
          <a:lstStyle/>
          <a:p>
            <a:r>
              <a:rPr lang="en-US" dirty="0" smtClean="0"/>
              <a:t>SV</a:t>
            </a:r>
            <a:endParaRPr lang="en-US" dirty="0"/>
          </a:p>
        </p:txBody>
      </p:sp>
      <p:sp>
        <p:nvSpPr>
          <p:cNvPr id="13" name="TextBox 12"/>
          <p:cNvSpPr txBox="1"/>
          <p:nvPr/>
        </p:nvSpPr>
        <p:spPr>
          <a:xfrm>
            <a:off x="3279782" y="2475551"/>
            <a:ext cx="546630" cy="369332"/>
          </a:xfrm>
          <a:prstGeom prst="rect">
            <a:avLst/>
          </a:prstGeom>
          <a:noFill/>
        </p:spPr>
        <p:txBody>
          <a:bodyPr wrap="square" rtlCol="0">
            <a:spAutoFit/>
          </a:bodyPr>
          <a:lstStyle/>
          <a:p>
            <a:r>
              <a:rPr lang="en-US" dirty="0" smtClean="0"/>
              <a:t>SH</a:t>
            </a:r>
            <a:endParaRPr lang="en-US" dirty="0"/>
          </a:p>
        </p:txBody>
      </p:sp>
      <p:sp>
        <p:nvSpPr>
          <p:cNvPr id="14" name="Rectangle 13"/>
          <p:cNvSpPr/>
          <p:nvPr/>
        </p:nvSpPr>
        <p:spPr>
          <a:xfrm>
            <a:off x="337625" y="144675"/>
            <a:ext cx="8215825" cy="55756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4"/>
          <a:stretch>
            <a:fillRect/>
          </a:stretch>
        </p:blipFill>
        <p:spPr>
          <a:xfrm>
            <a:off x="7698000" y="222071"/>
            <a:ext cx="1357197" cy="1755155"/>
          </a:xfrm>
          <a:prstGeom prst="rect">
            <a:avLst/>
          </a:prstGeom>
        </p:spPr>
      </p:pic>
      <p:sp>
        <p:nvSpPr>
          <p:cNvPr id="16" name="Rectangle 15"/>
          <p:cNvSpPr/>
          <p:nvPr/>
        </p:nvSpPr>
        <p:spPr>
          <a:xfrm>
            <a:off x="82176" y="4779665"/>
            <a:ext cx="8973021" cy="1859313"/>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609600" y="5369052"/>
            <a:ext cx="8168640" cy="954107"/>
          </a:xfrm>
          <a:prstGeom prst="rect">
            <a:avLst/>
          </a:prstGeom>
          <a:noFill/>
        </p:spPr>
        <p:txBody>
          <a:bodyPr wrap="square" rtlCol="0">
            <a:spAutoFit/>
          </a:bodyPr>
          <a:lstStyle/>
          <a:p>
            <a:r>
              <a:rPr lang="en-US" sz="2800" dirty="0" smtClean="0"/>
              <a:t>A distorting, scattering  &amp; polarizing lens through which the mantle is observed by seismologists</a:t>
            </a:r>
            <a:endParaRPr lang="en-US" sz="2800" dirty="0"/>
          </a:p>
        </p:txBody>
      </p:sp>
      <p:sp>
        <p:nvSpPr>
          <p:cNvPr id="18" name="TextBox 17"/>
          <p:cNvSpPr txBox="1"/>
          <p:nvPr/>
        </p:nvSpPr>
        <p:spPr>
          <a:xfrm>
            <a:off x="7099300" y="6323159"/>
            <a:ext cx="1678940" cy="369332"/>
          </a:xfrm>
          <a:prstGeom prst="rect">
            <a:avLst/>
          </a:prstGeom>
          <a:noFill/>
        </p:spPr>
        <p:txBody>
          <a:bodyPr wrap="square" rtlCol="0">
            <a:spAutoFit/>
          </a:bodyPr>
          <a:lstStyle/>
          <a:p>
            <a:r>
              <a:rPr lang="en-US" dirty="0" smtClean="0"/>
              <a:t>temperatures</a:t>
            </a:r>
            <a:endParaRPr lang="en-US" dirty="0"/>
          </a:p>
        </p:txBody>
      </p:sp>
      <p:cxnSp>
        <p:nvCxnSpPr>
          <p:cNvPr id="20" name="Straight Arrow Connector 19"/>
          <p:cNvCxnSpPr/>
          <p:nvPr/>
        </p:nvCxnSpPr>
        <p:spPr>
          <a:xfrm>
            <a:off x="8553450" y="6465888"/>
            <a:ext cx="501747"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66568721"/>
      </p:ext>
    </p:extLst>
  </p:cSld>
  <p:clrMapOvr>
    <a:masterClrMapping/>
  </p:clrMapOvr>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Broad-band (Caltech-style) seismology</a:t>
            </a:r>
            <a:endParaRPr lang="en-US" dirty="0"/>
          </a:p>
        </p:txBody>
      </p:sp>
      <p:sp>
        <p:nvSpPr>
          <p:cNvPr id="3" name="Content Placeholder 2"/>
          <p:cNvSpPr>
            <a:spLocks noGrp="1"/>
          </p:cNvSpPr>
          <p:nvPr>
            <p:ph idx="1"/>
          </p:nvPr>
        </p:nvSpPr>
        <p:spPr/>
        <p:txBody>
          <a:bodyPr/>
          <a:lstStyle/>
          <a:p>
            <a:pPr marL="0" indent="0">
              <a:buNone/>
            </a:pPr>
            <a:r>
              <a:rPr lang="en-US" dirty="0" smtClean="0"/>
              <a:t>Rules out;</a:t>
            </a:r>
          </a:p>
          <a:p>
            <a:r>
              <a:rPr lang="en-US" dirty="0" smtClean="0"/>
              <a:t>Whole mantle convection</a:t>
            </a:r>
          </a:p>
          <a:p>
            <a:r>
              <a:rPr lang="en-US" dirty="0" smtClean="0"/>
              <a:t>Homogeneous </a:t>
            </a:r>
            <a:r>
              <a:rPr lang="en-US" dirty="0" err="1" smtClean="0"/>
              <a:t>pyrolite</a:t>
            </a:r>
            <a:r>
              <a:rPr lang="en-US" dirty="0" smtClean="0"/>
              <a:t> mantle</a:t>
            </a:r>
          </a:p>
          <a:p>
            <a:r>
              <a:rPr lang="en-US" dirty="0" smtClean="0"/>
              <a:t>Thin surface boundary layer</a:t>
            </a:r>
          </a:p>
          <a:p>
            <a:r>
              <a:rPr lang="en-US" dirty="0" err="1" smtClean="0"/>
              <a:t>Subsolidus</a:t>
            </a:r>
            <a:r>
              <a:rPr lang="en-US" dirty="0" smtClean="0"/>
              <a:t> upper mantle</a:t>
            </a:r>
          </a:p>
          <a:p>
            <a:r>
              <a:rPr lang="en-US" dirty="0" err="1" smtClean="0"/>
              <a:t>Adiabaticity</a:t>
            </a:r>
            <a:endParaRPr lang="en-US" dirty="0" smtClean="0"/>
          </a:p>
          <a:p>
            <a:r>
              <a:rPr lang="en-US" dirty="0" smtClean="0"/>
              <a:t>isotropy</a:t>
            </a:r>
          </a:p>
          <a:p>
            <a:endParaRPr lang="en-US" dirty="0"/>
          </a:p>
        </p:txBody>
      </p:sp>
      <p:sp>
        <p:nvSpPr>
          <p:cNvPr id="4" name="Right Arrow 3"/>
          <p:cNvSpPr/>
          <p:nvPr/>
        </p:nvSpPr>
        <p:spPr>
          <a:xfrm>
            <a:off x="8481603" y="6467470"/>
            <a:ext cx="379555" cy="26278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3165448"/>
      </p:ext>
    </p:extLst>
  </p:cSld>
  <p:clrMapOvr>
    <a:masterClrMapping/>
  </p:clrMapOvr>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rot="5217239">
            <a:off x="2232056" y="1138650"/>
            <a:ext cx="3338477" cy="2607011"/>
          </a:xfrm>
          <a:prstGeom prst="rect">
            <a:avLst/>
          </a:prstGeom>
        </p:spPr>
      </p:pic>
      <p:pic>
        <p:nvPicPr>
          <p:cNvPr id="5" name="Picture 4"/>
          <p:cNvPicPr>
            <a:picLocks noChangeAspect="1"/>
          </p:cNvPicPr>
          <p:nvPr/>
        </p:nvPicPr>
        <p:blipFill>
          <a:blip r:embed="rId3"/>
          <a:stretch>
            <a:fillRect/>
          </a:stretch>
        </p:blipFill>
        <p:spPr>
          <a:xfrm rot="5400000">
            <a:off x="4849071" y="364634"/>
            <a:ext cx="4178300" cy="3517900"/>
          </a:xfrm>
          <a:prstGeom prst="rect">
            <a:avLst/>
          </a:prstGeom>
        </p:spPr>
      </p:pic>
      <p:pic>
        <p:nvPicPr>
          <p:cNvPr id="6" name="Picture 5"/>
          <p:cNvPicPr>
            <a:picLocks noChangeAspect="1"/>
          </p:cNvPicPr>
          <p:nvPr/>
        </p:nvPicPr>
        <p:blipFill>
          <a:blip r:embed="rId4"/>
          <a:stretch>
            <a:fillRect/>
          </a:stretch>
        </p:blipFill>
        <p:spPr>
          <a:xfrm>
            <a:off x="1254958" y="3978258"/>
            <a:ext cx="4735212" cy="2717800"/>
          </a:xfrm>
          <a:prstGeom prst="rect">
            <a:avLst/>
          </a:prstGeom>
        </p:spPr>
      </p:pic>
      <p:sp>
        <p:nvSpPr>
          <p:cNvPr id="7" name="TextBox 6"/>
          <p:cNvSpPr txBox="1"/>
          <p:nvPr/>
        </p:nvSpPr>
        <p:spPr>
          <a:xfrm>
            <a:off x="5990170" y="4439017"/>
            <a:ext cx="2450013" cy="646331"/>
          </a:xfrm>
          <a:prstGeom prst="rect">
            <a:avLst/>
          </a:prstGeom>
          <a:noFill/>
        </p:spPr>
        <p:txBody>
          <a:bodyPr wrap="square" rtlCol="0">
            <a:spAutoFit/>
          </a:bodyPr>
          <a:lstStyle/>
          <a:p>
            <a:r>
              <a:rPr lang="en-US" dirty="0" smtClean="0"/>
              <a:t>Proposed fossil LIPs (</a:t>
            </a:r>
            <a:r>
              <a:rPr lang="en-US" dirty="0" err="1"/>
              <a:t>V</a:t>
            </a:r>
            <a:r>
              <a:rPr lang="en-US" dirty="0" err="1" smtClean="0"/>
              <a:t>anDecar</a:t>
            </a:r>
            <a:r>
              <a:rPr lang="en-US" dirty="0" smtClean="0"/>
              <a:t>)</a:t>
            </a:r>
            <a:endParaRPr lang="en-US" dirty="0"/>
          </a:p>
        </p:txBody>
      </p:sp>
      <p:cxnSp>
        <p:nvCxnSpPr>
          <p:cNvPr id="9" name="Straight Arrow Connector 8"/>
          <p:cNvCxnSpPr/>
          <p:nvPr/>
        </p:nvCxnSpPr>
        <p:spPr>
          <a:xfrm flipV="1">
            <a:off x="6316089" y="2865694"/>
            <a:ext cx="438305" cy="1573323"/>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6653247" y="2045320"/>
            <a:ext cx="730508" cy="2393697"/>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254958" y="3843402"/>
            <a:ext cx="1464781" cy="369332"/>
          </a:xfrm>
          <a:prstGeom prst="rect">
            <a:avLst/>
          </a:prstGeom>
          <a:noFill/>
        </p:spPr>
        <p:txBody>
          <a:bodyPr wrap="square" rtlCol="0">
            <a:spAutoFit/>
          </a:bodyPr>
          <a:lstStyle/>
          <a:p>
            <a:r>
              <a:rPr lang="en-US" dirty="0" smtClean="0"/>
              <a:t>Great Britain</a:t>
            </a:r>
            <a:endParaRPr lang="en-US" dirty="0"/>
          </a:p>
        </p:txBody>
      </p:sp>
      <p:cxnSp>
        <p:nvCxnSpPr>
          <p:cNvPr id="14" name="Straight Arrow Connector 13"/>
          <p:cNvCxnSpPr/>
          <p:nvPr/>
        </p:nvCxnSpPr>
        <p:spPr>
          <a:xfrm flipH="1">
            <a:off x="2510930" y="4708729"/>
            <a:ext cx="3479241" cy="292189"/>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4106651" y="90411"/>
            <a:ext cx="1652074" cy="646331"/>
          </a:xfrm>
          <a:prstGeom prst="rect">
            <a:avLst/>
          </a:prstGeom>
          <a:noFill/>
        </p:spPr>
        <p:txBody>
          <a:bodyPr wrap="square" rtlCol="0">
            <a:spAutoFit/>
          </a:bodyPr>
          <a:lstStyle/>
          <a:p>
            <a:r>
              <a:rPr lang="en-US" dirty="0" smtClean="0"/>
              <a:t>hot under Canada?</a:t>
            </a:r>
            <a:endParaRPr lang="en-US" dirty="0"/>
          </a:p>
        </p:txBody>
      </p:sp>
      <p:cxnSp>
        <p:nvCxnSpPr>
          <p:cNvPr id="19" name="Straight Arrow Connector 18"/>
          <p:cNvCxnSpPr/>
          <p:nvPr/>
        </p:nvCxnSpPr>
        <p:spPr>
          <a:xfrm flipH="1">
            <a:off x="4169519" y="706009"/>
            <a:ext cx="1122140" cy="171592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302487" y="723518"/>
            <a:ext cx="1725123" cy="954107"/>
          </a:xfrm>
          <a:prstGeom prst="rect">
            <a:avLst/>
          </a:prstGeom>
          <a:noFill/>
        </p:spPr>
        <p:txBody>
          <a:bodyPr wrap="square" rtlCol="0">
            <a:spAutoFit/>
          </a:bodyPr>
          <a:lstStyle/>
          <a:p>
            <a:r>
              <a:rPr lang="en-US" sz="2800" dirty="0" smtClean="0"/>
              <a:t>Regional Models</a:t>
            </a:r>
            <a:endParaRPr lang="en-US" sz="2800" dirty="0"/>
          </a:p>
        </p:txBody>
      </p:sp>
      <p:sp>
        <p:nvSpPr>
          <p:cNvPr id="22" name="TextBox 21"/>
          <p:cNvSpPr txBox="1"/>
          <p:nvPr/>
        </p:nvSpPr>
        <p:spPr>
          <a:xfrm>
            <a:off x="483259" y="213522"/>
            <a:ext cx="3405294" cy="523220"/>
          </a:xfrm>
          <a:prstGeom prst="rect">
            <a:avLst/>
          </a:prstGeom>
          <a:noFill/>
        </p:spPr>
        <p:txBody>
          <a:bodyPr wrap="square" rtlCol="0">
            <a:spAutoFit/>
          </a:bodyPr>
          <a:lstStyle/>
          <a:p>
            <a:r>
              <a:rPr lang="en-US" sz="2800" dirty="0" smtClean="0">
                <a:latin typeface="Chalkduster"/>
                <a:cs typeface="Chalkduster"/>
              </a:rPr>
              <a:t>It’s all relative!</a:t>
            </a:r>
            <a:endParaRPr lang="en-US" sz="2800" dirty="0">
              <a:latin typeface="Chalkduster"/>
              <a:cs typeface="Chalkduster"/>
            </a:endParaRPr>
          </a:p>
        </p:txBody>
      </p:sp>
      <p:sp>
        <p:nvSpPr>
          <p:cNvPr id="23" name="Rectangle 22"/>
          <p:cNvSpPr/>
          <p:nvPr/>
        </p:nvSpPr>
        <p:spPr>
          <a:xfrm>
            <a:off x="5758725" y="5294222"/>
            <a:ext cx="3385275" cy="523220"/>
          </a:xfrm>
          <a:prstGeom prst="rect">
            <a:avLst/>
          </a:prstGeom>
        </p:spPr>
        <p:txBody>
          <a:bodyPr wrap="square">
            <a:spAutoFit/>
          </a:bodyPr>
          <a:lstStyle/>
          <a:p>
            <a:r>
              <a:rPr lang="en-US" sz="1400" dirty="0" err="1" smtClean="0"/>
              <a:t>VanDecar</a:t>
            </a:r>
            <a:r>
              <a:rPr lang="en-US" sz="1400" dirty="0"/>
              <a:t> </a:t>
            </a:r>
            <a:r>
              <a:rPr lang="en-US" sz="1400" dirty="0" smtClean="0"/>
              <a:t>et al. (</a:t>
            </a:r>
            <a:r>
              <a:rPr lang="en-US" sz="1400" dirty="0"/>
              <a:t>1995). </a:t>
            </a:r>
            <a:r>
              <a:rPr lang="en-US" sz="1400" dirty="0" smtClean="0"/>
              <a:t>Seismic evidence </a:t>
            </a:r>
          </a:p>
          <a:p>
            <a:r>
              <a:rPr lang="en-US" sz="1400" dirty="0" smtClean="0"/>
              <a:t>for </a:t>
            </a:r>
            <a:r>
              <a:rPr lang="en-US" sz="1400" dirty="0"/>
              <a:t>a </a:t>
            </a:r>
            <a:r>
              <a:rPr lang="en-US" sz="1400" dirty="0" smtClean="0"/>
              <a:t>fossil… Nature </a:t>
            </a:r>
            <a:r>
              <a:rPr lang="en-US" sz="1400" dirty="0"/>
              <a:t>378, 2531.</a:t>
            </a:r>
          </a:p>
        </p:txBody>
      </p:sp>
      <p:pic>
        <p:nvPicPr>
          <p:cNvPr id="24" name="Picture 23"/>
          <p:cNvPicPr>
            <a:picLocks noChangeAspect="1"/>
          </p:cNvPicPr>
          <p:nvPr/>
        </p:nvPicPr>
        <p:blipFill>
          <a:blip r:embed="rId5"/>
          <a:stretch>
            <a:fillRect/>
          </a:stretch>
        </p:blipFill>
        <p:spPr>
          <a:xfrm>
            <a:off x="157340" y="6327003"/>
            <a:ext cx="4798879" cy="245307"/>
          </a:xfrm>
          <a:prstGeom prst="rect">
            <a:avLst/>
          </a:prstGeom>
        </p:spPr>
      </p:pic>
      <p:sp>
        <p:nvSpPr>
          <p:cNvPr id="2" name="Rectangle 1"/>
          <p:cNvSpPr/>
          <p:nvPr/>
        </p:nvSpPr>
        <p:spPr>
          <a:xfrm>
            <a:off x="5511476" y="6030957"/>
            <a:ext cx="4572000" cy="738664"/>
          </a:xfrm>
          <a:prstGeom prst="rect">
            <a:avLst/>
          </a:prstGeom>
        </p:spPr>
        <p:txBody>
          <a:bodyPr>
            <a:spAutoFit/>
          </a:bodyPr>
          <a:lstStyle/>
          <a:p>
            <a:r>
              <a:rPr lang="en-US" sz="1400" dirty="0"/>
              <a:t>We now show that this low-velocity cylindrical </a:t>
            </a:r>
            <a:endParaRPr lang="en-US" sz="1400" dirty="0" smtClean="0"/>
          </a:p>
          <a:p>
            <a:r>
              <a:rPr lang="en-US" sz="1400" dirty="0" smtClean="0"/>
              <a:t>structure </a:t>
            </a:r>
            <a:r>
              <a:rPr lang="en-US" sz="1400" dirty="0"/>
              <a:t>seems to be confined to the upper </a:t>
            </a:r>
            <a:endParaRPr lang="en-US" sz="1400" dirty="0" smtClean="0"/>
          </a:p>
          <a:p>
            <a:r>
              <a:rPr lang="en-US" sz="1400" dirty="0" smtClean="0"/>
              <a:t>Mantle–</a:t>
            </a:r>
            <a:r>
              <a:rPr lang="en-US" sz="1400" dirty="0" err="1" smtClean="0"/>
              <a:t>VanDecar</a:t>
            </a:r>
            <a:r>
              <a:rPr lang="en-US" sz="1400" dirty="0" smtClean="0"/>
              <a:t> 2003.</a:t>
            </a:r>
            <a:endParaRPr lang="en-US" sz="1400" dirty="0"/>
          </a:p>
        </p:txBody>
      </p:sp>
      <p:pic>
        <p:nvPicPr>
          <p:cNvPr id="3" name="Picture 2"/>
          <p:cNvPicPr>
            <a:picLocks noChangeAspect="1"/>
          </p:cNvPicPr>
          <p:nvPr/>
        </p:nvPicPr>
        <p:blipFill>
          <a:blip r:embed="rId6"/>
          <a:stretch>
            <a:fillRect/>
          </a:stretch>
        </p:blipFill>
        <p:spPr>
          <a:xfrm>
            <a:off x="0" y="1728855"/>
            <a:ext cx="2512220" cy="2158599"/>
          </a:xfrm>
          <a:prstGeom prst="rect">
            <a:avLst/>
          </a:prstGeom>
        </p:spPr>
      </p:pic>
      <p:sp>
        <p:nvSpPr>
          <p:cNvPr id="15" name="TextBox 14"/>
          <p:cNvSpPr txBox="1"/>
          <p:nvPr/>
        </p:nvSpPr>
        <p:spPr>
          <a:xfrm>
            <a:off x="1499457" y="1428025"/>
            <a:ext cx="1011473" cy="369332"/>
          </a:xfrm>
          <a:prstGeom prst="rect">
            <a:avLst/>
          </a:prstGeom>
          <a:noFill/>
        </p:spPr>
        <p:txBody>
          <a:bodyPr wrap="square" rtlCol="0">
            <a:spAutoFit/>
          </a:bodyPr>
          <a:lstStyle/>
          <a:p>
            <a:r>
              <a:rPr lang="en-US" dirty="0" smtClean="0"/>
              <a:t>Brazil</a:t>
            </a:r>
            <a:endParaRPr lang="en-US" dirty="0"/>
          </a:p>
        </p:txBody>
      </p:sp>
      <p:sp>
        <p:nvSpPr>
          <p:cNvPr id="16" name="TextBox 15"/>
          <p:cNvSpPr txBox="1"/>
          <p:nvPr/>
        </p:nvSpPr>
        <p:spPr>
          <a:xfrm>
            <a:off x="157340" y="4585111"/>
            <a:ext cx="2011708" cy="830997"/>
          </a:xfrm>
          <a:prstGeom prst="rect">
            <a:avLst/>
          </a:prstGeom>
          <a:noFill/>
        </p:spPr>
        <p:txBody>
          <a:bodyPr wrap="square" rtlCol="0">
            <a:spAutoFit/>
          </a:bodyPr>
          <a:lstStyle/>
          <a:p>
            <a:r>
              <a:rPr lang="en-US" sz="2400" dirty="0" smtClean="0">
                <a:latin typeface="Chalkduster"/>
                <a:cs typeface="Chalkduster"/>
              </a:rPr>
              <a:t>…or wrong</a:t>
            </a:r>
            <a:endParaRPr lang="en-US" sz="2400" dirty="0">
              <a:latin typeface="Chalkduster"/>
              <a:cs typeface="Chalkduster"/>
            </a:endParaRPr>
          </a:p>
        </p:txBody>
      </p:sp>
      <p:sp>
        <p:nvSpPr>
          <p:cNvPr id="8" name="TextBox 7"/>
          <p:cNvSpPr txBox="1"/>
          <p:nvPr/>
        </p:nvSpPr>
        <p:spPr>
          <a:xfrm>
            <a:off x="5417002" y="1428025"/>
            <a:ext cx="1236245" cy="369332"/>
          </a:xfrm>
          <a:prstGeom prst="rect">
            <a:avLst/>
          </a:prstGeom>
          <a:noFill/>
        </p:spPr>
        <p:txBody>
          <a:bodyPr wrap="square" rtlCol="0">
            <a:spAutoFit/>
          </a:bodyPr>
          <a:lstStyle/>
          <a:p>
            <a:r>
              <a:rPr lang="en-US" dirty="0" smtClean="0"/>
              <a:t>…or cold?</a:t>
            </a:r>
            <a:endParaRPr lang="en-US" dirty="0"/>
          </a:p>
        </p:txBody>
      </p:sp>
      <p:sp>
        <p:nvSpPr>
          <p:cNvPr id="11" name="Snip Single Corner Rectangle 10"/>
          <p:cNvSpPr/>
          <p:nvPr/>
        </p:nvSpPr>
        <p:spPr>
          <a:xfrm>
            <a:off x="5179271" y="213522"/>
            <a:ext cx="3755410" cy="3673932"/>
          </a:xfrm>
          <a:prstGeom prst="snip1Rect">
            <a:avLst/>
          </a:prstGeom>
          <a:noFill/>
          <a:ln w="5715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ight Arrow 11"/>
          <p:cNvSpPr/>
          <p:nvPr/>
        </p:nvSpPr>
        <p:spPr>
          <a:xfrm>
            <a:off x="8440183" y="6572310"/>
            <a:ext cx="494498" cy="28569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575677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524500" y="1696940"/>
            <a:ext cx="3124200" cy="3903759"/>
          </a:xfrm>
          <a:prstGeom prst="rect">
            <a:avLst/>
          </a:prstGeom>
        </p:spPr>
      </p:pic>
      <p:pic>
        <p:nvPicPr>
          <p:cNvPr id="3" name="Picture 2"/>
          <p:cNvPicPr>
            <a:picLocks noChangeAspect="1"/>
          </p:cNvPicPr>
          <p:nvPr/>
        </p:nvPicPr>
        <p:blipFill>
          <a:blip r:embed="rId3"/>
          <a:stretch>
            <a:fillRect/>
          </a:stretch>
        </p:blipFill>
        <p:spPr>
          <a:xfrm>
            <a:off x="0" y="5486400"/>
            <a:ext cx="9144000" cy="1253239"/>
          </a:xfrm>
          <a:prstGeom prst="rect">
            <a:avLst/>
          </a:prstGeom>
        </p:spPr>
      </p:pic>
      <p:pic>
        <p:nvPicPr>
          <p:cNvPr id="4" name="Picture 3"/>
          <p:cNvPicPr>
            <a:picLocks noChangeAspect="1"/>
          </p:cNvPicPr>
          <p:nvPr/>
        </p:nvPicPr>
        <p:blipFill>
          <a:blip r:embed="rId4"/>
          <a:stretch>
            <a:fillRect/>
          </a:stretch>
        </p:blipFill>
        <p:spPr>
          <a:xfrm>
            <a:off x="241300" y="2095501"/>
            <a:ext cx="6261100" cy="3390900"/>
          </a:xfrm>
          <a:prstGeom prst="rect">
            <a:avLst/>
          </a:prstGeom>
        </p:spPr>
      </p:pic>
      <p:sp>
        <p:nvSpPr>
          <p:cNvPr id="5" name="TextBox 4"/>
          <p:cNvSpPr txBox="1"/>
          <p:nvPr/>
        </p:nvSpPr>
        <p:spPr>
          <a:xfrm>
            <a:off x="4755353" y="116357"/>
            <a:ext cx="3138631" cy="830997"/>
          </a:xfrm>
          <a:prstGeom prst="rect">
            <a:avLst/>
          </a:prstGeom>
          <a:noFill/>
        </p:spPr>
        <p:txBody>
          <a:bodyPr wrap="square" rtlCol="0">
            <a:spAutoFit/>
          </a:bodyPr>
          <a:lstStyle/>
          <a:p>
            <a:r>
              <a:rPr lang="en-US" sz="2400" dirty="0" smtClean="0"/>
              <a:t>Gutenberg’s low velocity zone (LVZ)</a:t>
            </a:r>
            <a:endParaRPr lang="en-US" sz="2400" dirty="0"/>
          </a:p>
        </p:txBody>
      </p:sp>
      <p:cxnSp>
        <p:nvCxnSpPr>
          <p:cNvPr id="9" name="Straight Arrow Connector 8"/>
          <p:cNvCxnSpPr/>
          <p:nvPr/>
        </p:nvCxnSpPr>
        <p:spPr>
          <a:xfrm>
            <a:off x="6664485" y="947354"/>
            <a:ext cx="94520" cy="103814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7393246" y="4586921"/>
            <a:ext cx="1109470" cy="461665"/>
          </a:xfrm>
          <a:prstGeom prst="rect">
            <a:avLst/>
          </a:prstGeom>
          <a:noFill/>
        </p:spPr>
        <p:txBody>
          <a:bodyPr wrap="square" rtlCol="0">
            <a:spAutoFit/>
          </a:bodyPr>
          <a:lstStyle/>
          <a:p>
            <a:r>
              <a:rPr lang="en-US" sz="2400" dirty="0" smtClean="0"/>
              <a:t>D”</a:t>
            </a:r>
            <a:endParaRPr lang="en-US" sz="2400" dirty="0"/>
          </a:p>
        </p:txBody>
      </p:sp>
      <p:sp>
        <p:nvSpPr>
          <p:cNvPr id="11" name="TextBox 10"/>
          <p:cNvSpPr txBox="1"/>
          <p:nvPr/>
        </p:nvSpPr>
        <p:spPr>
          <a:xfrm>
            <a:off x="5303219" y="1988027"/>
            <a:ext cx="897010" cy="523220"/>
          </a:xfrm>
          <a:prstGeom prst="rect">
            <a:avLst/>
          </a:prstGeom>
          <a:noFill/>
        </p:spPr>
        <p:txBody>
          <a:bodyPr wrap="square" rtlCol="0">
            <a:spAutoFit/>
          </a:bodyPr>
          <a:lstStyle/>
          <a:p>
            <a:r>
              <a:rPr lang="en-US" sz="2800" dirty="0" smtClean="0">
                <a:ln w="10160">
                  <a:solidFill>
                    <a:schemeClr val="accent1"/>
                  </a:solidFill>
                  <a:prstDash val="solid"/>
                </a:ln>
                <a:solidFill>
                  <a:srgbClr val="FFFFFF"/>
                </a:solidFill>
                <a:effectLst>
                  <a:outerShdw blurRad="38100" dist="32000" dir="5400000" algn="tl">
                    <a:srgbClr val="000000">
                      <a:alpha val="30000"/>
                    </a:srgbClr>
                  </a:outerShdw>
                </a:effectLst>
              </a:rPr>
              <a:t>B</a:t>
            </a:r>
            <a:endParaRPr lang="en-US" sz="2800" dirty="0">
              <a:ln w="10160">
                <a:solidFill>
                  <a:schemeClr val="accent1"/>
                </a:solidFill>
                <a:prstDash val="solid"/>
              </a:ln>
              <a:solidFill>
                <a:srgbClr val="FFFFFF"/>
              </a:solidFill>
              <a:effectLst>
                <a:outerShdw blurRad="38100" dist="32000" dir="5400000" algn="tl">
                  <a:srgbClr val="000000">
                    <a:alpha val="30000"/>
                  </a:srgbClr>
                </a:outerShdw>
              </a:effectLst>
            </a:endParaRPr>
          </a:p>
        </p:txBody>
      </p:sp>
      <p:sp>
        <p:nvSpPr>
          <p:cNvPr id="6" name="TextBox 5"/>
          <p:cNvSpPr txBox="1"/>
          <p:nvPr/>
        </p:nvSpPr>
        <p:spPr>
          <a:xfrm>
            <a:off x="241300" y="109096"/>
            <a:ext cx="3566748" cy="1077218"/>
          </a:xfrm>
          <a:prstGeom prst="rect">
            <a:avLst/>
          </a:prstGeom>
          <a:noFill/>
        </p:spPr>
        <p:txBody>
          <a:bodyPr wrap="square" rtlCol="0">
            <a:spAutoFit/>
          </a:bodyPr>
          <a:lstStyle/>
          <a:p>
            <a:r>
              <a:rPr lang="en-US" sz="3200" i="1" dirty="0" smtClean="0">
                <a:solidFill>
                  <a:srgbClr val="FF0000"/>
                </a:solidFill>
              </a:rPr>
              <a:t>Thermal overshoot &amp; BL convection</a:t>
            </a:r>
            <a:endParaRPr lang="en-US" sz="3200" i="1" dirty="0">
              <a:solidFill>
                <a:srgbClr val="FF0000"/>
              </a:solidFill>
            </a:endParaRPr>
          </a:p>
        </p:txBody>
      </p:sp>
      <p:sp>
        <p:nvSpPr>
          <p:cNvPr id="7" name="TextBox 6"/>
          <p:cNvSpPr txBox="1"/>
          <p:nvPr/>
        </p:nvSpPr>
        <p:spPr>
          <a:xfrm>
            <a:off x="2511496" y="1907957"/>
            <a:ext cx="803729" cy="646331"/>
          </a:xfrm>
          <a:prstGeom prst="rect">
            <a:avLst/>
          </a:prstGeom>
          <a:noFill/>
        </p:spPr>
        <p:txBody>
          <a:bodyPr wrap="square" rtlCol="0">
            <a:spAutoFit/>
          </a:bodyPr>
          <a:lstStyle/>
          <a:p>
            <a:r>
              <a:rPr lang="en-US" sz="3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B</a:t>
            </a:r>
            <a:endPar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8" name="Rectangle 7"/>
          <p:cNvSpPr/>
          <p:nvPr/>
        </p:nvSpPr>
        <p:spPr>
          <a:xfrm>
            <a:off x="0" y="6028128"/>
            <a:ext cx="9144000" cy="82987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368242" y="5835814"/>
            <a:ext cx="8774221" cy="400110"/>
          </a:xfrm>
          <a:prstGeom prst="rect">
            <a:avLst/>
          </a:prstGeom>
          <a:solidFill>
            <a:schemeClr val="bg1"/>
          </a:solidFill>
        </p:spPr>
        <p:txBody>
          <a:bodyPr wrap="square" rtlCol="0">
            <a:spAutoFit/>
          </a:bodyPr>
          <a:lstStyle/>
          <a:p>
            <a:r>
              <a:rPr lang="en-US" sz="2000" dirty="0" smtClean="0">
                <a:solidFill>
                  <a:srgbClr val="FF0000"/>
                </a:solidFill>
              </a:rPr>
              <a:t>Boundary layers can be buoyancy driven or shear driven, just as in the atmosphere</a:t>
            </a:r>
            <a:endParaRPr lang="en-US" sz="2000" dirty="0">
              <a:solidFill>
                <a:srgbClr val="FF0000"/>
              </a:solidFill>
            </a:endParaRPr>
          </a:p>
        </p:txBody>
      </p:sp>
      <p:sp>
        <p:nvSpPr>
          <p:cNvPr id="13" name="TextBox 12"/>
          <p:cNvSpPr txBox="1"/>
          <p:nvPr/>
        </p:nvSpPr>
        <p:spPr>
          <a:xfrm>
            <a:off x="7393246" y="1996300"/>
            <a:ext cx="1511272" cy="707886"/>
          </a:xfrm>
          <a:prstGeom prst="rect">
            <a:avLst/>
          </a:prstGeom>
          <a:solidFill>
            <a:schemeClr val="bg1"/>
          </a:solidFill>
        </p:spPr>
        <p:txBody>
          <a:bodyPr wrap="square" rtlCol="0">
            <a:spAutoFit/>
          </a:bodyPr>
          <a:lstStyle/>
          <a:p>
            <a:r>
              <a:rPr lang="en-US" sz="2000" dirty="0" smtClean="0"/>
              <a:t>Gutenberg’s Region B</a:t>
            </a:r>
            <a:endParaRPr lang="en-US" sz="2000" dirty="0"/>
          </a:p>
        </p:txBody>
      </p:sp>
      <p:pic>
        <p:nvPicPr>
          <p:cNvPr id="15" name="Picture 14"/>
          <p:cNvPicPr>
            <a:picLocks noChangeAspect="1"/>
          </p:cNvPicPr>
          <p:nvPr/>
        </p:nvPicPr>
        <p:blipFill>
          <a:blip r:embed="rId5"/>
          <a:stretch>
            <a:fillRect/>
          </a:stretch>
        </p:blipFill>
        <p:spPr>
          <a:xfrm>
            <a:off x="7893984" y="169399"/>
            <a:ext cx="1052879" cy="1430746"/>
          </a:xfrm>
          <a:prstGeom prst="rect">
            <a:avLst/>
          </a:prstGeom>
        </p:spPr>
      </p:pic>
      <p:pic>
        <p:nvPicPr>
          <p:cNvPr id="14" name="Picture 13"/>
          <p:cNvPicPr>
            <a:picLocks noChangeAspect="1"/>
          </p:cNvPicPr>
          <p:nvPr/>
        </p:nvPicPr>
        <p:blipFill>
          <a:blip r:embed="rId6"/>
          <a:stretch>
            <a:fillRect/>
          </a:stretch>
        </p:blipFill>
        <p:spPr>
          <a:xfrm>
            <a:off x="1854368" y="629329"/>
            <a:ext cx="4648031" cy="4857071"/>
          </a:xfrm>
          <a:prstGeom prst="rect">
            <a:avLst/>
          </a:prstGeom>
        </p:spPr>
      </p:pic>
      <p:pic>
        <p:nvPicPr>
          <p:cNvPr id="18" name="Picture 17"/>
          <p:cNvPicPr>
            <a:picLocks noChangeAspect="1"/>
          </p:cNvPicPr>
          <p:nvPr/>
        </p:nvPicPr>
        <p:blipFill>
          <a:blip r:embed="rId7"/>
          <a:stretch>
            <a:fillRect/>
          </a:stretch>
        </p:blipFill>
        <p:spPr>
          <a:xfrm>
            <a:off x="3405294" y="5402581"/>
            <a:ext cx="2969267" cy="393700"/>
          </a:xfrm>
          <a:prstGeom prst="rect">
            <a:avLst/>
          </a:prstGeom>
        </p:spPr>
      </p:pic>
      <p:sp>
        <p:nvSpPr>
          <p:cNvPr id="19" name="Rectangle 18"/>
          <p:cNvSpPr/>
          <p:nvPr/>
        </p:nvSpPr>
        <p:spPr>
          <a:xfrm>
            <a:off x="0" y="5486399"/>
            <a:ext cx="3124329" cy="458511"/>
          </a:xfrm>
          <a:prstGeom prst="rect">
            <a:avLst/>
          </a:prstGeom>
          <a:solidFill>
            <a:schemeClr val="bg1"/>
          </a:solidFill>
          <a:ln>
            <a:solidFill>
              <a:schemeClr val="bg1"/>
            </a:solidFill>
          </a:ln>
          <a:effectLst>
            <a:outerShdw dir="5400000" sx="0" sy="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241300" y="629329"/>
            <a:ext cx="1613068" cy="471997"/>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3" name="Straight Connector 22"/>
          <p:cNvCxnSpPr/>
          <p:nvPr/>
        </p:nvCxnSpPr>
        <p:spPr>
          <a:xfrm>
            <a:off x="2618592" y="2095501"/>
            <a:ext cx="3581637" cy="0"/>
          </a:xfrm>
          <a:prstGeom prst="line">
            <a:avLst/>
          </a:prstGeom>
          <a:ln>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2247719" y="629329"/>
            <a:ext cx="1157575" cy="127862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26" name="Picture 25"/>
          <p:cNvPicPr>
            <a:picLocks noChangeAspect="1"/>
          </p:cNvPicPr>
          <p:nvPr/>
        </p:nvPicPr>
        <p:blipFill>
          <a:blip r:embed="rId8"/>
          <a:stretch>
            <a:fillRect/>
          </a:stretch>
        </p:blipFill>
        <p:spPr>
          <a:xfrm rot="5400000">
            <a:off x="-873289" y="2215916"/>
            <a:ext cx="4499374" cy="2270196"/>
          </a:xfrm>
          <a:prstGeom prst="rect">
            <a:avLst/>
          </a:prstGeom>
        </p:spPr>
      </p:pic>
      <p:sp>
        <p:nvSpPr>
          <p:cNvPr id="27" name="TextBox 26"/>
          <p:cNvSpPr txBox="1"/>
          <p:nvPr/>
        </p:nvSpPr>
        <p:spPr>
          <a:xfrm>
            <a:off x="3315225" y="2184956"/>
            <a:ext cx="651838" cy="369332"/>
          </a:xfrm>
          <a:prstGeom prst="rect">
            <a:avLst/>
          </a:prstGeom>
          <a:noFill/>
        </p:spPr>
        <p:txBody>
          <a:bodyPr wrap="square" rtlCol="0">
            <a:spAutoFit/>
          </a:bodyPr>
          <a:lstStyle/>
          <a:p>
            <a:r>
              <a:rPr lang="en-US" dirty="0" smtClean="0">
                <a:solidFill>
                  <a:srgbClr val="FF0000"/>
                </a:solidFill>
              </a:rPr>
              <a:t>hot</a:t>
            </a:r>
            <a:endParaRPr lang="en-US" dirty="0">
              <a:solidFill>
                <a:srgbClr val="FF0000"/>
              </a:solidFill>
            </a:endParaRPr>
          </a:p>
        </p:txBody>
      </p:sp>
      <p:sp>
        <p:nvSpPr>
          <p:cNvPr id="28" name="TextBox 27"/>
          <p:cNvSpPr txBox="1"/>
          <p:nvPr/>
        </p:nvSpPr>
        <p:spPr>
          <a:xfrm>
            <a:off x="3124329" y="2989313"/>
            <a:ext cx="1067666" cy="923330"/>
          </a:xfrm>
          <a:prstGeom prst="rect">
            <a:avLst/>
          </a:prstGeom>
          <a:solidFill>
            <a:schemeClr val="bg1"/>
          </a:solidFill>
        </p:spPr>
        <p:txBody>
          <a:bodyPr wrap="square" rtlCol="0">
            <a:spAutoFit/>
          </a:bodyPr>
          <a:lstStyle/>
          <a:p>
            <a:r>
              <a:rPr lang="en-US" i="1" dirty="0" smtClean="0">
                <a:solidFill>
                  <a:srgbClr val="FF0000"/>
                </a:solidFill>
              </a:rPr>
              <a:t>Highest </a:t>
            </a:r>
            <a:r>
              <a:rPr lang="en-US" i="1" dirty="0" err="1" smtClean="0">
                <a:solidFill>
                  <a:srgbClr val="FF0000"/>
                </a:solidFill>
              </a:rPr>
              <a:t>Tp</a:t>
            </a:r>
            <a:r>
              <a:rPr lang="en-US" i="1" dirty="0" smtClean="0">
                <a:solidFill>
                  <a:srgbClr val="FF0000"/>
                </a:solidFill>
              </a:rPr>
              <a:t> in the mantle?</a:t>
            </a:r>
            <a:endParaRPr lang="en-US" i="1" dirty="0">
              <a:solidFill>
                <a:srgbClr val="FF0000"/>
              </a:solidFill>
            </a:endParaRPr>
          </a:p>
        </p:txBody>
      </p:sp>
      <p:cxnSp>
        <p:nvCxnSpPr>
          <p:cNvPr id="30" name="Straight Arrow Connector 29"/>
          <p:cNvCxnSpPr/>
          <p:nvPr/>
        </p:nvCxnSpPr>
        <p:spPr>
          <a:xfrm flipV="1">
            <a:off x="3808048" y="1996300"/>
            <a:ext cx="0" cy="99301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1" name="Rectangle 30"/>
          <p:cNvSpPr/>
          <p:nvPr/>
        </p:nvSpPr>
        <p:spPr>
          <a:xfrm>
            <a:off x="5992448" y="5600698"/>
            <a:ext cx="2954415" cy="235115"/>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p:nvSpPr>
        <p:spPr>
          <a:xfrm>
            <a:off x="5682247" y="2369622"/>
            <a:ext cx="620402" cy="369332"/>
          </a:xfrm>
          <a:prstGeom prst="rect">
            <a:avLst/>
          </a:prstGeom>
          <a:noFill/>
        </p:spPr>
        <p:txBody>
          <a:bodyPr wrap="square" rtlCol="0">
            <a:spAutoFit/>
          </a:bodyPr>
          <a:lstStyle/>
          <a:p>
            <a:r>
              <a:rPr lang="en-US" dirty="0" smtClean="0">
                <a:solidFill>
                  <a:srgbClr val="3366FF"/>
                </a:solidFill>
              </a:rPr>
              <a:t>cold</a:t>
            </a:r>
            <a:endParaRPr lang="en-US" dirty="0">
              <a:solidFill>
                <a:srgbClr val="3366FF"/>
              </a:solidFill>
            </a:endParaRPr>
          </a:p>
        </p:txBody>
      </p:sp>
      <p:sp>
        <p:nvSpPr>
          <p:cNvPr id="33" name="TextBox 32"/>
          <p:cNvSpPr txBox="1"/>
          <p:nvPr/>
        </p:nvSpPr>
        <p:spPr>
          <a:xfrm>
            <a:off x="7393246" y="2989313"/>
            <a:ext cx="642348" cy="369332"/>
          </a:xfrm>
          <a:prstGeom prst="rect">
            <a:avLst/>
          </a:prstGeom>
          <a:noFill/>
        </p:spPr>
        <p:txBody>
          <a:bodyPr wrap="square" rtlCol="0">
            <a:spAutoFit/>
          </a:bodyPr>
          <a:lstStyle/>
          <a:p>
            <a:r>
              <a:rPr lang="en-US" dirty="0" smtClean="0"/>
              <a:t>T</a:t>
            </a:r>
            <a:endParaRPr lang="en-US" dirty="0"/>
          </a:p>
        </p:txBody>
      </p:sp>
      <p:sp>
        <p:nvSpPr>
          <p:cNvPr id="34" name="Rectangle 33"/>
          <p:cNvSpPr/>
          <p:nvPr/>
        </p:nvSpPr>
        <p:spPr>
          <a:xfrm>
            <a:off x="157340" y="5796281"/>
            <a:ext cx="8900966" cy="519485"/>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TextBox 34"/>
          <p:cNvSpPr txBox="1"/>
          <p:nvPr/>
        </p:nvSpPr>
        <p:spPr>
          <a:xfrm>
            <a:off x="505737" y="2738954"/>
            <a:ext cx="1629596" cy="369332"/>
          </a:xfrm>
          <a:prstGeom prst="rect">
            <a:avLst/>
          </a:prstGeom>
          <a:noFill/>
        </p:spPr>
        <p:txBody>
          <a:bodyPr wrap="square" rtlCol="0">
            <a:spAutoFit/>
          </a:bodyPr>
          <a:lstStyle/>
          <a:p>
            <a:r>
              <a:rPr lang="en-US" dirty="0" smtClean="0"/>
              <a:t>Average T</a:t>
            </a:r>
            <a:endParaRPr lang="en-US" dirty="0"/>
          </a:p>
        </p:txBody>
      </p:sp>
      <p:sp>
        <p:nvSpPr>
          <p:cNvPr id="16" name="TextBox 15"/>
          <p:cNvSpPr txBox="1"/>
          <p:nvPr/>
        </p:nvSpPr>
        <p:spPr>
          <a:xfrm>
            <a:off x="505737" y="3534588"/>
            <a:ext cx="1348631" cy="369332"/>
          </a:xfrm>
          <a:prstGeom prst="rect">
            <a:avLst/>
          </a:prstGeom>
          <a:noFill/>
        </p:spPr>
        <p:txBody>
          <a:bodyPr wrap="square" rtlCol="0">
            <a:spAutoFit/>
          </a:bodyPr>
          <a:lstStyle/>
          <a:p>
            <a:r>
              <a:rPr lang="en-US" dirty="0" err="1" smtClean="0"/>
              <a:t>subadiabat</a:t>
            </a:r>
            <a:endParaRPr lang="en-US" dirty="0"/>
          </a:p>
        </p:txBody>
      </p:sp>
      <p:sp>
        <p:nvSpPr>
          <p:cNvPr id="17" name="TextBox 16"/>
          <p:cNvSpPr txBox="1"/>
          <p:nvPr/>
        </p:nvSpPr>
        <p:spPr>
          <a:xfrm>
            <a:off x="825500" y="5486401"/>
            <a:ext cx="1685996" cy="369332"/>
          </a:xfrm>
          <a:prstGeom prst="rect">
            <a:avLst/>
          </a:prstGeom>
          <a:noFill/>
        </p:spPr>
        <p:txBody>
          <a:bodyPr wrap="square" rtlCol="0">
            <a:spAutoFit/>
          </a:bodyPr>
          <a:lstStyle/>
          <a:p>
            <a:r>
              <a:rPr lang="en-US" dirty="0" err="1" smtClean="0"/>
              <a:t>subadiabaticty</a:t>
            </a:r>
            <a:endParaRPr lang="en-US" dirty="0"/>
          </a:p>
        </p:txBody>
      </p:sp>
      <p:sp>
        <p:nvSpPr>
          <p:cNvPr id="21" name="TextBox 20"/>
          <p:cNvSpPr txBox="1"/>
          <p:nvPr/>
        </p:nvSpPr>
        <p:spPr>
          <a:xfrm>
            <a:off x="6664485" y="5702300"/>
            <a:ext cx="1838231" cy="369332"/>
          </a:xfrm>
          <a:prstGeom prst="rect">
            <a:avLst/>
          </a:prstGeom>
          <a:noFill/>
        </p:spPr>
        <p:txBody>
          <a:bodyPr wrap="square" rtlCol="0">
            <a:spAutoFit/>
          </a:bodyPr>
          <a:lstStyle/>
          <a:p>
            <a:r>
              <a:rPr lang="en-US" dirty="0" smtClean="0"/>
              <a:t>Thermal bump</a:t>
            </a:r>
            <a:endParaRPr lang="en-US" dirty="0"/>
          </a:p>
        </p:txBody>
      </p:sp>
      <p:sp>
        <p:nvSpPr>
          <p:cNvPr id="22" name="TextBox 21"/>
          <p:cNvSpPr txBox="1"/>
          <p:nvPr/>
        </p:nvSpPr>
        <p:spPr>
          <a:xfrm>
            <a:off x="368242" y="6035869"/>
            <a:ext cx="7667352" cy="400110"/>
          </a:xfrm>
          <a:prstGeom prst="rect">
            <a:avLst/>
          </a:prstGeom>
          <a:solidFill>
            <a:schemeClr val="bg1"/>
          </a:solidFill>
          <a:ln w="28575" cmpd="sng">
            <a:solidFill>
              <a:srgbClr val="FF0000"/>
            </a:solidFill>
          </a:ln>
        </p:spPr>
        <p:txBody>
          <a:bodyPr wrap="square" rtlCol="0">
            <a:spAutoFit/>
          </a:bodyPr>
          <a:lstStyle/>
          <a:p>
            <a:r>
              <a:rPr lang="en-US" sz="2000" dirty="0" smtClean="0">
                <a:solidFill>
                  <a:srgbClr val="FF0000"/>
                </a:solidFill>
              </a:rPr>
              <a:t>Potential temperatures in LLAMA are arguably the highest in the mantle</a:t>
            </a:r>
            <a:endParaRPr lang="en-US" sz="2000" dirty="0">
              <a:solidFill>
                <a:srgbClr val="FF0000"/>
              </a:solidFill>
            </a:endParaRPr>
          </a:p>
        </p:txBody>
      </p:sp>
      <p:sp>
        <p:nvSpPr>
          <p:cNvPr id="24" name="TextBox 23"/>
          <p:cNvSpPr txBox="1"/>
          <p:nvPr/>
        </p:nvSpPr>
        <p:spPr>
          <a:xfrm>
            <a:off x="505737" y="2141915"/>
            <a:ext cx="1119863" cy="369332"/>
          </a:xfrm>
          <a:prstGeom prst="rect">
            <a:avLst/>
          </a:prstGeom>
          <a:noFill/>
        </p:spPr>
        <p:txBody>
          <a:bodyPr wrap="square" rtlCol="0">
            <a:spAutoFit/>
          </a:bodyPr>
          <a:lstStyle/>
          <a:p>
            <a:r>
              <a:rPr lang="en-US" dirty="0" smtClean="0">
                <a:solidFill>
                  <a:srgbClr val="FF0000"/>
                </a:solidFill>
              </a:rPr>
              <a:t>LLAMA</a:t>
            </a:r>
            <a:endParaRPr lang="en-US" dirty="0">
              <a:solidFill>
                <a:srgbClr val="FF0000"/>
              </a:solidFill>
            </a:endParaRPr>
          </a:p>
        </p:txBody>
      </p:sp>
      <p:cxnSp>
        <p:nvCxnSpPr>
          <p:cNvPr id="36" name="Straight Arrow Connector 35"/>
          <p:cNvCxnSpPr/>
          <p:nvPr/>
        </p:nvCxnSpPr>
        <p:spPr>
          <a:xfrm>
            <a:off x="1854368" y="629329"/>
            <a:ext cx="764224" cy="531558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17127396"/>
      </p:ext>
    </p:extLst>
  </p:cSld>
  <p:clrMapOvr>
    <a:masterClrMapping/>
  </p:clrMapOvr>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a:xfrm>
            <a:off x="457199" y="274638"/>
            <a:ext cx="8562975" cy="571500"/>
          </a:xfrm>
        </p:spPr>
        <p:txBody>
          <a:bodyPr>
            <a:normAutofit fontScale="90000"/>
          </a:bodyPr>
          <a:lstStyle/>
          <a:p>
            <a:pPr eaLnBrk="1" hangingPunct="1"/>
            <a:r>
              <a:rPr lang="en-US" sz="3600" dirty="0" smtClean="0">
                <a:latin typeface="Calibri" charset="0"/>
                <a:ea typeface="ＭＳ Ｐゴシック" charset="0"/>
                <a:cs typeface="ＭＳ Ｐゴシック" charset="0"/>
              </a:rPr>
              <a:t>Most hotspots, </a:t>
            </a:r>
            <a:r>
              <a:rPr lang="en-US" sz="3600" dirty="0" err="1" smtClean="0">
                <a:latin typeface="Calibri" charset="0"/>
                <a:ea typeface="ＭＳ Ｐゴシック" charset="0"/>
                <a:cs typeface="ＭＳ Ｐゴシック" charset="0"/>
              </a:rPr>
              <a:t>kimberlites</a:t>
            </a:r>
            <a:r>
              <a:rPr lang="en-US" sz="3600" dirty="0" smtClean="0">
                <a:latin typeface="Calibri" charset="0"/>
                <a:ea typeface="ＭＳ Ｐゴシック" charset="0"/>
                <a:cs typeface="ＭＳ Ｐゴシック" charset="0"/>
              </a:rPr>
              <a:t>, LIPs started under &lt;30 </a:t>
            </a:r>
            <a:r>
              <a:rPr lang="en-US" sz="3600" dirty="0" err="1" smtClean="0">
                <a:latin typeface="Calibri" charset="0"/>
                <a:ea typeface="ＭＳ Ｐゴシック" charset="0"/>
                <a:cs typeface="ＭＳ Ｐゴシック" charset="0"/>
              </a:rPr>
              <a:t>Myr</a:t>
            </a:r>
            <a:r>
              <a:rPr lang="en-US" sz="3600" dirty="0" smtClean="0">
                <a:latin typeface="Calibri" charset="0"/>
                <a:ea typeface="ＭＳ Ｐゴシック" charset="0"/>
                <a:cs typeface="ＭＳ Ｐゴシック" charset="0"/>
              </a:rPr>
              <a:t> crust, </a:t>
            </a:r>
            <a:r>
              <a:rPr lang="en-US" sz="3600" dirty="0" smtClean="0">
                <a:solidFill>
                  <a:srgbClr val="0000FF"/>
                </a:solidFill>
                <a:latin typeface="Calibri" charset="0"/>
                <a:ea typeface="ＭＳ Ｐゴシック" charset="0"/>
                <a:cs typeface="ＭＳ Ｐゴシック" charset="0"/>
              </a:rPr>
              <a:t>at the time </a:t>
            </a:r>
            <a:r>
              <a:rPr lang="en-US" sz="3600" dirty="0" smtClean="0">
                <a:latin typeface="Calibri" charset="0"/>
                <a:ea typeface="ＭＳ Ｐゴシック" charset="0"/>
                <a:cs typeface="ＭＳ Ｐゴシック" charset="0"/>
              </a:rPr>
              <a:t>(25% of area; p=10</a:t>
            </a:r>
            <a:r>
              <a:rPr lang="en-US" sz="3600" baseline="30000" dirty="0" smtClean="0">
                <a:latin typeface="Calibri" charset="0"/>
                <a:ea typeface="ＭＳ Ｐゴシック" charset="0"/>
                <a:cs typeface="ＭＳ Ｐゴシック" charset="0"/>
              </a:rPr>
              <a:t>-8</a:t>
            </a:r>
            <a:r>
              <a:rPr lang="en-US" sz="3600" dirty="0" smtClean="0">
                <a:latin typeface="Calibri" charset="0"/>
                <a:ea typeface="ＭＳ Ｐゴシック" charset="0"/>
                <a:cs typeface="ＭＳ Ｐゴシック" charset="0"/>
              </a:rPr>
              <a:t>!)</a:t>
            </a:r>
            <a:endParaRPr lang="en-US" sz="3600" dirty="0">
              <a:latin typeface="Calibri" charset="0"/>
              <a:ea typeface="ＭＳ Ｐゴシック" charset="0"/>
              <a:cs typeface="ＭＳ Ｐゴシック" charset="0"/>
            </a:endParaRPr>
          </a:p>
        </p:txBody>
      </p:sp>
      <p:sp>
        <p:nvSpPr>
          <p:cNvPr id="41986" name="Content Placeholder 2"/>
          <p:cNvSpPr>
            <a:spLocks noGrp="1"/>
          </p:cNvSpPr>
          <p:nvPr>
            <p:ph idx="1"/>
          </p:nvPr>
        </p:nvSpPr>
        <p:spPr>
          <a:xfrm>
            <a:off x="151730" y="1069445"/>
            <a:ext cx="8229600" cy="415925"/>
          </a:xfrm>
        </p:spPr>
        <p:txBody>
          <a:bodyPr>
            <a:normAutofit fontScale="92500" lnSpcReduction="10000"/>
          </a:bodyPr>
          <a:lstStyle/>
          <a:p>
            <a:pPr eaLnBrk="1" hangingPunct="1"/>
            <a:r>
              <a:rPr lang="en-US" sz="2400" dirty="0">
                <a:latin typeface="Calibri" charset="0"/>
                <a:ea typeface="ＭＳ Ｐゴシック" charset="0"/>
                <a:cs typeface="ＭＳ Ｐゴシック" charset="0"/>
              </a:rPr>
              <a:t>Age of crust:  </a:t>
            </a:r>
          </a:p>
        </p:txBody>
      </p:sp>
      <p:pic>
        <p:nvPicPr>
          <p:cNvPr id="41987" name="Picture 2" descr="Fig3_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513" y="1460500"/>
            <a:ext cx="8582025" cy="494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TextBox 4"/>
          <p:cNvSpPr txBox="1">
            <a:spLocks noChangeArrowheads="1"/>
          </p:cNvSpPr>
          <p:nvPr/>
        </p:nvSpPr>
        <p:spPr bwMode="auto">
          <a:xfrm>
            <a:off x="6692900" y="6402388"/>
            <a:ext cx="23272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Sandwell </a:t>
            </a:r>
            <a:r>
              <a:rPr lang="en-US" sz="1800" i="1"/>
              <a:t>et al.</a:t>
            </a:r>
            <a:r>
              <a:rPr lang="en-US" sz="1800"/>
              <a:t>, 2005</a:t>
            </a:r>
          </a:p>
        </p:txBody>
      </p:sp>
      <p:sp>
        <p:nvSpPr>
          <p:cNvPr id="2" name="TextBox 1"/>
          <p:cNvSpPr txBox="1"/>
          <p:nvPr/>
        </p:nvSpPr>
        <p:spPr>
          <a:xfrm>
            <a:off x="290513" y="6253178"/>
            <a:ext cx="6402387" cy="400110"/>
          </a:xfrm>
          <a:prstGeom prst="rect">
            <a:avLst/>
          </a:prstGeom>
          <a:noFill/>
        </p:spPr>
        <p:txBody>
          <a:bodyPr wrap="square" rtlCol="0">
            <a:spAutoFit/>
          </a:bodyPr>
          <a:lstStyle/>
          <a:p>
            <a:r>
              <a:rPr lang="en-US" sz="2000" dirty="0" smtClean="0">
                <a:solidFill>
                  <a:srgbClr val="FF0000"/>
                </a:solidFill>
              </a:rPr>
              <a:t>Red corresponds roughly to -2% </a:t>
            </a:r>
            <a:r>
              <a:rPr lang="en-US" sz="2000" dirty="0" err="1" smtClean="0">
                <a:solidFill>
                  <a:srgbClr val="FF0000"/>
                </a:solidFill>
              </a:rPr>
              <a:t>Vs</a:t>
            </a:r>
            <a:r>
              <a:rPr lang="en-US" sz="2000" dirty="0" smtClean="0">
                <a:solidFill>
                  <a:srgbClr val="FF0000"/>
                </a:solidFill>
              </a:rPr>
              <a:t> contour at 150 km depth</a:t>
            </a:r>
            <a:endParaRPr lang="en-US" sz="2000" dirty="0">
              <a:solidFill>
                <a:srgbClr val="FF0000"/>
              </a:solidFill>
            </a:endParaRPr>
          </a:p>
        </p:txBody>
      </p:sp>
      <p:sp>
        <p:nvSpPr>
          <p:cNvPr id="3" name="Right Arrow 2"/>
          <p:cNvSpPr/>
          <p:nvPr/>
        </p:nvSpPr>
        <p:spPr>
          <a:xfrm>
            <a:off x="8729774" y="6253178"/>
            <a:ext cx="290400" cy="25809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261186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87400" y="635000"/>
            <a:ext cx="6807200" cy="5447645"/>
          </a:xfrm>
          <a:prstGeom prst="rect">
            <a:avLst/>
          </a:prstGeom>
          <a:noFill/>
        </p:spPr>
        <p:txBody>
          <a:bodyPr wrap="square" rtlCol="0">
            <a:spAutoFit/>
          </a:bodyPr>
          <a:lstStyle/>
          <a:p>
            <a:r>
              <a:rPr lang="en-US" sz="2800" dirty="0" err="1" smtClean="0">
                <a:solidFill>
                  <a:srgbClr val="008000"/>
                </a:solidFill>
                <a:latin typeface="Geneva"/>
                <a:cs typeface="Geneva"/>
              </a:rPr>
              <a:t>Subadiabaticity</a:t>
            </a:r>
            <a:r>
              <a:rPr lang="en-US" sz="2800" dirty="0" smtClean="0">
                <a:solidFill>
                  <a:srgbClr val="008000"/>
                </a:solidFill>
                <a:latin typeface="Geneva"/>
                <a:cs typeface="Geneva"/>
              </a:rPr>
              <a:t>*</a:t>
            </a:r>
            <a:r>
              <a:rPr lang="en-US" sz="2400" dirty="0" smtClean="0">
                <a:latin typeface="Geneva"/>
                <a:cs typeface="Geneva"/>
              </a:rPr>
              <a:t> is intrinsic to a cooling planet, modulated by internal heating</a:t>
            </a:r>
          </a:p>
          <a:p>
            <a:endParaRPr lang="en-US" sz="2400" dirty="0">
              <a:solidFill>
                <a:srgbClr val="008000"/>
              </a:solidFill>
              <a:latin typeface="Geneva"/>
              <a:cs typeface="Geneva"/>
            </a:endParaRPr>
          </a:p>
          <a:p>
            <a:r>
              <a:rPr lang="en-US" sz="2800" dirty="0" smtClean="0">
                <a:solidFill>
                  <a:srgbClr val="008000"/>
                </a:solidFill>
                <a:latin typeface="Geneva"/>
                <a:cs typeface="Geneva"/>
              </a:rPr>
              <a:t>Thermal overshoots </a:t>
            </a:r>
            <a:r>
              <a:rPr lang="en-US" sz="2400" dirty="0" smtClean="0">
                <a:latin typeface="Geneva"/>
                <a:cs typeface="Geneva"/>
              </a:rPr>
              <a:t>are intrinsic to convection that involves boundary layers</a:t>
            </a:r>
          </a:p>
          <a:p>
            <a:endParaRPr lang="en-US" sz="2400" dirty="0">
              <a:latin typeface="Geneva"/>
              <a:cs typeface="Geneva"/>
            </a:endParaRPr>
          </a:p>
          <a:p>
            <a:r>
              <a:rPr lang="en-US" sz="2400" dirty="0" smtClean="0">
                <a:latin typeface="Geneva"/>
                <a:cs typeface="Geneva"/>
              </a:rPr>
              <a:t>…</a:t>
            </a:r>
            <a:r>
              <a:rPr lang="en-US" sz="2800" i="1" dirty="0" smtClean="0">
                <a:solidFill>
                  <a:srgbClr val="008000"/>
                </a:solidFill>
                <a:latin typeface="Geneva"/>
                <a:cs typeface="Geneva"/>
              </a:rPr>
              <a:t>reinforced</a:t>
            </a:r>
            <a:r>
              <a:rPr lang="en-US" sz="2400" dirty="0" smtClean="0">
                <a:latin typeface="Geneva"/>
                <a:cs typeface="Geneva"/>
              </a:rPr>
              <a:t> by plate tectonics, </a:t>
            </a:r>
            <a:r>
              <a:rPr lang="en-US" sz="2400" dirty="0" err="1" smtClean="0">
                <a:latin typeface="Geneva"/>
                <a:cs typeface="Geneva"/>
              </a:rPr>
              <a:t>subduction</a:t>
            </a:r>
            <a:r>
              <a:rPr lang="en-US" sz="2400" dirty="0" smtClean="0">
                <a:latin typeface="Geneva"/>
                <a:cs typeface="Geneva"/>
              </a:rPr>
              <a:t> of cold slabs, secular cooling, radioactivity…</a:t>
            </a:r>
          </a:p>
          <a:p>
            <a:endParaRPr lang="en-US" sz="2400" dirty="0">
              <a:latin typeface="Geneva"/>
              <a:cs typeface="Geneva"/>
            </a:endParaRPr>
          </a:p>
          <a:p>
            <a:r>
              <a:rPr lang="en-US" sz="2400" dirty="0" smtClean="0">
                <a:latin typeface="Geneva"/>
                <a:cs typeface="Geneva"/>
              </a:rPr>
              <a:t>…&amp; by temperature dependence of physical properties, including viscosity, which extends the cooling lifetime of surface plates </a:t>
            </a:r>
            <a:r>
              <a:rPr lang="en-US" sz="2400" dirty="0">
                <a:latin typeface="Geneva"/>
                <a:cs typeface="Geneva"/>
              </a:rPr>
              <a:t>&amp;</a:t>
            </a:r>
            <a:r>
              <a:rPr lang="en-US" sz="2400" dirty="0" smtClean="0">
                <a:latin typeface="Geneva"/>
                <a:cs typeface="Geneva"/>
              </a:rPr>
              <a:t> hence, their ability to cool the mantle from below, after they sink</a:t>
            </a:r>
            <a:endParaRPr lang="en-US" sz="2400" dirty="0">
              <a:latin typeface="Geneva"/>
              <a:cs typeface="Geneva"/>
            </a:endParaRPr>
          </a:p>
        </p:txBody>
      </p:sp>
      <p:sp>
        <p:nvSpPr>
          <p:cNvPr id="3" name="TextBox 2"/>
          <p:cNvSpPr txBox="1"/>
          <p:nvPr/>
        </p:nvSpPr>
        <p:spPr>
          <a:xfrm>
            <a:off x="7594600" y="6095758"/>
            <a:ext cx="1183640" cy="646331"/>
          </a:xfrm>
          <a:prstGeom prst="rect">
            <a:avLst/>
          </a:prstGeom>
          <a:noFill/>
        </p:spPr>
        <p:txBody>
          <a:bodyPr wrap="square" rtlCol="0">
            <a:spAutoFit/>
          </a:bodyPr>
          <a:lstStyle/>
          <a:p>
            <a:r>
              <a:rPr lang="en-US" i="1" dirty="0" smtClean="0">
                <a:solidFill>
                  <a:srgbClr val="0000FF"/>
                </a:solidFill>
              </a:rPr>
              <a:t>Canonical  Box</a:t>
            </a:r>
            <a:endParaRPr lang="en-US" i="1" dirty="0">
              <a:solidFill>
                <a:srgbClr val="0000FF"/>
              </a:solidFill>
            </a:endParaRPr>
          </a:p>
        </p:txBody>
      </p:sp>
      <p:sp>
        <p:nvSpPr>
          <p:cNvPr id="4" name="Cube 3"/>
          <p:cNvSpPr/>
          <p:nvPr/>
        </p:nvSpPr>
        <p:spPr>
          <a:xfrm>
            <a:off x="7459896" y="5867378"/>
            <a:ext cx="1479118" cy="874711"/>
          </a:xfrm>
          <a:prstGeom prst="cube">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stretch>
            <a:fillRect/>
          </a:stretch>
        </p:blipFill>
        <p:spPr>
          <a:xfrm>
            <a:off x="7974371" y="1462825"/>
            <a:ext cx="1103058" cy="1382451"/>
          </a:xfrm>
          <a:prstGeom prst="rect">
            <a:avLst/>
          </a:prstGeom>
        </p:spPr>
      </p:pic>
      <p:pic>
        <p:nvPicPr>
          <p:cNvPr id="6" name="Picture 5"/>
          <p:cNvPicPr>
            <a:picLocks noChangeAspect="1"/>
          </p:cNvPicPr>
          <p:nvPr/>
        </p:nvPicPr>
        <p:blipFill>
          <a:blip r:embed="rId3"/>
          <a:stretch>
            <a:fillRect/>
          </a:stretch>
        </p:blipFill>
        <p:spPr>
          <a:xfrm>
            <a:off x="7252258" y="192900"/>
            <a:ext cx="1315608" cy="1440722"/>
          </a:xfrm>
          <a:prstGeom prst="rect">
            <a:avLst/>
          </a:prstGeom>
        </p:spPr>
      </p:pic>
      <p:pic>
        <p:nvPicPr>
          <p:cNvPr id="7" name="Picture 6"/>
          <p:cNvPicPr>
            <a:picLocks noChangeAspect="1"/>
          </p:cNvPicPr>
          <p:nvPr/>
        </p:nvPicPr>
        <p:blipFill>
          <a:blip r:embed="rId4"/>
          <a:stretch>
            <a:fillRect/>
          </a:stretch>
        </p:blipFill>
        <p:spPr>
          <a:xfrm>
            <a:off x="7676662" y="3841927"/>
            <a:ext cx="1262352" cy="1529198"/>
          </a:xfrm>
          <a:prstGeom prst="rect">
            <a:avLst/>
          </a:prstGeom>
        </p:spPr>
      </p:pic>
      <p:sp>
        <p:nvSpPr>
          <p:cNvPr id="8" name="TextBox 7"/>
          <p:cNvSpPr txBox="1"/>
          <p:nvPr/>
        </p:nvSpPr>
        <p:spPr>
          <a:xfrm>
            <a:off x="401933" y="6095758"/>
            <a:ext cx="7057963" cy="400110"/>
          </a:xfrm>
          <a:prstGeom prst="rect">
            <a:avLst/>
          </a:prstGeom>
          <a:noFill/>
        </p:spPr>
        <p:txBody>
          <a:bodyPr wrap="square" rtlCol="0">
            <a:spAutoFit/>
          </a:bodyPr>
          <a:lstStyle/>
          <a:p>
            <a:r>
              <a:rPr lang="en-US" sz="2000" dirty="0" smtClean="0">
                <a:solidFill>
                  <a:srgbClr val="008000"/>
                </a:solidFill>
              </a:rPr>
              <a:t>*non traditional (for many) ideas in green, throughout</a:t>
            </a:r>
            <a:endParaRPr lang="en-US" sz="2000" dirty="0">
              <a:solidFill>
                <a:srgbClr val="008000"/>
              </a:solidFill>
            </a:endParaRPr>
          </a:p>
        </p:txBody>
      </p:sp>
      <p:sp>
        <p:nvSpPr>
          <p:cNvPr id="9" name="TextBox 8"/>
          <p:cNvSpPr txBox="1"/>
          <p:nvPr/>
        </p:nvSpPr>
        <p:spPr>
          <a:xfrm>
            <a:off x="209006" y="0"/>
            <a:ext cx="1768510" cy="369332"/>
          </a:xfrm>
          <a:prstGeom prst="rect">
            <a:avLst/>
          </a:prstGeom>
          <a:noFill/>
        </p:spPr>
        <p:txBody>
          <a:bodyPr wrap="square" rtlCol="0">
            <a:spAutoFit/>
          </a:bodyPr>
          <a:lstStyle/>
          <a:p>
            <a:r>
              <a:rPr lang="en-US" dirty="0" smtClean="0"/>
              <a:t>physics</a:t>
            </a:r>
            <a:endParaRPr lang="en-US" dirty="0"/>
          </a:p>
        </p:txBody>
      </p:sp>
    </p:spTree>
    <p:extLst>
      <p:ext uri="{BB962C8B-B14F-4D97-AF65-F5344CB8AC3E}">
        <p14:creationId xmlns:p14="http://schemas.microsoft.com/office/powerpoint/2010/main" val="88061514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51000" y="596900"/>
            <a:ext cx="5842000" cy="5651500"/>
          </a:xfrm>
          <a:prstGeom prst="rect">
            <a:avLst/>
          </a:prstGeom>
        </p:spPr>
      </p:pic>
      <p:cxnSp>
        <p:nvCxnSpPr>
          <p:cNvPr id="4" name="Straight Connector 3"/>
          <p:cNvCxnSpPr/>
          <p:nvPr/>
        </p:nvCxnSpPr>
        <p:spPr>
          <a:xfrm flipV="1">
            <a:off x="4660900" y="2413000"/>
            <a:ext cx="1130300" cy="596900"/>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p:nvCxnSpPr>
        <p:spPr>
          <a:xfrm flipV="1">
            <a:off x="5791200" y="1600200"/>
            <a:ext cx="406400" cy="317500"/>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flipV="1">
            <a:off x="3683000" y="3162300"/>
            <a:ext cx="1130300" cy="596900"/>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V="1">
            <a:off x="1085850" y="2114550"/>
            <a:ext cx="1130300" cy="596900"/>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69900" y="3009900"/>
            <a:ext cx="1866900" cy="707886"/>
          </a:xfrm>
          <a:prstGeom prst="rect">
            <a:avLst/>
          </a:prstGeom>
          <a:noFill/>
        </p:spPr>
        <p:txBody>
          <a:bodyPr wrap="square" rtlCol="0">
            <a:spAutoFit/>
          </a:bodyPr>
          <a:lstStyle/>
          <a:p>
            <a:r>
              <a:rPr lang="en-US" sz="2000" dirty="0" err="1" smtClean="0">
                <a:solidFill>
                  <a:srgbClr val="FF0000"/>
                </a:solidFill>
              </a:rPr>
              <a:t>Subadiabatic</a:t>
            </a:r>
            <a:r>
              <a:rPr lang="en-US" sz="2000" dirty="0" smtClean="0">
                <a:solidFill>
                  <a:srgbClr val="FF0000"/>
                </a:solidFill>
              </a:rPr>
              <a:t> trends</a:t>
            </a:r>
            <a:endParaRPr lang="en-US" sz="2000" dirty="0">
              <a:solidFill>
                <a:srgbClr val="FF0000"/>
              </a:solidFill>
            </a:endParaRPr>
          </a:p>
        </p:txBody>
      </p:sp>
      <p:sp>
        <p:nvSpPr>
          <p:cNvPr id="3" name="TextBox 2"/>
          <p:cNvSpPr txBox="1"/>
          <p:nvPr/>
        </p:nvSpPr>
        <p:spPr>
          <a:xfrm>
            <a:off x="3416300" y="254000"/>
            <a:ext cx="3937000" cy="369332"/>
          </a:xfrm>
          <a:prstGeom prst="rect">
            <a:avLst/>
          </a:prstGeom>
          <a:noFill/>
        </p:spPr>
        <p:txBody>
          <a:bodyPr wrap="square" rtlCol="0">
            <a:spAutoFit/>
          </a:bodyPr>
          <a:lstStyle/>
          <a:p>
            <a:r>
              <a:rPr lang="en-US" dirty="0" smtClean="0"/>
              <a:t>Shear </a:t>
            </a:r>
            <a:r>
              <a:rPr lang="en-US" dirty="0" err="1" smtClean="0"/>
              <a:t>wavespeeds</a:t>
            </a:r>
            <a:r>
              <a:rPr lang="en-US" dirty="0" smtClean="0"/>
              <a:t> along </a:t>
            </a:r>
            <a:r>
              <a:rPr lang="en-US" dirty="0" err="1" smtClean="0"/>
              <a:t>adiabats</a:t>
            </a:r>
            <a:endParaRPr lang="en-US" dirty="0"/>
          </a:p>
        </p:txBody>
      </p:sp>
      <p:sp>
        <p:nvSpPr>
          <p:cNvPr id="7" name="TextBox 6"/>
          <p:cNvSpPr txBox="1"/>
          <p:nvPr/>
        </p:nvSpPr>
        <p:spPr>
          <a:xfrm>
            <a:off x="469900" y="1409700"/>
            <a:ext cx="1866900" cy="646331"/>
          </a:xfrm>
          <a:prstGeom prst="rect">
            <a:avLst/>
          </a:prstGeom>
          <a:noFill/>
        </p:spPr>
        <p:txBody>
          <a:bodyPr wrap="square" rtlCol="0">
            <a:spAutoFit/>
          </a:bodyPr>
          <a:lstStyle/>
          <a:p>
            <a:r>
              <a:rPr lang="en-US" dirty="0" smtClean="0">
                <a:solidFill>
                  <a:srgbClr val="FF0000"/>
                </a:solidFill>
              </a:rPr>
              <a:t>Observed </a:t>
            </a:r>
            <a:r>
              <a:rPr lang="en-US" dirty="0" err="1" smtClean="0">
                <a:solidFill>
                  <a:srgbClr val="FF0000"/>
                </a:solidFill>
              </a:rPr>
              <a:t>wavespeeds</a:t>
            </a:r>
            <a:endParaRPr lang="en-US" dirty="0">
              <a:solidFill>
                <a:srgbClr val="FF0000"/>
              </a:solidFill>
            </a:endParaRPr>
          </a:p>
        </p:txBody>
      </p:sp>
      <p:sp>
        <p:nvSpPr>
          <p:cNvPr id="10" name="TextBox 9"/>
          <p:cNvSpPr txBox="1"/>
          <p:nvPr/>
        </p:nvSpPr>
        <p:spPr>
          <a:xfrm>
            <a:off x="3187700" y="4064000"/>
            <a:ext cx="762000" cy="461665"/>
          </a:xfrm>
          <a:prstGeom prst="rect">
            <a:avLst/>
          </a:prstGeom>
          <a:noFill/>
        </p:spPr>
        <p:txBody>
          <a:bodyPr wrap="square" rtlCol="0">
            <a:spAutoFit/>
          </a:bodyPr>
          <a:lstStyle/>
          <a:p>
            <a:r>
              <a:rPr lang="en-US" sz="2400" dirty="0" smtClean="0"/>
              <a:t>BL</a:t>
            </a:r>
            <a:endParaRPr lang="en-US" sz="2400" dirty="0"/>
          </a:p>
        </p:txBody>
      </p:sp>
      <p:sp>
        <p:nvSpPr>
          <p:cNvPr id="11" name="TextBox 10"/>
          <p:cNvSpPr txBox="1"/>
          <p:nvPr/>
        </p:nvSpPr>
        <p:spPr>
          <a:xfrm>
            <a:off x="165100" y="304800"/>
            <a:ext cx="1968500" cy="523220"/>
          </a:xfrm>
          <a:prstGeom prst="rect">
            <a:avLst/>
          </a:prstGeom>
          <a:noFill/>
        </p:spPr>
        <p:txBody>
          <a:bodyPr wrap="square" rtlCol="0">
            <a:spAutoFit/>
          </a:bodyPr>
          <a:lstStyle/>
          <a:p>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seismology</a:t>
            </a:r>
            <a:endParaRPr 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33359466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88442" y="304800"/>
            <a:ext cx="4787900" cy="6248400"/>
          </a:xfrm>
          <a:prstGeom prst="rect">
            <a:avLst/>
          </a:prstGeom>
        </p:spPr>
      </p:pic>
      <p:sp>
        <p:nvSpPr>
          <p:cNvPr id="3" name="TextBox 2"/>
          <p:cNvSpPr txBox="1"/>
          <p:nvPr/>
        </p:nvSpPr>
        <p:spPr>
          <a:xfrm>
            <a:off x="321547" y="302359"/>
            <a:ext cx="3231550" cy="4252447"/>
          </a:xfrm>
          <a:prstGeom prst="rect">
            <a:avLst/>
          </a:prstGeom>
          <a:noFill/>
        </p:spPr>
        <p:txBody>
          <a:bodyPr wrap="square" rtlCol="0">
            <a:spAutoFit/>
          </a:bodyPr>
          <a:lstStyle/>
          <a:p>
            <a:pPr>
              <a:lnSpc>
                <a:spcPct val="90000"/>
              </a:lnSpc>
            </a:pPr>
            <a:r>
              <a:rPr lang="en-US" sz="2000" dirty="0" smtClean="0"/>
              <a:t>‘Inside-the-box’ physics</a:t>
            </a:r>
          </a:p>
          <a:p>
            <a:pPr>
              <a:lnSpc>
                <a:spcPct val="90000"/>
              </a:lnSpc>
            </a:pPr>
            <a:endParaRPr lang="en-US" sz="2000" dirty="0" smtClean="0"/>
          </a:p>
          <a:p>
            <a:pPr>
              <a:lnSpc>
                <a:spcPct val="90000"/>
              </a:lnSpc>
            </a:pPr>
            <a:r>
              <a:rPr lang="en-US" sz="2000" dirty="0" smtClean="0"/>
              <a:t>An-       </a:t>
            </a:r>
            <a:r>
              <a:rPr lang="en-US" sz="2000" dirty="0" smtClean="0">
                <a:solidFill>
                  <a:srgbClr val="0000FF"/>
                </a:solidFill>
              </a:rPr>
              <a:t>isotropy</a:t>
            </a:r>
          </a:p>
          <a:p>
            <a:pPr>
              <a:lnSpc>
                <a:spcPct val="90000"/>
              </a:lnSpc>
            </a:pPr>
            <a:r>
              <a:rPr lang="en-US" sz="2000" dirty="0" smtClean="0"/>
              <a:t>An-       </a:t>
            </a:r>
            <a:r>
              <a:rPr lang="en-US" sz="2000" dirty="0" err="1" smtClean="0">
                <a:solidFill>
                  <a:srgbClr val="0000FF"/>
                </a:solidFill>
              </a:rPr>
              <a:t>harmonicity</a:t>
            </a:r>
            <a:endParaRPr lang="en-US" sz="2000" dirty="0" smtClean="0">
              <a:solidFill>
                <a:srgbClr val="0000FF"/>
              </a:solidFill>
            </a:endParaRPr>
          </a:p>
          <a:p>
            <a:pPr>
              <a:lnSpc>
                <a:spcPct val="90000"/>
              </a:lnSpc>
            </a:pPr>
            <a:r>
              <a:rPr lang="en-US" sz="2000" dirty="0" smtClean="0"/>
              <a:t>An-       </a:t>
            </a:r>
            <a:r>
              <a:rPr lang="en-US" sz="2000" dirty="0" smtClean="0">
                <a:solidFill>
                  <a:srgbClr val="0000FF"/>
                </a:solidFill>
              </a:rPr>
              <a:t>elasticity</a:t>
            </a:r>
          </a:p>
          <a:p>
            <a:pPr>
              <a:lnSpc>
                <a:spcPct val="90000"/>
              </a:lnSpc>
            </a:pPr>
            <a:r>
              <a:rPr lang="en-US" sz="2000" dirty="0" smtClean="0"/>
              <a:t>A-         </a:t>
            </a:r>
            <a:r>
              <a:rPr lang="en-US" sz="2000" dirty="0" err="1" smtClean="0"/>
              <a:t>sphericity</a:t>
            </a:r>
            <a:endParaRPr lang="en-US" sz="2000" dirty="0" smtClean="0"/>
          </a:p>
          <a:p>
            <a:pPr>
              <a:lnSpc>
                <a:spcPct val="90000"/>
              </a:lnSpc>
            </a:pPr>
            <a:r>
              <a:rPr lang="en-US" sz="2000" dirty="0" smtClean="0"/>
              <a:t>A-         </a:t>
            </a:r>
            <a:r>
              <a:rPr lang="en-US" sz="2000" dirty="0" smtClean="0">
                <a:solidFill>
                  <a:srgbClr val="0000FF"/>
                </a:solidFill>
              </a:rPr>
              <a:t>thermal</a:t>
            </a:r>
          </a:p>
          <a:p>
            <a:pPr>
              <a:lnSpc>
                <a:spcPct val="90000"/>
              </a:lnSpc>
            </a:pPr>
            <a:r>
              <a:rPr lang="en-US" sz="2000" dirty="0" smtClean="0"/>
              <a:t>Anti-     </a:t>
            </a:r>
            <a:r>
              <a:rPr lang="en-US" sz="2000" dirty="0" err="1" smtClean="0">
                <a:solidFill>
                  <a:srgbClr val="0000FF"/>
                </a:solidFill>
              </a:rPr>
              <a:t>adiabaticity</a:t>
            </a:r>
            <a:endParaRPr lang="en-US" sz="2000" dirty="0" smtClean="0">
              <a:solidFill>
                <a:srgbClr val="0000FF"/>
              </a:solidFill>
            </a:endParaRPr>
          </a:p>
          <a:p>
            <a:pPr>
              <a:lnSpc>
                <a:spcPct val="90000"/>
              </a:lnSpc>
            </a:pPr>
            <a:r>
              <a:rPr lang="en-US" sz="2000" dirty="0"/>
              <a:t>Absolute velocities</a:t>
            </a:r>
          </a:p>
          <a:p>
            <a:pPr>
              <a:lnSpc>
                <a:spcPct val="90000"/>
              </a:lnSpc>
            </a:pPr>
            <a:r>
              <a:rPr lang="en-US" sz="2000" dirty="0" smtClean="0"/>
              <a:t>Ambient/average  mantle</a:t>
            </a:r>
          </a:p>
          <a:p>
            <a:pPr>
              <a:lnSpc>
                <a:spcPct val="90000"/>
              </a:lnSpc>
            </a:pPr>
            <a:r>
              <a:rPr lang="en-US" sz="2000" dirty="0" err="1" smtClean="0"/>
              <a:t>Artefacts</a:t>
            </a:r>
            <a:endParaRPr lang="en-US" sz="2000" dirty="0" smtClean="0"/>
          </a:p>
          <a:p>
            <a:pPr>
              <a:lnSpc>
                <a:spcPct val="90000"/>
              </a:lnSpc>
            </a:pPr>
            <a:endParaRPr lang="en-US" sz="2000" dirty="0"/>
          </a:p>
          <a:p>
            <a:pPr>
              <a:lnSpc>
                <a:spcPct val="90000"/>
              </a:lnSpc>
            </a:pPr>
            <a:r>
              <a:rPr lang="en-US" sz="2000" dirty="0" smtClean="0">
                <a:solidFill>
                  <a:srgbClr val="0000FF"/>
                </a:solidFill>
              </a:rPr>
              <a:t>Outside the physics box (a-physical)  assumptions</a:t>
            </a:r>
          </a:p>
          <a:p>
            <a:pPr>
              <a:lnSpc>
                <a:spcPct val="90000"/>
              </a:lnSpc>
            </a:pPr>
            <a:endParaRPr lang="en-US" sz="2000" dirty="0" smtClean="0">
              <a:solidFill>
                <a:srgbClr val="0000FF"/>
              </a:solidFill>
            </a:endParaRPr>
          </a:p>
        </p:txBody>
      </p:sp>
      <p:sp>
        <p:nvSpPr>
          <p:cNvPr id="4" name="TextBox 3"/>
          <p:cNvSpPr txBox="1"/>
          <p:nvPr/>
        </p:nvSpPr>
        <p:spPr>
          <a:xfrm>
            <a:off x="5176910" y="445690"/>
            <a:ext cx="3135086" cy="523220"/>
          </a:xfrm>
          <a:prstGeom prst="rect">
            <a:avLst/>
          </a:prstGeom>
          <a:noFill/>
        </p:spPr>
        <p:txBody>
          <a:bodyPr wrap="square" rtlCol="0">
            <a:spAutoFit/>
          </a:bodyPr>
          <a:lstStyle/>
          <a:p>
            <a:r>
              <a:rPr lang="en-US" sz="2800" dirty="0" smtClean="0">
                <a:latin typeface="Apple Chancery"/>
                <a:cs typeface="Apple Chancery"/>
              </a:rPr>
              <a:t>The Paradigm</a:t>
            </a:r>
            <a:endParaRPr lang="en-US" sz="2800" dirty="0">
              <a:latin typeface="Apple Chancery"/>
              <a:cs typeface="Apple Chancery"/>
            </a:endParaRPr>
          </a:p>
        </p:txBody>
      </p:sp>
      <p:sp>
        <p:nvSpPr>
          <p:cNvPr id="6" name="Rectangle 5"/>
          <p:cNvSpPr/>
          <p:nvPr/>
        </p:nvSpPr>
        <p:spPr>
          <a:xfrm>
            <a:off x="112542" y="835900"/>
            <a:ext cx="3070776" cy="2620227"/>
          </a:xfrm>
          <a:prstGeom prst="rect">
            <a:avLst/>
          </a:prstGeom>
          <a:noFill/>
          <a:ln w="57150" cmpd="thinThick">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Cube 6"/>
          <p:cNvSpPr/>
          <p:nvPr/>
        </p:nvSpPr>
        <p:spPr>
          <a:xfrm>
            <a:off x="3070776" y="2980239"/>
            <a:ext cx="964642" cy="734047"/>
          </a:xfrm>
          <a:prstGeom prst="cube">
            <a:avLst/>
          </a:prstGeom>
          <a:solidFill>
            <a:srgbClr val="CCFFCC"/>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4356212" y="6299086"/>
            <a:ext cx="964642" cy="307777"/>
          </a:xfrm>
          <a:prstGeom prst="rect">
            <a:avLst/>
          </a:prstGeom>
          <a:noFill/>
        </p:spPr>
        <p:txBody>
          <a:bodyPr wrap="square" rtlCol="0">
            <a:spAutoFit/>
          </a:bodyPr>
          <a:lstStyle/>
          <a:p>
            <a:r>
              <a:rPr lang="en-US" sz="1400" dirty="0" smtClean="0"/>
              <a:t>physics</a:t>
            </a:r>
            <a:endParaRPr lang="en-US" sz="1400" dirty="0"/>
          </a:p>
        </p:txBody>
      </p:sp>
      <p:sp>
        <p:nvSpPr>
          <p:cNvPr id="5" name="Cube 4"/>
          <p:cNvSpPr/>
          <p:nvPr/>
        </p:nvSpPr>
        <p:spPr>
          <a:xfrm>
            <a:off x="1791588" y="5259098"/>
            <a:ext cx="1622675" cy="1039988"/>
          </a:xfrm>
          <a:prstGeom prst="cube">
            <a:avLst>
              <a:gd name="adj" fmla="val 64512"/>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321547" y="4370798"/>
            <a:ext cx="2615116" cy="1842043"/>
          </a:xfrm>
          <a:prstGeom prst="rect">
            <a:avLst/>
          </a:prstGeom>
        </p:spPr>
        <p:txBody>
          <a:bodyPr wrap="square">
            <a:prstTxWarp prst="textFadeRight">
              <a:avLst/>
            </a:prstTxWarp>
            <a:spAutoFit/>
          </a:bodyPr>
          <a:lstStyle/>
          <a:p>
            <a:pPr>
              <a:lnSpc>
                <a:spcPct val="90000"/>
              </a:lnSpc>
            </a:pPr>
            <a:r>
              <a:rPr lang="en-US" i="1" dirty="0">
                <a:solidFill>
                  <a:srgbClr val="0000FF"/>
                </a:solidFill>
              </a:rPr>
              <a:t>Isotropy, </a:t>
            </a:r>
            <a:r>
              <a:rPr lang="en-US" i="1" dirty="0" err="1">
                <a:solidFill>
                  <a:srgbClr val="0000FF"/>
                </a:solidFill>
              </a:rPr>
              <a:t>adiabaticity</a:t>
            </a:r>
            <a:r>
              <a:rPr lang="en-US" i="1" dirty="0">
                <a:solidFill>
                  <a:srgbClr val="0000FF"/>
                </a:solidFill>
              </a:rPr>
              <a:t> etc.</a:t>
            </a:r>
          </a:p>
          <a:p>
            <a:pPr>
              <a:lnSpc>
                <a:spcPct val="90000"/>
              </a:lnSpc>
            </a:pPr>
            <a:r>
              <a:rPr lang="en-US" dirty="0">
                <a:solidFill>
                  <a:srgbClr val="0000FF"/>
                </a:solidFill>
              </a:rPr>
              <a:t>Active </a:t>
            </a:r>
            <a:r>
              <a:rPr lang="en-US" dirty="0" err="1">
                <a:solidFill>
                  <a:srgbClr val="0000FF"/>
                </a:solidFill>
              </a:rPr>
              <a:t>upwellings</a:t>
            </a:r>
            <a:endParaRPr lang="en-US" dirty="0">
              <a:solidFill>
                <a:srgbClr val="0000FF"/>
              </a:solidFill>
            </a:endParaRPr>
          </a:p>
          <a:p>
            <a:pPr>
              <a:lnSpc>
                <a:spcPct val="90000"/>
              </a:lnSpc>
            </a:pPr>
            <a:r>
              <a:rPr lang="en-US" dirty="0">
                <a:solidFill>
                  <a:srgbClr val="0000FF"/>
                </a:solidFill>
              </a:rPr>
              <a:t>Homogeneity</a:t>
            </a:r>
          </a:p>
          <a:p>
            <a:pPr>
              <a:lnSpc>
                <a:spcPct val="90000"/>
              </a:lnSpc>
            </a:pPr>
            <a:r>
              <a:rPr lang="en-US" dirty="0" err="1">
                <a:solidFill>
                  <a:srgbClr val="0000FF"/>
                </a:solidFill>
              </a:rPr>
              <a:t>Isothermality</a:t>
            </a:r>
            <a:endParaRPr lang="en-US" dirty="0">
              <a:solidFill>
                <a:srgbClr val="0000FF"/>
              </a:solidFill>
            </a:endParaRPr>
          </a:p>
          <a:p>
            <a:pPr>
              <a:lnSpc>
                <a:spcPct val="90000"/>
              </a:lnSpc>
            </a:pPr>
            <a:r>
              <a:rPr lang="en-US" dirty="0">
                <a:solidFill>
                  <a:srgbClr val="0000FF"/>
                </a:solidFill>
              </a:rPr>
              <a:t>Thin plates</a:t>
            </a:r>
          </a:p>
          <a:p>
            <a:pPr>
              <a:lnSpc>
                <a:spcPct val="90000"/>
              </a:lnSpc>
            </a:pPr>
            <a:r>
              <a:rPr lang="en-US" dirty="0" err="1">
                <a:solidFill>
                  <a:srgbClr val="0000FF"/>
                </a:solidFill>
              </a:rPr>
              <a:t>Pyrolite</a:t>
            </a:r>
            <a:endParaRPr lang="en-US" dirty="0">
              <a:solidFill>
                <a:srgbClr val="0000FF"/>
              </a:solidFill>
            </a:endParaRPr>
          </a:p>
          <a:p>
            <a:pPr>
              <a:lnSpc>
                <a:spcPct val="90000"/>
              </a:lnSpc>
            </a:pPr>
            <a:r>
              <a:rPr lang="en-US" dirty="0">
                <a:solidFill>
                  <a:srgbClr val="0000FF"/>
                </a:solidFill>
              </a:rPr>
              <a:t>1350 </a:t>
            </a:r>
            <a:r>
              <a:rPr lang="en-US" baseline="30000" dirty="0" err="1" smtClean="0">
                <a:solidFill>
                  <a:srgbClr val="0000FF"/>
                </a:solidFill>
              </a:rPr>
              <a:t>o</a:t>
            </a:r>
            <a:r>
              <a:rPr lang="en-US" dirty="0" err="1" smtClean="0">
                <a:solidFill>
                  <a:srgbClr val="0000FF"/>
                </a:solidFill>
              </a:rPr>
              <a:t>C</a:t>
            </a:r>
            <a:endParaRPr lang="en-US" dirty="0" smtClean="0">
              <a:solidFill>
                <a:srgbClr val="0000FF"/>
              </a:solidFill>
            </a:endParaRPr>
          </a:p>
          <a:p>
            <a:pPr>
              <a:lnSpc>
                <a:spcPct val="90000"/>
              </a:lnSpc>
            </a:pPr>
            <a:r>
              <a:rPr lang="en-US" dirty="0" smtClean="0">
                <a:solidFill>
                  <a:srgbClr val="0000FF"/>
                </a:solidFill>
              </a:rPr>
              <a:t>Hawaii, point source</a:t>
            </a:r>
          </a:p>
          <a:p>
            <a:pPr>
              <a:lnSpc>
                <a:spcPct val="90000"/>
              </a:lnSpc>
            </a:pPr>
            <a:r>
              <a:rPr lang="en-US" dirty="0">
                <a:solidFill>
                  <a:srgbClr val="0000FF"/>
                </a:solidFill>
              </a:rPr>
              <a:t> </a:t>
            </a:r>
            <a:r>
              <a:rPr lang="en-US" dirty="0" smtClean="0">
                <a:solidFill>
                  <a:srgbClr val="0000FF"/>
                </a:solidFill>
              </a:rPr>
              <a:t>    of heat &amp; </a:t>
            </a:r>
            <a:r>
              <a:rPr lang="en-US" dirty="0" err="1" smtClean="0">
                <a:solidFill>
                  <a:srgbClr val="0000FF"/>
                </a:solidFill>
              </a:rPr>
              <a:t>magm</a:t>
            </a:r>
            <a:endParaRPr lang="en-US" dirty="0">
              <a:solidFill>
                <a:srgbClr val="0000FF"/>
              </a:solidFill>
            </a:endParaRPr>
          </a:p>
        </p:txBody>
      </p:sp>
      <p:cxnSp>
        <p:nvCxnSpPr>
          <p:cNvPr id="11" name="Straight Connector 10"/>
          <p:cNvCxnSpPr/>
          <p:nvPr/>
        </p:nvCxnSpPr>
        <p:spPr>
          <a:xfrm flipH="1">
            <a:off x="2477829" y="5259098"/>
            <a:ext cx="12452" cy="207379"/>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2490281" y="5590998"/>
            <a:ext cx="57276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2129190" y="5777779"/>
            <a:ext cx="136967" cy="152236"/>
          </a:xfrm>
          <a:prstGeom prst="line">
            <a:avLst/>
          </a:prstGeom>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1741783" y="5930015"/>
            <a:ext cx="1145075" cy="338554"/>
          </a:xfrm>
          <a:prstGeom prst="rect">
            <a:avLst/>
          </a:prstGeom>
          <a:noFill/>
        </p:spPr>
        <p:txBody>
          <a:bodyPr wrap="square" rtlCol="0">
            <a:spAutoFit/>
          </a:bodyPr>
          <a:lstStyle/>
          <a:p>
            <a:r>
              <a:rPr lang="en-US" sz="1600" dirty="0" smtClean="0">
                <a:solidFill>
                  <a:srgbClr val="3366FF"/>
                </a:solidFill>
              </a:rPr>
              <a:t>Canonical</a:t>
            </a:r>
            <a:endParaRPr lang="en-US" sz="1600" dirty="0">
              <a:solidFill>
                <a:srgbClr val="3366FF"/>
              </a:solidFill>
            </a:endParaRPr>
          </a:p>
        </p:txBody>
      </p:sp>
      <p:sp>
        <p:nvSpPr>
          <p:cNvPr id="10" name="TextBox 9"/>
          <p:cNvSpPr txBox="1"/>
          <p:nvPr/>
        </p:nvSpPr>
        <p:spPr>
          <a:xfrm>
            <a:off x="3093273" y="3271461"/>
            <a:ext cx="944182" cy="307777"/>
          </a:xfrm>
          <a:prstGeom prst="rect">
            <a:avLst/>
          </a:prstGeom>
          <a:noFill/>
        </p:spPr>
        <p:txBody>
          <a:bodyPr wrap="square" rtlCol="0">
            <a:spAutoFit/>
          </a:bodyPr>
          <a:lstStyle/>
          <a:p>
            <a:r>
              <a:rPr lang="en-US" sz="1400" i="1" dirty="0" smtClean="0"/>
              <a:t>physics</a:t>
            </a:r>
            <a:endParaRPr lang="en-US" sz="1400" i="1" dirty="0"/>
          </a:p>
        </p:txBody>
      </p:sp>
    </p:spTree>
    <p:extLst>
      <p:ext uri="{BB962C8B-B14F-4D97-AF65-F5344CB8AC3E}">
        <p14:creationId xmlns:p14="http://schemas.microsoft.com/office/powerpoint/2010/main" val="322255305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43100" y="852560"/>
            <a:ext cx="5257800" cy="3873491"/>
          </a:xfrm>
          <a:prstGeom prst="rect">
            <a:avLst/>
          </a:prstGeom>
        </p:spPr>
      </p:pic>
      <p:sp>
        <p:nvSpPr>
          <p:cNvPr id="3" name="TextBox 2"/>
          <p:cNvSpPr txBox="1"/>
          <p:nvPr/>
        </p:nvSpPr>
        <p:spPr>
          <a:xfrm>
            <a:off x="6029011" y="966458"/>
            <a:ext cx="675249" cy="338554"/>
          </a:xfrm>
          <a:prstGeom prst="rect">
            <a:avLst/>
          </a:prstGeom>
          <a:noFill/>
        </p:spPr>
        <p:txBody>
          <a:bodyPr wrap="square" rtlCol="0">
            <a:spAutoFit/>
          </a:bodyPr>
          <a:lstStyle/>
          <a:p>
            <a:r>
              <a:rPr lang="en-US" sz="1600" dirty="0" smtClean="0"/>
              <a:t>1988</a:t>
            </a:r>
            <a:endParaRPr lang="en-US" sz="1600" dirty="0"/>
          </a:p>
        </p:txBody>
      </p:sp>
      <p:sp>
        <p:nvSpPr>
          <p:cNvPr id="4" name="TextBox 3"/>
          <p:cNvSpPr txBox="1"/>
          <p:nvPr/>
        </p:nvSpPr>
        <p:spPr>
          <a:xfrm>
            <a:off x="819945" y="4726052"/>
            <a:ext cx="8038682" cy="2031325"/>
          </a:xfrm>
          <a:prstGeom prst="rect">
            <a:avLst/>
          </a:prstGeom>
          <a:noFill/>
        </p:spPr>
        <p:txBody>
          <a:bodyPr wrap="square" rtlCol="0">
            <a:spAutoFit/>
          </a:bodyPr>
          <a:lstStyle/>
          <a:p>
            <a:r>
              <a:rPr lang="en-US" dirty="0" smtClean="0">
                <a:solidFill>
                  <a:srgbClr val="0000FF"/>
                </a:solidFill>
              </a:rPr>
              <a:t>Assumptions:             adiabatic &amp; homogeneous below 100 km</a:t>
            </a:r>
          </a:p>
          <a:p>
            <a:r>
              <a:rPr lang="en-US" dirty="0">
                <a:solidFill>
                  <a:srgbClr val="0000FF"/>
                </a:solidFill>
              </a:rPr>
              <a:t> </a:t>
            </a:r>
            <a:r>
              <a:rPr lang="en-US" dirty="0" smtClean="0">
                <a:solidFill>
                  <a:srgbClr val="0000FF"/>
                </a:solidFill>
              </a:rPr>
              <a:t>                    constant thermal conductivity</a:t>
            </a:r>
          </a:p>
          <a:p>
            <a:r>
              <a:rPr lang="en-US" dirty="0">
                <a:solidFill>
                  <a:srgbClr val="0000FF"/>
                </a:solidFill>
              </a:rPr>
              <a:t> </a:t>
            </a:r>
            <a:r>
              <a:rPr lang="en-US" dirty="0" smtClean="0">
                <a:solidFill>
                  <a:srgbClr val="0000FF"/>
                </a:solidFill>
              </a:rPr>
              <a:t>                        no radioactivity</a:t>
            </a:r>
          </a:p>
          <a:p>
            <a:r>
              <a:rPr lang="en-US" dirty="0">
                <a:solidFill>
                  <a:srgbClr val="0000FF"/>
                </a:solidFill>
              </a:rPr>
              <a:t> </a:t>
            </a:r>
            <a:r>
              <a:rPr lang="en-US" dirty="0" smtClean="0">
                <a:solidFill>
                  <a:srgbClr val="0000FF"/>
                </a:solidFill>
              </a:rPr>
              <a:t>                         no Kelvin cooling Earth effects; surface cooling stops at 100 km</a:t>
            </a:r>
          </a:p>
          <a:p>
            <a:r>
              <a:rPr lang="en-US" dirty="0">
                <a:solidFill>
                  <a:srgbClr val="0000FF"/>
                </a:solidFill>
              </a:rPr>
              <a:t> </a:t>
            </a:r>
            <a:r>
              <a:rPr lang="en-US" dirty="0" smtClean="0">
                <a:solidFill>
                  <a:srgbClr val="0000FF"/>
                </a:solidFill>
              </a:rPr>
              <a:t>                               no seismology constraints</a:t>
            </a:r>
          </a:p>
          <a:p>
            <a:r>
              <a:rPr lang="en-US" dirty="0">
                <a:solidFill>
                  <a:srgbClr val="0000FF"/>
                </a:solidFill>
              </a:rPr>
              <a:t> </a:t>
            </a:r>
            <a:r>
              <a:rPr lang="en-US" dirty="0" smtClean="0">
                <a:solidFill>
                  <a:srgbClr val="0000FF"/>
                </a:solidFill>
              </a:rPr>
              <a:t>                                     upper mantle temperatures never exceed MORB temperatures</a:t>
            </a:r>
          </a:p>
          <a:p>
            <a:r>
              <a:rPr lang="en-US" dirty="0">
                <a:solidFill>
                  <a:srgbClr val="0000FF"/>
                </a:solidFill>
              </a:rPr>
              <a:t> </a:t>
            </a:r>
            <a:r>
              <a:rPr lang="en-US" dirty="0" smtClean="0">
                <a:solidFill>
                  <a:srgbClr val="0000FF"/>
                </a:solidFill>
              </a:rPr>
              <a:t>                                          or the solidus</a:t>
            </a:r>
            <a:endParaRPr lang="en-US" dirty="0">
              <a:solidFill>
                <a:srgbClr val="0000FF"/>
              </a:solidFill>
            </a:endParaRPr>
          </a:p>
        </p:txBody>
      </p:sp>
      <p:sp>
        <p:nvSpPr>
          <p:cNvPr id="5" name="TextBox 4"/>
          <p:cNvSpPr txBox="1"/>
          <p:nvPr/>
        </p:nvSpPr>
        <p:spPr>
          <a:xfrm>
            <a:off x="128618" y="144675"/>
            <a:ext cx="9015381" cy="707886"/>
          </a:xfrm>
          <a:prstGeom prst="rect">
            <a:avLst/>
          </a:prstGeom>
          <a:noFill/>
        </p:spPr>
        <p:txBody>
          <a:bodyPr wrap="square" rtlCol="0">
            <a:spAutoFit/>
          </a:bodyPr>
          <a:lstStyle/>
          <a:p>
            <a:r>
              <a:rPr lang="en-US" sz="2000" dirty="0" smtClean="0">
                <a:solidFill>
                  <a:srgbClr val="0000FF"/>
                </a:solidFill>
              </a:rPr>
              <a:t>The Canonical 1988 Cambridge </a:t>
            </a:r>
            <a:r>
              <a:rPr lang="en-US" sz="2000" dirty="0" err="1" smtClean="0">
                <a:solidFill>
                  <a:srgbClr val="0000FF"/>
                </a:solidFill>
              </a:rPr>
              <a:t>Geotherm</a:t>
            </a:r>
            <a:r>
              <a:rPr lang="en-US" sz="2000" dirty="0" smtClean="0">
                <a:solidFill>
                  <a:srgbClr val="0000FF"/>
                </a:solidFill>
              </a:rPr>
              <a:t> </a:t>
            </a:r>
            <a:r>
              <a:rPr lang="en-US" sz="2000" dirty="0" smtClean="0"/>
              <a:t>(abandoned by Cambridge, for good reason, but still widely used as a reference </a:t>
            </a:r>
            <a:r>
              <a:rPr lang="en-US" sz="2000" dirty="0" err="1" smtClean="0"/>
              <a:t>geotherm</a:t>
            </a:r>
            <a:r>
              <a:rPr lang="en-US" sz="2000" dirty="0" smtClean="0"/>
              <a:t> in petrology)</a:t>
            </a:r>
            <a:endParaRPr lang="en-US" sz="2000" dirty="0"/>
          </a:p>
        </p:txBody>
      </p:sp>
      <p:sp>
        <p:nvSpPr>
          <p:cNvPr id="6" name="TextBox 5"/>
          <p:cNvSpPr txBox="1"/>
          <p:nvPr/>
        </p:nvSpPr>
        <p:spPr>
          <a:xfrm>
            <a:off x="128618" y="1687876"/>
            <a:ext cx="2556302" cy="2862323"/>
          </a:xfrm>
          <a:prstGeom prst="rect">
            <a:avLst/>
          </a:prstGeom>
          <a:noFill/>
        </p:spPr>
        <p:txBody>
          <a:bodyPr wrap="square" rtlCol="0">
            <a:spAutoFit/>
          </a:bodyPr>
          <a:lstStyle/>
          <a:p>
            <a:r>
              <a:rPr lang="en-US" dirty="0" smtClean="0">
                <a:solidFill>
                  <a:srgbClr val="0000FF"/>
                </a:solidFill>
              </a:rPr>
              <a:t>INCLUDES THE CANONICAL* PETROLOGICAL GEOTHERM &amp; DEFINITION OF “LITHOSPHERE”, “AMBIENT </a:t>
            </a:r>
          </a:p>
          <a:p>
            <a:r>
              <a:rPr lang="en-US" dirty="0" smtClean="0">
                <a:solidFill>
                  <a:srgbClr val="0000FF"/>
                </a:solidFill>
              </a:rPr>
              <a:t>MANTLE </a:t>
            </a:r>
          </a:p>
          <a:p>
            <a:r>
              <a:rPr lang="en-US" dirty="0" smtClean="0">
                <a:solidFill>
                  <a:srgbClr val="0000FF"/>
                </a:solidFill>
              </a:rPr>
              <a:t>&amp; “POTENTIAL TEMPERATURE”</a:t>
            </a:r>
            <a:endParaRPr lang="en-US" dirty="0">
              <a:solidFill>
                <a:srgbClr val="0000FF"/>
              </a:solidFill>
            </a:endParaRPr>
          </a:p>
        </p:txBody>
      </p:sp>
      <p:sp>
        <p:nvSpPr>
          <p:cNvPr id="19" name="TextBox 18"/>
          <p:cNvSpPr txBox="1"/>
          <p:nvPr/>
        </p:nvSpPr>
        <p:spPr>
          <a:xfrm>
            <a:off x="241160" y="6365703"/>
            <a:ext cx="1511273" cy="461665"/>
          </a:xfrm>
          <a:prstGeom prst="rect">
            <a:avLst/>
          </a:prstGeom>
          <a:noFill/>
        </p:spPr>
        <p:txBody>
          <a:bodyPr wrap="square" rtlCol="0">
            <a:spAutoFit/>
          </a:bodyPr>
          <a:lstStyle/>
          <a:p>
            <a:r>
              <a:rPr lang="en-US" sz="2400" dirty="0" smtClean="0">
                <a:solidFill>
                  <a:srgbClr val="0000FF"/>
                </a:solidFill>
              </a:rPr>
              <a:t>*in blue</a:t>
            </a:r>
            <a:endParaRPr lang="en-US" sz="2400" dirty="0">
              <a:solidFill>
                <a:srgbClr val="0000FF"/>
              </a:solidFill>
            </a:endParaRPr>
          </a:p>
        </p:txBody>
      </p:sp>
      <p:sp>
        <p:nvSpPr>
          <p:cNvPr id="20" name="TextBox 19"/>
          <p:cNvSpPr txBox="1"/>
          <p:nvPr/>
        </p:nvSpPr>
        <p:spPr>
          <a:xfrm>
            <a:off x="6704260" y="2427326"/>
            <a:ext cx="2154367" cy="1569660"/>
          </a:xfrm>
          <a:prstGeom prst="rect">
            <a:avLst/>
          </a:prstGeom>
          <a:noFill/>
          <a:ln w="38100" cmpd="sng">
            <a:solidFill>
              <a:srgbClr val="008000"/>
            </a:solidFill>
          </a:ln>
        </p:spPr>
        <p:txBody>
          <a:bodyPr wrap="square" rtlCol="0">
            <a:spAutoFit/>
          </a:bodyPr>
          <a:lstStyle/>
          <a:p>
            <a:r>
              <a:rPr lang="en-US" sz="2400" dirty="0" smtClean="0"/>
              <a:t>A physics-free </a:t>
            </a:r>
            <a:r>
              <a:rPr lang="en-US" sz="2400" dirty="0" err="1" smtClean="0"/>
              <a:t>geotherm</a:t>
            </a:r>
            <a:r>
              <a:rPr lang="en-US" sz="2400" dirty="0" smtClean="0"/>
              <a:t> unconstrained by seismology</a:t>
            </a:r>
            <a:endParaRPr lang="en-US" sz="2400" dirty="0"/>
          </a:p>
        </p:txBody>
      </p:sp>
      <p:sp>
        <p:nvSpPr>
          <p:cNvPr id="7" name="Rectangle 6"/>
          <p:cNvSpPr/>
          <p:nvPr/>
        </p:nvSpPr>
        <p:spPr>
          <a:xfrm>
            <a:off x="5715195" y="1687876"/>
            <a:ext cx="1133077" cy="491243"/>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5715195" y="2552683"/>
            <a:ext cx="821792" cy="485632"/>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7944227" y="5030652"/>
            <a:ext cx="914400" cy="403863"/>
          </a:xfrm>
          <a:prstGeom prst="rect">
            <a:avLst/>
          </a:prstGeom>
          <a:effectLst>
            <a:outerShdw blurRad="40000" dist="88900" dir="222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ight Arrow 9"/>
          <p:cNvSpPr/>
          <p:nvPr/>
        </p:nvSpPr>
        <p:spPr>
          <a:xfrm>
            <a:off x="8655427" y="6586068"/>
            <a:ext cx="406399" cy="2413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293252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43100" y="852560"/>
            <a:ext cx="5257800" cy="3873491"/>
          </a:xfrm>
          <a:prstGeom prst="rect">
            <a:avLst/>
          </a:prstGeom>
        </p:spPr>
      </p:pic>
      <p:sp>
        <p:nvSpPr>
          <p:cNvPr id="3" name="TextBox 2"/>
          <p:cNvSpPr txBox="1"/>
          <p:nvPr/>
        </p:nvSpPr>
        <p:spPr>
          <a:xfrm>
            <a:off x="6029011" y="966458"/>
            <a:ext cx="675249" cy="338554"/>
          </a:xfrm>
          <a:prstGeom prst="rect">
            <a:avLst/>
          </a:prstGeom>
          <a:noFill/>
        </p:spPr>
        <p:txBody>
          <a:bodyPr wrap="square" rtlCol="0">
            <a:spAutoFit/>
          </a:bodyPr>
          <a:lstStyle/>
          <a:p>
            <a:r>
              <a:rPr lang="en-US" sz="1600" dirty="0" smtClean="0"/>
              <a:t>1988</a:t>
            </a:r>
            <a:endParaRPr lang="en-US" sz="1600" dirty="0"/>
          </a:p>
        </p:txBody>
      </p:sp>
      <p:sp>
        <p:nvSpPr>
          <p:cNvPr id="4" name="TextBox 3"/>
          <p:cNvSpPr txBox="1"/>
          <p:nvPr/>
        </p:nvSpPr>
        <p:spPr>
          <a:xfrm>
            <a:off x="819944" y="4726052"/>
            <a:ext cx="8199455" cy="1785104"/>
          </a:xfrm>
          <a:prstGeom prst="rect">
            <a:avLst/>
          </a:prstGeom>
          <a:noFill/>
        </p:spPr>
        <p:txBody>
          <a:bodyPr wrap="square" rtlCol="0">
            <a:spAutoFit/>
          </a:bodyPr>
          <a:lstStyle/>
          <a:p>
            <a:r>
              <a:rPr lang="en-US" sz="2000" dirty="0" smtClean="0">
                <a:solidFill>
                  <a:srgbClr val="0000FF"/>
                </a:solidFill>
              </a:rPr>
              <a:t>Assumptions:                                   </a:t>
            </a:r>
            <a:r>
              <a:rPr lang="en-US" dirty="0" smtClean="0"/>
              <a:t>adiabatic &amp; homogeneous below 100 km</a:t>
            </a:r>
          </a:p>
          <a:p>
            <a:r>
              <a:rPr lang="en-US" dirty="0"/>
              <a:t> </a:t>
            </a:r>
            <a:r>
              <a:rPr lang="en-US" dirty="0" smtClean="0"/>
              <a:t>                    constant thermal conductivity</a:t>
            </a:r>
          </a:p>
          <a:p>
            <a:r>
              <a:rPr lang="en-US" dirty="0"/>
              <a:t> </a:t>
            </a:r>
            <a:r>
              <a:rPr lang="en-US" dirty="0" smtClean="0"/>
              <a:t>                        no radioactivity</a:t>
            </a:r>
          </a:p>
          <a:p>
            <a:r>
              <a:rPr lang="en-US" dirty="0"/>
              <a:t> </a:t>
            </a:r>
            <a:r>
              <a:rPr lang="en-US" dirty="0" smtClean="0"/>
              <a:t>                         no Kelvin cooling Earth effects; surface cooling stops at 100 km</a:t>
            </a:r>
          </a:p>
          <a:p>
            <a:r>
              <a:rPr lang="en-US" dirty="0"/>
              <a:t> </a:t>
            </a:r>
            <a:r>
              <a:rPr lang="en-US" dirty="0" smtClean="0"/>
              <a:t>                               no seismology constraints</a:t>
            </a:r>
          </a:p>
          <a:p>
            <a:r>
              <a:rPr lang="en-US" dirty="0"/>
              <a:t> </a:t>
            </a:r>
            <a:r>
              <a:rPr lang="en-US" dirty="0" smtClean="0"/>
              <a:t>                           </a:t>
            </a:r>
            <a:r>
              <a:rPr lang="en-US" b="1" dirty="0" smtClean="0">
                <a:solidFill>
                  <a:srgbClr val="FF0000"/>
                </a:solidFill>
              </a:rPr>
              <a:t>upper mantle temperatures can </a:t>
            </a:r>
            <a:r>
              <a:rPr lang="en-US" b="1" i="1" dirty="0" smtClean="0">
                <a:solidFill>
                  <a:srgbClr val="FF0000"/>
                </a:solidFill>
              </a:rPr>
              <a:t>never</a:t>
            </a:r>
            <a:r>
              <a:rPr lang="en-US" b="1" dirty="0" smtClean="0">
                <a:solidFill>
                  <a:srgbClr val="FF0000"/>
                </a:solidFill>
              </a:rPr>
              <a:t> exceed MORB  temperatures</a:t>
            </a:r>
            <a:endParaRPr lang="en-US" b="1" dirty="0">
              <a:solidFill>
                <a:srgbClr val="FF0000"/>
              </a:solidFill>
            </a:endParaRPr>
          </a:p>
        </p:txBody>
      </p:sp>
      <p:sp>
        <p:nvSpPr>
          <p:cNvPr id="5" name="TextBox 4"/>
          <p:cNvSpPr txBox="1"/>
          <p:nvPr/>
        </p:nvSpPr>
        <p:spPr>
          <a:xfrm>
            <a:off x="128618" y="144675"/>
            <a:ext cx="9015381" cy="707886"/>
          </a:xfrm>
          <a:prstGeom prst="rect">
            <a:avLst/>
          </a:prstGeom>
          <a:noFill/>
        </p:spPr>
        <p:txBody>
          <a:bodyPr wrap="square" rtlCol="0">
            <a:spAutoFit/>
          </a:bodyPr>
          <a:lstStyle/>
          <a:p>
            <a:r>
              <a:rPr lang="en-US" sz="2000" dirty="0" smtClean="0">
                <a:solidFill>
                  <a:srgbClr val="0000FF"/>
                </a:solidFill>
              </a:rPr>
              <a:t>The Canonical 1988 Cambridge </a:t>
            </a:r>
            <a:r>
              <a:rPr lang="en-US" sz="2000" dirty="0" err="1" smtClean="0">
                <a:solidFill>
                  <a:srgbClr val="0000FF"/>
                </a:solidFill>
              </a:rPr>
              <a:t>Geotherm</a:t>
            </a:r>
            <a:r>
              <a:rPr lang="en-US" sz="2000" dirty="0" smtClean="0">
                <a:solidFill>
                  <a:srgbClr val="0000FF"/>
                </a:solidFill>
              </a:rPr>
              <a:t>; an approximation to ridge mantle.</a:t>
            </a:r>
          </a:p>
          <a:p>
            <a:r>
              <a:rPr lang="en-US" sz="2000" dirty="0" smtClean="0">
                <a:solidFill>
                  <a:srgbClr val="008000"/>
                </a:solidFill>
              </a:rPr>
              <a:t>Does it apply to average mantle?</a:t>
            </a:r>
            <a:endParaRPr lang="en-US" sz="2000" dirty="0">
              <a:solidFill>
                <a:srgbClr val="008000"/>
              </a:solidFill>
            </a:endParaRPr>
          </a:p>
        </p:txBody>
      </p:sp>
      <p:sp>
        <p:nvSpPr>
          <p:cNvPr id="6" name="TextBox 5"/>
          <p:cNvSpPr txBox="1"/>
          <p:nvPr/>
        </p:nvSpPr>
        <p:spPr>
          <a:xfrm>
            <a:off x="128618" y="1923127"/>
            <a:ext cx="2556302" cy="2031325"/>
          </a:xfrm>
          <a:prstGeom prst="rect">
            <a:avLst/>
          </a:prstGeom>
          <a:noFill/>
        </p:spPr>
        <p:txBody>
          <a:bodyPr wrap="square" rtlCol="0">
            <a:spAutoFit/>
          </a:bodyPr>
          <a:lstStyle/>
          <a:p>
            <a:r>
              <a:rPr lang="en-US" dirty="0" smtClean="0">
                <a:solidFill>
                  <a:srgbClr val="0000FF"/>
                </a:solidFill>
              </a:rPr>
              <a:t>CANONICAL </a:t>
            </a:r>
          </a:p>
          <a:p>
            <a:r>
              <a:rPr lang="en-US" dirty="0" smtClean="0">
                <a:solidFill>
                  <a:srgbClr val="0000FF"/>
                </a:solidFill>
              </a:rPr>
              <a:t>DEFINITIONS OF “LITHOSPHERE”, “AMBIENT </a:t>
            </a:r>
          </a:p>
          <a:p>
            <a:r>
              <a:rPr lang="en-US" dirty="0" smtClean="0">
                <a:solidFill>
                  <a:srgbClr val="0000FF"/>
                </a:solidFill>
              </a:rPr>
              <a:t>MANTLE </a:t>
            </a:r>
          </a:p>
          <a:p>
            <a:r>
              <a:rPr lang="en-US" dirty="0" smtClean="0">
                <a:solidFill>
                  <a:srgbClr val="0000FF"/>
                </a:solidFill>
              </a:rPr>
              <a:t>&amp; “POTENTIAL TEMPERATURE”</a:t>
            </a:r>
            <a:endParaRPr lang="en-US" dirty="0">
              <a:solidFill>
                <a:srgbClr val="0000FF"/>
              </a:solidFill>
            </a:endParaRPr>
          </a:p>
        </p:txBody>
      </p:sp>
      <p:sp>
        <p:nvSpPr>
          <p:cNvPr id="7" name="TextBox 6"/>
          <p:cNvSpPr txBox="1"/>
          <p:nvPr/>
        </p:nvSpPr>
        <p:spPr>
          <a:xfrm>
            <a:off x="7056203" y="1147409"/>
            <a:ext cx="1963197" cy="1938992"/>
          </a:xfrm>
          <a:prstGeom prst="rect">
            <a:avLst/>
          </a:prstGeom>
          <a:noFill/>
        </p:spPr>
        <p:txBody>
          <a:bodyPr wrap="square" rtlCol="0">
            <a:spAutoFit/>
          </a:bodyPr>
          <a:lstStyle/>
          <a:p>
            <a:r>
              <a:rPr lang="en-US" sz="2000" dirty="0" smtClean="0">
                <a:solidFill>
                  <a:srgbClr val="008000"/>
                </a:solidFill>
              </a:rPr>
              <a:t>‘ambient’ </a:t>
            </a:r>
            <a:r>
              <a:rPr lang="en-US" sz="2000" dirty="0" err="1" smtClean="0">
                <a:solidFill>
                  <a:srgbClr val="008000"/>
                </a:solidFill>
              </a:rPr>
              <a:t>subplate</a:t>
            </a:r>
            <a:r>
              <a:rPr lang="en-US" sz="2000" dirty="0" smtClean="0">
                <a:solidFill>
                  <a:srgbClr val="008000"/>
                </a:solidFill>
              </a:rPr>
              <a:t> mantle can be ~200 K hotter than the hypothetical </a:t>
            </a:r>
            <a:r>
              <a:rPr lang="en-US" sz="2000" dirty="0" err="1" smtClean="0">
                <a:solidFill>
                  <a:srgbClr val="008000"/>
                </a:solidFill>
              </a:rPr>
              <a:t>subridge</a:t>
            </a:r>
            <a:r>
              <a:rPr lang="en-US" sz="2000" dirty="0" smtClean="0">
                <a:solidFill>
                  <a:srgbClr val="008000"/>
                </a:solidFill>
              </a:rPr>
              <a:t> </a:t>
            </a:r>
            <a:r>
              <a:rPr lang="en-US" sz="2000" dirty="0" err="1" smtClean="0">
                <a:solidFill>
                  <a:srgbClr val="008000"/>
                </a:solidFill>
              </a:rPr>
              <a:t>adiabat</a:t>
            </a:r>
            <a:endParaRPr lang="en-US" sz="2000" dirty="0">
              <a:solidFill>
                <a:srgbClr val="008000"/>
              </a:solidFill>
            </a:endParaRPr>
          </a:p>
        </p:txBody>
      </p:sp>
      <p:sp>
        <p:nvSpPr>
          <p:cNvPr id="8" name="Cube 7"/>
          <p:cNvSpPr/>
          <p:nvPr/>
        </p:nvSpPr>
        <p:spPr>
          <a:xfrm>
            <a:off x="8488847" y="3182852"/>
            <a:ext cx="369780" cy="337575"/>
          </a:xfrm>
          <a:prstGeom prst="cube">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Cube 8"/>
          <p:cNvSpPr/>
          <p:nvPr/>
        </p:nvSpPr>
        <p:spPr>
          <a:xfrm>
            <a:off x="128618" y="1147409"/>
            <a:ext cx="2363373" cy="3273217"/>
          </a:xfrm>
          <a:prstGeom prst="cube">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flipH="1" flipV="1">
            <a:off x="6029011" y="3086401"/>
            <a:ext cx="209006" cy="163965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3287486" y="3954452"/>
            <a:ext cx="0" cy="110309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flipV="1">
            <a:off x="6511332" y="2089751"/>
            <a:ext cx="1977515" cy="408305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9697685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6381" y="4607448"/>
            <a:ext cx="8456692" cy="1508105"/>
          </a:xfrm>
          <a:prstGeom prst="rect">
            <a:avLst/>
          </a:prstGeom>
        </p:spPr>
        <p:txBody>
          <a:bodyPr wrap="square">
            <a:spAutoFit/>
          </a:bodyPr>
          <a:lstStyle/>
          <a:p>
            <a:r>
              <a:rPr lang="en-US" dirty="0" smtClean="0"/>
              <a:t> </a:t>
            </a:r>
            <a:r>
              <a:rPr lang="en-US" sz="2000" dirty="0" smtClean="0"/>
              <a:t>Temperature always </a:t>
            </a:r>
            <a:r>
              <a:rPr lang="en-US" sz="2000" dirty="0"/>
              <a:t>increases with </a:t>
            </a:r>
            <a:r>
              <a:rPr lang="en-US" sz="2000" dirty="0" smtClean="0"/>
              <a:t>depth</a:t>
            </a:r>
          </a:p>
          <a:p>
            <a:r>
              <a:rPr lang="en-US" dirty="0" smtClean="0"/>
              <a:t>     Hawaii </a:t>
            </a:r>
            <a:r>
              <a:rPr lang="en-US" dirty="0"/>
              <a:t>is a point source </a:t>
            </a:r>
            <a:r>
              <a:rPr lang="en-US" dirty="0" smtClean="0"/>
              <a:t>of heat &amp; </a:t>
            </a:r>
            <a:r>
              <a:rPr lang="en-US" dirty="0" err="1"/>
              <a:t>magmatism</a:t>
            </a:r>
            <a:endParaRPr lang="en-US" dirty="0" smtClean="0"/>
          </a:p>
          <a:p>
            <a:r>
              <a:rPr lang="en-US" dirty="0" smtClean="0"/>
              <a:t>        </a:t>
            </a:r>
            <a:r>
              <a:rPr lang="en-US" dirty="0" err="1" smtClean="0"/>
              <a:t>Tp</a:t>
            </a:r>
            <a:r>
              <a:rPr lang="en-US" dirty="0" smtClean="0"/>
              <a:t> </a:t>
            </a:r>
            <a:r>
              <a:rPr lang="en-US" dirty="0"/>
              <a:t>maxima of oceanic basalts </a:t>
            </a:r>
            <a:r>
              <a:rPr lang="en-US" dirty="0" smtClean="0">
                <a:solidFill>
                  <a:srgbClr val="FF0000"/>
                </a:solidFill>
              </a:rPr>
              <a:t>1450</a:t>
            </a:r>
            <a:r>
              <a:rPr lang="en-US" dirty="0">
                <a:solidFill>
                  <a:srgbClr val="FF0000"/>
                </a:solidFill>
              </a:rPr>
              <a:t>–</a:t>
            </a:r>
            <a:r>
              <a:rPr lang="en-US" dirty="0" smtClean="0">
                <a:solidFill>
                  <a:srgbClr val="FF0000"/>
                </a:solidFill>
              </a:rPr>
              <a:t>1600 C are substantially</a:t>
            </a:r>
          </a:p>
          <a:p>
            <a:r>
              <a:rPr lang="en-US" dirty="0">
                <a:solidFill>
                  <a:srgbClr val="FF0000"/>
                </a:solidFill>
              </a:rPr>
              <a:t> </a:t>
            </a:r>
            <a:r>
              <a:rPr lang="en-US" dirty="0" smtClean="0">
                <a:solidFill>
                  <a:srgbClr val="FF0000"/>
                </a:solidFill>
              </a:rPr>
              <a:t>              </a:t>
            </a:r>
            <a:r>
              <a:rPr lang="en-US" dirty="0">
                <a:solidFill>
                  <a:srgbClr val="FF0000"/>
                </a:solidFill>
              </a:rPr>
              <a:t>greater </a:t>
            </a:r>
            <a:r>
              <a:rPr lang="en-US" dirty="0" smtClean="0">
                <a:solidFill>
                  <a:srgbClr val="FF0000"/>
                </a:solidFill>
              </a:rPr>
              <a:t>than  ambient mantle &amp; </a:t>
            </a:r>
            <a:r>
              <a:rPr lang="en-US" dirty="0">
                <a:solidFill>
                  <a:srgbClr val="FF0000"/>
                </a:solidFill>
              </a:rPr>
              <a:t>imply deep mantle sources</a:t>
            </a:r>
          </a:p>
          <a:p>
            <a:endParaRPr lang="en-US" dirty="0"/>
          </a:p>
        </p:txBody>
      </p:sp>
      <p:sp>
        <p:nvSpPr>
          <p:cNvPr id="5" name="Rectangle 4"/>
          <p:cNvSpPr/>
          <p:nvPr/>
        </p:nvSpPr>
        <p:spPr>
          <a:xfrm>
            <a:off x="189920" y="1819780"/>
            <a:ext cx="8456692" cy="2800767"/>
          </a:xfrm>
          <a:prstGeom prst="rect">
            <a:avLst/>
          </a:prstGeom>
        </p:spPr>
        <p:txBody>
          <a:bodyPr wrap="square">
            <a:spAutoFit/>
          </a:bodyPr>
          <a:lstStyle/>
          <a:p>
            <a:endParaRPr lang="en-US" sz="2000" dirty="0" smtClean="0"/>
          </a:p>
          <a:p>
            <a:r>
              <a:rPr lang="en-US" sz="2000" dirty="0" err="1" smtClean="0"/>
              <a:t>Midocean</a:t>
            </a:r>
            <a:r>
              <a:rPr lang="en-US" sz="2000" dirty="0" smtClean="0"/>
              <a:t> ridge basalts represent ambient mantle “because they </a:t>
            </a:r>
          </a:p>
          <a:p>
            <a:r>
              <a:rPr lang="en-US" sz="2000" dirty="0"/>
              <a:t>a</a:t>
            </a:r>
            <a:r>
              <a:rPr lang="en-US" sz="2000" dirty="0" smtClean="0"/>
              <a:t>re  due to passive </a:t>
            </a:r>
            <a:r>
              <a:rPr lang="en-US" sz="2000" dirty="0" err="1" smtClean="0"/>
              <a:t>upwellings</a:t>
            </a:r>
            <a:r>
              <a:rPr lang="en-US" sz="2000" dirty="0" smtClean="0"/>
              <a:t>”</a:t>
            </a:r>
          </a:p>
          <a:p>
            <a:endParaRPr lang="en-US" dirty="0"/>
          </a:p>
          <a:p>
            <a:r>
              <a:rPr lang="en-US" sz="2000" dirty="0"/>
              <a:t>A</a:t>
            </a:r>
            <a:r>
              <a:rPr lang="en-US" sz="2000" dirty="0" smtClean="0"/>
              <a:t>mbient (background, average) upper mantle </a:t>
            </a:r>
            <a:r>
              <a:rPr lang="en-US" sz="2000" dirty="0"/>
              <a:t>potential </a:t>
            </a:r>
            <a:endParaRPr lang="en-US" sz="2000" dirty="0" smtClean="0"/>
          </a:p>
          <a:p>
            <a:r>
              <a:rPr lang="en-US" sz="2000" dirty="0"/>
              <a:t> </a:t>
            </a:r>
            <a:r>
              <a:rPr lang="en-US" sz="2000" dirty="0" smtClean="0"/>
              <a:t>   temperatures </a:t>
            </a:r>
            <a:r>
              <a:rPr lang="en-US" sz="2000" dirty="0"/>
              <a:t> </a:t>
            </a:r>
            <a:r>
              <a:rPr lang="en-US" sz="2000" dirty="0" smtClean="0"/>
              <a:t>are in the  range </a:t>
            </a:r>
            <a:r>
              <a:rPr lang="en-US" sz="2000" dirty="0"/>
              <a:t>1280–</a:t>
            </a:r>
            <a:r>
              <a:rPr lang="en-US" sz="2000" dirty="0" smtClean="0"/>
              <a:t>1400 C , </a:t>
            </a:r>
            <a:r>
              <a:rPr lang="en-US" sz="2000" dirty="0" smtClean="0">
                <a:solidFill>
                  <a:srgbClr val="FF0000"/>
                </a:solidFill>
              </a:rPr>
              <a:t>no higher  </a:t>
            </a:r>
          </a:p>
          <a:p>
            <a:endParaRPr lang="en-US" dirty="0"/>
          </a:p>
          <a:p>
            <a:r>
              <a:rPr lang="en-US" sz="2000" dirty="0"/>
              <a:t>T</a:t>
            </a:r>
            <a:r>
              <a:rPr lang="en-US" sz="2000" dirty="0" smtClean="0"/>
              <a:t>hermal ‘anomalies’  </a:t>
            </a:r>
            <a:r>
              <a:rPr lang="en-US" sz="2000" dirty="0"/>
              <a:t>200–</a:t>
            </a:r>
            <a:r>
              <a:rPr lang="en-US" sz="2000" dirty="0" smtClean="0"/>
              <a:t>300 C </a:t>
            </a:r>
            <a:r>
              <a:rPr lang="en-US" sz="2000" dirty="0"/>
              <a:t>above </a:t>
            </a:r>
            <a:r>
              <a:rPr lang="en-US" sz="2000" dirty="0" smtClean="0"/>
              <a:t>‘background’ are</a:t>
            </a:r>
          </a:p>
          <a:p>
            <a:r>
              <a:rPr lang="en-US" sz="2000" dirty="0" smtClean="0"/>
              <a:t>     from the deep mantle </a:t>
            </a:r>
            <a:endParaRPr lang="en-US" sz="2000" dirty="0"/>
          </a:p>
        </p:txBody>
      </p:sp>
      <p:sp>
        <p:nvSpPr>
          <p:cNvPr id="6" name="Rectangle 5"/>
          <p:cNvSpPr/>
          <p:nvPr/>
        </p:nvSpPr>
        <p:spPr>
          <a:xfrm>
            <a:off x="3247630" y="4413324"/>
            <a:ext cx="8566220" cy="2031325"/>
          </a:xfrm>
          <a:prstGeom prst="rect">
            <a:avLst/>
          </a:prstGeom>
        </p:spPr>
        <p:txBody>
          <a:bodyPr wrap="square">
            <a:spAutoFit/>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p:txBody>
      </p:sp>
      <p:sp>
        <p:nvSpPr>
          <p:cNvPr id="7" name="Rectangle 6"/>
          <p:cNvSpPr/>
          <p:nvPr/>
        </p:nvSpPr>
        <p:spPr>
          <a:xfrm>
            <a:off x="1758619" y="1432849"/>
            <a:ext cx="5168753" cy="369332"/>
          </a:xfrm>
          <a:prstGeom prst="rect">
            <a:avLst/>
          </a:prstGeom>
        </p:spPr>
        <p:txBody>
          <a:bodyPr wrap="none">
            <a:spAutoFit/>
          </a:bodyPr>
          <a:lstStyle/>
          <a:p>
            <a:r>
              <a:rPr lang="en-US" dirty="0" smtClean="0"/>
              <a:t>                                          </a:t>
            </a:r>
            <a:r>
              <a:rPr lang="en-US" i="1" dirty="0" smtClean="0"/>
              <a:t>   [</a:t>
            </a:r>
            <a:r>
              <a:rPr lang="en-US" i="1" dirty="0"/>
              <a:t>McKenzie and </a:t>
            </a:r>
            <a:r>
              <a:rPr lang="en-US" i="1" dirty="0" err="1"/>
              <a:t>Bickle</a:t>
            </a:r>
            <a:r>
              <a:rPr lang="en-US" i="1" dirty="0"/>
              <a:t>, 1988]</a:t>
            </a:r>
          </a:p>
        </p:txBody>
      </p:sp>
      <p:sp>
        <p:nvSpPr>
          <p:cNvPr id="8" name="TextBox 7"/>
          <p:cNvSpPr txBox="1"/>
          <p:nvPr/>
        </p:nvSpPr>
        <p:spPr>
          <a:xfrm>
            <a:off x="286381" y="582402"/>
            <a:ext cx="8456692" cy="1138773"/>
          </a:xfrm>
          <a:prstGeom prst="rect">
            <a:avLst/>
          </a:prstGeom>
          <a:noFill/>
        </p:spPr>
        <p:txBody>
          <a:bodyPr wrap="square" rtlCol="0">
            <a:spAutoFit/>
          </a:bodyPr>
          <a:lstStyle/>
          <a:p>
            <a:r>
              <a:rPr lang="en-US" sz="2800" dirty="0" smtClean="0">
                <a:solidFill>
                  <a:srgbClr val="0000FF"/>
                </a:solidFill>
              </a:rPr>
              <a:t>                </a:t>
            </a:r>
            <a:r>
              <a:rPr lang="en-US" sz="2800" i="1" dirty="0" smtClean="0">
                <a:solidFill>
                  <a:srgbClr val="0000FF"/>
                </a:solidFill>
              </a:rPr>
              <a:t>The Central Dogma of mantle </a:t>
            </a:r>
            <a:r>
              <a:rPr lang="en-US" sz="3200" b="1" i="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geochemistry</a:t>
            </a:r>
            <a:r>
              <a:rPr lang="en-US" sz="2800" i="1" dirty="0" smtClean="0">
                <a:solidFill>
                  <a:srgbClr val="0000FF"/>
                </a:solidFill>
              </a:rPr>
              <a:t> </a:t>
            </a:r>
          </a:p>
          <a:p>
            <a:r>
              <a:rPr lang="en-US" sz="2800" dirty="0" smtClean="0">
                <a:solidFill>
                  <a:srgbClr val="0000FF"/>
                </a:solidFill>
              </a:rPr>
              <a:t>                   </a:t>
            </a:r>
            <a:r>
              <a:rPr lang="en-US" sz="2800" i="1" dirty="0" smtClean="0">
                <a:solidFill>
                  <a:srgbClr val="0000FF"/>
                </a:solidFill>
              </a:rPr>
              <a:t>&amp; </a:t>
            </a:r>
            <a:r>
              <a:rPr lang="en-US" sz="3600" b="1" i="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petrology</a:t>
            </a:r>
            <a:endParaRPr lang="en-US" sz="3600" b="1" i="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
        <p:nvSpPr>
          <p:cNvPr id="9" name="TextBox 8"/>
          <p:cNvSpPr txBox="1"/>
          <p:nvPr/>
        </p:nvSpPr>
        <p:spPr>
          <a:xfrm>
            <a:off x="375966" y="6090706"/>
            <a:ext cx="8563047" cy="707886"/>
          </a:xfrm>
          <a:prstGeom prst="rect">
            <a:avLst/>
          </a:prstGeom>
          <a:noFill/>
        </p:spPr>
        <p:txBody>
          <a:bodyPr wrap="square" rtlCol="0">
            <a:spAutoFit/>
          </a:bodyPr>
          <a:lstStyle/>
          <a:p>
            <a:r>
              <a:rPr lang="en-US" sz="2000" dirty="0" smtClean="0">
                <a:solidFill>
                  <a:srgbClr val="FF0000"/>
                </a:solidFill>
              </a:rPr>
              <a:t>NO RADIOACTIVITY, NO SECULAR COOLING, A HOMOGENEOUS FERTILE PYROLITE MANTLE, A THIN (&lt;100 KM THICK) BOUNDARY LAYER…</a:t>
            </a:r>
            <a:endParaRPr lang="en-US" sz="2000" dirty="0">
              <a:solidFill>
                <a:srgbClr val="FF0000"/>
              </a:solidFill>
            </a:endParaRPr>
          </a:p>
        </p:txBody>
      </p:sp>
      <p:sp>
        <p:nvSpPr>
          <p:cNvPr id="10" name="Cube 9"/>
          <p:cNvSpPr/>
          <p:nvPr/>
        </p:nvSpPr>
        <p:spPr>
          <a:xfrm>
            <a:off x="176853" y="514165"/>
            <a:ext cx="8566220" cy="5576541"/>
          </a:xfrm>
          <a:prstGeom prst="cube">
            <a:avLst/>
          </a:prstGeom>
          <a:no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a:off x="8633545" y="128600"/>
            <a:ext cx="510455"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3" name="Picture 12"/>
          <p:cNvPicPr>
            <a:picLocks noChangeAspect="1"/>
          </p:cNvPicPr>
          <p:nvPr/>
        </p:nvPicPr>
        <p:blipFill>
          <a:blip r:embed="rId2"/>
          <a:stretch>
            <a:fillRect/>
          </a:stretch>
        </p:blipFill>
        <p:spPr>
          <a:xfrm flipH="1">
            <a:off x="7893986" y="1536509"/>
            <a:ext cx="1250014" cy="3213221"/>
          </a:xfrm>
          <a:prstGeom prst="rect">
            <a:avLst/>
          </a:prstGeom>
        </p:spPr>
      </p:pic>
      <p:cxnSp>
        <p:nvCxnSpPr>
          <p:cNvPr id="15" name="Straight Connector 14"/>
          <p:cNvCxnSpPr/>
          <p:nvPr/>
        </p:nvCxnSpPr>
        <p:spPr>
          <a:xfrm flipH="1">
            <a:off x="1607736" y="582402"/>
            <a:ext cx="16078" cy="1219779"/>
          </a:xfrm>
          <a:prstGeom prst="line">
            <a:avLst/>
          </a:prstGeom>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rot="18986467">
            <a:off x="7309783" y="4790352"/>
            <a:ext cx="1607736" cy="369332"/>
          </a:xfrm>
          <a:prstGeom prst="rect">
            <a:avLst/>
          </a:prstGeom>
          <a:noFill/>
        </p:spPr>
        <p:txBody>
          <a:bodyPr wrap="square" rtlCol="0">
            <a:spAutoFit/>
          </a:bodyPr>
          <a:lstStyle/>
          <a:p>
            <a:r>
              <a:rPr lang="en-US" dirty="0" smtClean="0"/>
              <a:t>Fuller’s  earth</a:t>
            </a:r>
            <a:endParaRPr lang="en-US" dirty="0"/>
          </a:p>
        </p:txBody>
      </p:sp>
    </p:spTree>
    <p:extLst>
      <p:ext uri="{BB962C8B-B14F-4D97-AF65-F5344CB8AC3E}">
        <p14:creationId xmlns:p14="http://schemas.microsoft.com/office/powerpoint/2010/main" val="6275752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36600" y="228600"/>
            <a:ext cx="7670800" cy="6388100"/>
          </a:xfrm>
          <a:prstGeom prst="rect">
            <a:avLst/>
          </a:prstGeom>
        </p:spPr>
      </p:pic>
      <p:cxnSp>
        <p:nvCxnSpPr>
          <p:cNvPr id="4" name="Straight Arrow Connector 3"/>
          <p:cNvCxnSpPr/>
          <p:nvPr/>
        </p:nvCxnSpPr>
        <p:spPr>
          <a:xfrm flipV="1">
            <a:off x="4062752" y="1508980"/>
            <a:ext cx="991752" cy="993412"/>
          </a:xfrm>
          <a:prstGeom prst="straightConnector1">
            <a:avLst/>
          </a:prstGeom>
          <a:ln w="38100" cmpd="sng">
            <a:prstDash val="dash"/>
            <a:tailEnd type="arrow"/>
          </a:ln>
        </p:spPr>
        <p:style>
          <a:lnRef idx="2">
            <a:schemeClr val="accent1"/>
          </a:lnRef>
          <a:fillRef idx="0">
            <a:schemeClr val="accent1"/>
          </a:fillRef>
          <a:effectRef idx="1">
            <a:schemeClr val="accent1"/>
          </a:effectRef>
          <a:fontRef idx="minor">
            <a:schemeClr val="tx1"/>
          </a:fontRef>
        </p:style>
      </p:cxnSp>
      <p:cxnSp>
        <p:nvCxnSpPr>
          <p:cNvPr id="5" name="Straight Arrow Connector 4"/>
          <p:cNvCxnSpPr/>
          <p:nvPr/>
        </p:nvCxnSpPr>
        <p:spPr>
          <a:xfrm>
            <a:off x="6299270" y="1408381"/>
            <a:ext cx="2108130" cy="603592"/>
          </a:xfrm>
          <a:prstGeom prst="straightConnector1">
            <a:avLst/>
          </a:prstGeom>
          <a:ln w="38100" cmpd="sng">
            <a:prstDash val="dash"/>
            <a:tailEnd type="arrow"/>
          </a:ln>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flipV="1">
            <a:off x="3573883" y="2605996"/>
            <a:ext cx="0" cy="1028131"/>
          </a:xfrm>
          <a:prstGeom prst="straightConnector1">
            <a:avLst/>
          </a:prstGeom>
          <a:ln w="38100" cmpd="sng">
            <a:prstDash val="dash"/>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2564972" y="2992810"/>
            <a:ext cx="1219619" cy="707886"/>
          </a:xfrm>
          <a:prstGeom prst="rect">
            <a:avLst/>
          </a:prstGeom>
          <a:noFill/>
        </p:spPr>
        <p:txBody>
          <a:bodyPr wrap="square" rtlCol="0">
            <a:spAutoFit/>
          </a:bodyPr>
          <a:lstStyle/>
          <a:p>
            <a:r>
              <a:rPr lang="en-US" sz="2000" dirty="0" smtClean="0">
                <a:solidFill>
                  <a:srgbClr val="008000"/>
                </a:solidFill>
              </a:rPr>
              <a:t>Phonon physics</a:t>
            </a:r>
            <a:endParaRPr lang="en-US" sz="2000" dirty="0">
              <a:solidFill>
                <a:srgbClr val="008000"/>
              </a:solidFill>
            </a:endParaRPr>
          </a:p>
        </p:txBody>
      </p:sp>
      <p:sp>
        <p:nvSpPr>
          <p:cNvPr id="14" name="TextBox 13"/>
          <p:cNvSpPr txBox="1"/>
          <p:nvPr/>
        </p:nvSpPr>
        <p:spPr>
          <a:xfrm>
            <a:off x="4193226" y="775574"/>
            <a:ext cx="1722555" cy="707886"/>
          </a:xfrm>
          <a:prstGeom prst="rect">
            <a:avLst/>
          </a:prstGeom>
          <a:solidFill>
            <a:schemeClr val="bg1"/>
          </a:solidFill>
        </p:spPr>
        <p:txBody>
          <a:bodyPr wrap="square" rtlCol="0">
            <a:spAutoFit/>
          </a:bodyPr>
          <a:lstStyle/>
          <a:p>
            <a:r>
              <a:rPr lang="en-US" sz="2000" dirty="0" smtClean="0">
                <a:solidFill>
                  <a:srgbClr val="008000"/>
                </a:solidFill>
              </a:rPr>
              <a:t>Surface wave seismology</a:t>
            </a:r>
            <a:endParaRPr lang="en-US" sz="2000" dirty="0">
              <a:solidFill>
                <a:srgbClr val="008000"/>
              </a:solidFill>
            </a:endParaRPr>
          </a:p>
        </p:txBody>
      </p:sp>
      <p:sp>
        <p:nvSpPr>
          <p:cNvPr id="15" name="TextBox 14"/>
          <p:cNvSpPr txBox="1"/>
          <p:nvPr/>
        </p:nvSpPr>
        <p:spPr>
          <a:xfrm>
            <a:off x="7003380" y="1215097"/>
            <a:ext cx="1533954" cy="400110"/>
          </a:xfrm>
          <a:prstGeom prst="rect">
            <a:avLst/>
          </a:prstGeom>
          <a:noFill/>
        </p:spPr>
        <p:txBody>
          <a:bodyPr wrap="square" rtlCol="0">
            <a:spAutoFit/>
          </a:bodyPr>
          <a:lstStyle/>
          <a:p>
            <a:r>
              <a:rPr lang="en-US" sz="2000" dirty="0" err="1">
                <a:solidFill>
                  <a:srgbClr val="008000"/>
                </a:solidFill>
              </a:rPr>
              <a:t>S</a:t>
            </a:r>
            <a:r>
              <a:rPr lang="en-US" sz="2000" dirty="0" err="1" smtClean="0">
                <a:solidFill>
                  <a:srgbClr val="008000"/>
                </a:solidFill>
              </a:rPr>
              <a:t>ubadiabat</a:t>
            </a:r>
            <a:endParaRPr lang="en-US" sz="2000" dirty="0">
              <a:solidFill>
                <a:srgbClr val="008000"/>
              </a:solidFill>
            </a:endParaRPr>
          </a:p>
        </p:txBody>
      </p:sp>
      <p:sp>
        <p:nvSpPr>
          <p:cNvPr id="16" name="Arc 15"/>
          <p:cNvSpPr/>
          <p:nvPr/>
        </p:nvSpPr>
        <p:spPr>
          <a:xfrm rot="19706774">
            <a:off x="4139206" y="1553728"/>
            <a:ext cx="2209593" cy="916489"/>
          </a:xfrm>
          <a:prstGeom prst="arc">
            <a:avLst>
              <a:gd name="adj1" fmla="val 16363775"/>
              <a:gd name="adj2" fmla="val 294469"/>
            </a:avLst>
          </a:prstGeom>
          <a:ln w="38100" cmpd="sng">
            <a:prstDash val="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 name="TextBox 2"/>
          <p:cNvSpPr txBox="1"/>
          <p:nvPr/>
        </p:nvSpPr>
        <p:spPr>
          <a:xfrm>
            <a:off x="6379656" y="459432"/>
            <a:ext cx="3102931" cy="400110"/>
          </a:xfrm>
          <a:prstGeom prst="rect">
            <a:avLst/>
          </a:prstGeom>
          <a:noFill/>
        </p:spPr>
        <p:txBody>
          <a:bodyPr wrap="square" rtlCol="0">
            <a:spAutoFit/>
          </a:bodyPr>
          <a:lstStyle/>
          <a:p>
            <a:r>
              <a:rPr lang="en-US" sz="2000" dirty="0" smtClean="0">
                <a:solidFill>
                  <a:srgbClr val="0000FF"/>
                </a:solidFill>
              </a:rPr>
              <a:t>(</a:t>
            </a:r>
            <a:r>
              <a:rPr lang="en-US" sz="2000" dirty="0" smtClean="0">
                <a:solidFill>
                  <a:srgbClr val="008000"/>
                </a:solidFill>
              </a:rPr>
              <a:t>Corrected</a:t>
            </a:r>
            <a:r>
              <a:rPr lang="en-US" sz="2000" dirty="0" smtClean="0">
                <a:solidFill>
                  <a:srgbClr val="0000FF"/>
                </a:solidFill>
              </a:rPr>
              <a:t> </a:t>
            </a:r>
            <a:r>
              <a:rPr lang="en-US" sz="2000" dirty="0" smtClean="0">
                <a:solidFill>
                  <a:srgbClr val="008000"/>
                </a:solidFill>
              </a:rPr>
              <a:t>for physics</a:t>
            </a:r>
            <a:r>
              <a:rPr lang="en-US" sz="2000" dirty="0" smtClean="0">
                <a:solidFill>
                  <a:srgbClr val="0000FF"/>
                </a:solidFill>
              </a:rPr>
              <a:t>)</a:t>
            </a:r>
            <a:endParaRPr lang="en-US" sz="2000" dirty="0">
              <a:solidFill>
                <a:srgbClr val="0000FF"/>
              </a:solidFill>
            </a:endParaRPr>
          </a:p>
        </p:txBody>
      </p:sp>
      <p:sp>
        <p:nvSpPr>
          <p:cNvPr id="7" name="TextBox 6"/>
          <p:cNvSpPr txBox="1"/>
          <p:nvPr/>
        </p:nvSpPr>
        <p:spPr>
          <a:xfrm>
            <a:off x="6061166" y="2502392"/>
            <a:ext cx="2476168" cy="461665"/>
          </a:xfrm>
          <a:prstGeom prst="rect">
            <a:avLst/>
          </a:prstGeom>
          <a:noFill/>
        </p:spPr>
        <p:txBody>
          <a:bodyPr wrap="square" rtlCol="0">
            <a:spAutoFit/>
          </a:bodyPr>
          <a:lstStyle/>
          <a:p>
            <a:r>
              <a:rPr lang="en-US" sz="2400" dirty="0" smtClean="0"/>
              <a:t>MORB </a:t>
            </a:r>
            <a:r>
              <a:rPr lang="en-US" sz="2400" dirty="0" err="1" smtClean="0"/>
              <a:t>geotherm</a:t>
            </a:r>
            <a:endParaRPr lang="en-US" sz="2400" dirty="0"/>
          </a:p>
        </p:txBody>
      </p:sp>
      <p:sp>
        <p:nvSpPr>
          <p:cNvPr id="8" name="TextBox 7"/>
          <p:cNvSpPr txBox="1"/>
          <p:nvPr/>
        </p:nvSpPr>
        <p:spPr>
          <a:xfrm>
            <a:off x="273315" y="228600"/>
            <a:ext cx="1463040" cy="461665"/>
          </a:xfrm>
          <a:prstGeom prst="rect">
            <a:avLst/>
          </a:prstGeom>
          <a:noFill/>
        </p:spPr>
        <p:txBody>
          <a:bodyPr wrap="square" rtlCol="0">
            <a:spAutoFit/>
          </a:bodyPr>
          <a:lstStyle/>
          <a:p>
            <a:r>
              <a:rPr lang="en-US" sz="2400" i="1" dirty="0" smtClean="0">
                <a:solidFill>
                  <a:srgbClr val="008000"/>
                </a:solidFill>
              </a:rPr>
              <a:t>Preview</a:t>
            </a:r>
            <a:r>
              <a:rPr lang="en-US" sz="2400" dirty="0" smtClean="0">
                <a:solidFill>
                  <a:srgbClr val="008000"/>
                </a:solidFill>
              </a:rPr>
              <a:t>!</a:t>
            </a:r>
            <a:endParaRPr lang="en-US" sz="2400" dirty="0">
              <a:solidFill>
                <a:srgbClr val="008000"/>
              </a:solidFill>
            </a:endParaRPr>
          </a:p>
        </p:txBody>
      </p:sp>
      <p:cxnSp>
        <p:nvCxnSpPr>
          <p:cNvPr id="11" name="Straight Connector 10"/>
          <p:cNvCxnSpPr/>
          <p:nvPr/>
        </p:nvCxnSpPr>
        <p:spPr>
          <a:xfrm>
            <a:off x="2564972" y="2011973"/>
            <a:ext cx="1008911" cy="318903"/>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5915781" y="2992810"/>
            <a:ext cx="1286877" cy="707886"/>
          </a:xfrm>
          <a:prstGeom prst="line">
            <a:avLst/>
          </a:prstGeom>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3784591" y="4693902"/>
            <a:ext cx="3218789" cy="707886"/>
          </a:xfrm>
          <a:prstGeom prst="rect">
            <a:avLst/>
          </a:prstGeom>
          <a:solidFill>
            <a:schemeClr val="bg1"/>
          </a:solidFill>
        </p:spPr>
        <p:txBody>
          <a:bodyPr wrap="square" rtlCol="0">
            <a:spAutoFit/>
          </a:bodyPr>
          <a:lstStyle/>
          <a:p>
            <a:r>
              <a:rPr lang="en-US" sz="2000" dirty="0" smtClean="0">
                <a:solidFill>
                  <a:srgbClr val="008000"/>
                </a:solidFill>
              </a:rPr>
              <a:t>Cannot be fertile </a:t>
            </a:r>
            <a:r>
              <a:rPr lang="en-US" sz="2000" dirty="0" err="1" smtClean="0">
                <a:solidFill>
                  <a:srgbClr val="008000"/>
                </a:solidFill>
              </a:rPr>
              <a:t>peridotite</a:t>
            </a:r>
            <a:r>
              <a:rPr lang="en-US" sz="2000" dirty="0" smtClean="0">
                <a:solidFill>
                  <a:srgbClr val="008000"/>
                </a:solidFill>
              </a:rPr>
              <a:t> or </a:t>
            </a:r>
            <a:r>
              <a:rPr lang="en-US" sz="2000" dirty="0" err="1" smtClean="0">
                <a:solidFill>
                  <a:srgbClr val="008000"/>
                </a:solidFill>
              </a:rPr>
              <a:t>pyrolite</a:t>
            </a:r>
            <a:endParaRPr lang="en-US" sz="2000" dirty="0">
              <a:solidFill>
                <a:srgbClr val="008000"/>
              </a:solidFill>
            </a:endParaRPr>
          </a:p>
        </p:txBody>
      </p:sp>
      <p:sp>
        <p:nvSpPr>
          <p:cNvPr id="19" name="Cube 18"/>
          <p:cNvSpPr/>
          <p:nvPr/>
        </p:nvSpPr>
        <p:spPr>
          <a:xfrm>
            <a:off x="7003380" y="5765800"/>
            <a:ext cx="1727200" cy="897467"/>
          </a:xfrm>
          <a:prstGeom prst="cube">
            <a:avLst/>
          </a:prstGeom>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rot="18441590">
            <a:off x="1864670" y="4178665"/>
            <a:ext cx="1400602" cy="400110"/>
          </a:xfrm>
          <a:prstGeom prst="rect">
            <a:avLst/>
          </a:prstGeom>
          <a:noFill/>
        </p:spPr>
        <p:txBody>
          <a:bodyPr wrap="square" rtlCol="0">
            <a:spAutoFit/>
          </a:bodyPr>
          <a:lstStyle/>
          <a:p>
            <a:r>
              <a:rPr lang="en-US" sz="2000" dirty="0" smtClean="0">
                <a:solidFill>
                  <a:srgbClr val="008000"/>
                </a:solidFill>
              </a:rPr>
              <a:t>Non linear</a:t>
            </a:r>
            <a:endParaRPr lang="en-US" sz="2000" dirty="0">
              <a:solidFill>
                <a:srgbClr val="008000"/>
              </a:solidFill>
            </a:endParaRPr>
          </a:p>
        </p:txBody>
      </p:sp>
      <p:pic>
        <p:nvPicPr>
          <p:cNvPr id="9" name="Picture 8"/>
          <p:cNvPicPr>
            <a:picLocks noChangeAspect="1"/>
          </p:cNvPicPr>
          <p:nvPr/>
        </p:nvPicPr>
        <p:blipFill>
          <a:blip r:embed="rId3"/>
          <a:stretch>
            <a:fillRect/>
          </a:stretch>
        </p:blipFill>
        <p:spPr>
          <a:xfrm>
            <a:off x="7003380" y="5809504"/>
            <a:ext cx="1626806" cy="807196"/>
          </a:xfrm>
          <a:prstGeom prst="rect">
            <a:avLst/>
          </a:prstGeom>
        </p:spPr>
      </p:pic>
      <p:sp>
        <p:nvSpPr>
          <p:cNvPr id="10" name="TextBox 9"/>
          <p:cNvSpPr txBox="1"/>
          <p:nvPr/>
        </p:nvSpPr>
        <p:spPr>
          <a:xfrm>
            <a:off x="6598461" y="4059774"/>
            <a:ext cx="2031725" cy="369332"/>
          </a:xfrm>
          <a:prstGeom prst="rect">
            <a:avLst/>
          </a:prstGeom>
          <a:noFill/>
        </p:spPr>
        <p:txBody>
          <a:bodyPr wrap="square" rtlCol="0">
            <a:spAutoFit/>
          </a:bodyPr>
          <a:lstStyle/>
          <a:p>
            <a:r>
              <a:rPr lang="en-US" dirty="0" smtClean="0">
                <a:solidFill>
                  <a:srgbClr val="008000"/>
                </a:solidFill>
              </a:rPr>
              <a:t>To MORB source</a:t>
            </a:r>
            <a:endParaRPr lang="en-US" dirty="0">
              <a:solidFill>
                <a:srgbClr val="008000"/>
              </a:solidFill>
            </a:endParaRPr>
          </a:p>
        </p:txBody>
      </p:sp>
      <p:cxnSp>
        <p:nvCxnSpPr>
          <p:cNvPr id="21" name="Straight Arrow Connector 20"/>
          <p:cNvCxnSpPr/>
          <p:nvPr/>
        </p:nvCxnSpPr>
        <p:spPr>
          <a:xfrm>
            <a:off x="8407400" y="4320882"/>
            <a:ext cx="582514" cy="0"/>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9760202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2"/>
          <p:cNvSpPr>
            <a:spLocks noGrp="1" noChangeArrowheads="1"/>
          </p:cNvSpPr>
          <p:nvPr>
            <p:ph type="body" idx="4294967295"/>
          </p:nvPr>
        </p:nvSpPr>
        <p:spPr>
          <a:xfrm>
            <a:off x="0" y="3835400"/>
            <a:ext cx="7772400" cy="2895600"/>
          </a:xfrm>
        </p:spPr>
        <p:txBody>
          <a:bodyPr/>
          <a:lstStyle/>
          <a:p>
            <a:pPr eaLnBrk="1" hangingPunct="1">
              <a:lnSpc>
                <a:spcPct val="90000"/>
              </a:lnSpc>
            </a:pPr>
            <a:r>
              <a:rPr lang="en-GB" sz="1800" dirty="0" smtClean="0">
                <a:latin typeface="Times New Roman" charset="0"/>
              </a:rPr>
              <a:t>The Noble ones of chemical persuasions</a:t>
            </a:r>
            <a:endParaRPr lang="en-GB" sz="1800" dirty="0">
              <a:latin typeface="Times New Roman" charset="0"/>
            </a:endParaRPr>
          </a:p>
          <a:p>
            <a:pPr eaLnBrk="1" hangingPunct="1">
              <a:lnSpc>
                <a:spcPct val="90000"/>
              </a:lnSpc>
            </a:pPr>
            <a:r>
              <a:rPr lang="en-GB" sz="1800" dirty="0">
                <a:latin typeface="Times New Roman" charset="0"/>
              </a:rPr>
              <a:t>Inhaled the pachyderms exhalations</a:t>
            </a:r>
          </a:p>
          <a:p>
            <a:pPr eaLnBrk="1" hangingPunct="1">
              <a:lnSpc>
                <a:spcPct val="90000"/>
              </a:lnSpc>
            </a:pPr>
            <a:r>
              <a:rPr lang="en-GB" sz="1800" dirty="0">
                <a:latin typeface="Times New Roman" charset="0"/>
              </a:rPr>
              <a:t>"Tis from the deep bowels" offered one</a:t>
            </a:r>
          </a:p>
          <a:p>
            <a:pPr eaLnBrk="1" hangingPunct="1">
              <a:lnSpc>
                <a:spcPct val="90000"/>
              </a:lnSpc>
            </a:pPr>
            <a:r>
              <a:rPr lang="en-GB" sz="1800" dirty="0">
                <a:latin typeface="Times New Roman" charset="0"/>
              </a:rPr>
              <a:t>"A signature of intestinal fermentations".</a:t>
            </a:r>
          </a:p>
          <a:p>
            <a:pPr eaLnBrk="1" hangingPunct="1">
              <a:lnSpc>
                <a:spcPct val="90000"/>
              </a:lnSpc>
            </a:pPr>
            <a:r>
              <a:rPr lang="en-GB" sz="1800" dirty="0">
                <a:latin typeface="Times New Roman" charset="0"/>
              </a:rPr>
              <a:t>"Tis primordial gas", gasped another</a:t>
            </a:r>
          </a:p>
          <a:p>
            <a:pPr eaLnBrk="1" hangingPunct="1">
              <a:lnSpc>
                <a:spcPct val="90000"/>
              </a:lnSpc>
            </a:pPr>
            <a:r>
              <a:rPr lang="en-GB" sz="1800" dirty="0">
                <a:latin typeface="Times New Roman" charset="0"/>
              </a:rPr>
              <a:t>We'll get a Nobel prize for our </a:t>
            </a:r>
            <a:r>
              <a:rPr lang="en-GB" sz="1800" dirty="0" err="1">
                <a:latin typeface="Times New Roman" charset="0"/>
              </a:rPr>
              <a:t>exertations</a:t>
            </a:r>
            <a:endParaRPr lang="en-GB" sz="1800" dirty="0">
              <a:latin typeface="Times New Roman" charset="0"/>
            </a:endParaRPr>
          </a:p>
          <a:p>
            <a:pPr eaLnBrk="1" hangingPunct="1">
              <a:lnSpc>
                <a:spcPct val="90000"/>
              </a:lnSpc>
            </a:pPr>
            <a:r>
              <a:rPr lang="en-GB" sz="1800" dirty="0">
                <a:latin typeface="Times New Roman" charset="0"/>
              </a:rPr>
              <a:t>Or at least a Science paper, with no deliberation!</a:t>
            </a:r>
          </a:p>
          <a:p>
            <a:pPr eaLnBrk="1" hangingPunct="1">
              <a:lnSpc>
                <a:spcPct val="90000"/>
              </a:lnSpc>
            </a:pPr>
            <a:endParaRPr lang="en-US" sz="2600" dirty="0">
              <a:latin typeface="Calibri" charset="0"/>
            </a:endParaRPr>
          </a:p>
        </p:txBody>
      </p:sp>
      <p:pic>
        <p:nvPicPr>
          <p:cNvPr id="686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304800"/>
            <a:ext cx="67818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17763" name="Picture 4" descr="kneeling_man_with_flashligh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1828800"/>
            <a:ext cx="1600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4" name="Text Box 5"/>
          <p:cNvSpPr txBox="1">
            <a:spLocks noChangeArrowheads="1"/>
          </p:cNvSpPr>
          <p:nvPr/>
        </p:nvSpPr>
        <p:spPr bwMode="auto">
          <a:xfrm>
            <a:off x="6324600" y="1524000"/>
            <a:ext cx="2362200" cy="33655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1600"/>
              <a:t>It</a:t>
            </a:r>
            <a:r>
              <a:rPr lang="ja-JP" altLang="en-US" sz="1600"/>
              <a:t>’</a:t>
            </a:r>
            <a:r>
              <a:rPr lang="en-US" altLang="ja-JP" sz="1600"/>
              <a:t>s a PLUME!</a:t>
            </a:r>
            <a:endParaRPr lang="en-US" sz="1800"/>
          </a:p>
        </p:txBody>
      </p:sp>
      <p:sp>
        <p:nvSpPr>
          <p:cNvPr id="2" name="TextBox 1"/>
          <p:cNvSpPr txBox="1"/>
          <p:nvPr/>
        </p:nvSpPr>
        <p:spPr>
          <a:xfrm>
            <a:off x="5549899" y="3994150"/>
            <a:ext cx="3594101" cy="2062103"/>
          </a:xfrm>
          <a:prstGeom prst="rect">
            <a:avLst/>
          </a:prstGeom>
          <a:noFill/>
        </p:spPr>
        <p:txBody>
          <a:bodyPr wrap="square" rtlCol="0">
            <a:spAutoFit/>
          </a:bodyPr>
          <a:lstStyle/>
          <a:p>
            <a:r>
              <a:rPr lang="en-US" sz="3200" b="1" dirty="0" smtClean="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The invisible elephant parts are often physics, logic  &amp; anisotropy</a:t>
            </a:r>
            <a:endParaRPr lang="en-US" sz="3200" b="1"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endParaRPr>
          </a:p>
        </p:txBody>
      </p:sp>
      <p:sp>
        <p:nvSpPr>
          <p:cNvPr id="3" name="TextBox 2"/>
          <p:cNvSpPr txBox="1"/>
          <p:nvPr/>
        </p:nvSpPr>
        <p:spPr>
          <a:xfrm>
            <a:off x="6324600" y="1491218"/>
            <a:ext cx="1447800" cy="369332"/>
          </a:xfrm>
          <a:prstGeom prst="rect">
            <a:avLst/>
          </a:prstGeom>
          <a:solidFill>
            <a:schemeClr val="bg1"/>
          </a:solidFill>
        </p:spPr>
        <p:txBody>
          <a:bodyPr wrap="square" rtlCol="0">
            <a:spAutoFit/>
          </a:bodyPr>
          <a:lstStyle/>
          <a:p>
            <a:r>
              <a:rPr lang="en-US" dirty="0" smtClean="0"/>
              <a:t>geochemistry</a:t>
            </a:r>
            <a:endParaRPr lang="en-US" dirty="0"/>
          </a:p>
        </p:txBody>
      </p:sp>
      <p:sp>
        <p:nvSpPr>
          <p:cNvPr id="4" name="TextBox 3"/>
          <p:cNvSpPr txBox="1"/>
          <p:nvPr/>
        </p:nvSpPr>
        <p:spPr>
          <a:xfrm>
            <a:off x="2658533" y="457199"/>
            <a:ext cx="1117600" cy="369332"/>
          </a:xfrm>
          <a:prstGeom prst="rect">
            <a:avLst/>
          </a:prstGeom>
          <a:solidFill>
            <a:schemeClr val="bg1"/>
          </a:solidFill>
        </p:spPr>
        <p:txBody>
          <a:bodyPr wrap="square" rtlCol="0">
            <a:spAutoFit/>
          </a:bodyPr>
          <a:lstStyle/>
          <a:p>
            <a:r>
              <a:rPr lang="en-US" dirty="0" smtClean="0"/>
              <a:t>geology</a:t>
            </a:r>
            <a:endParaRPr lang="en-US" dirty="0"/>
          </a:p>
        </p:txBody>
      </p:sp>
      <p:sp>
        <p:nvSpPr>
          <p:cNvPr id="5" name="TextBox 4"/>
          <p:cNvSpPr txBox="1"/>
          <p:nvPr/>
        </p:nvSpPr>
        <p:spPr>
          <a:xfrm>
            <a:off x="2286000" y="3158067"/>
            <a:ext cx="1236133" cy="400110"/>
          </a:xfrm>
          <a:prstGeom prst="rect">
            <a:avLst/>
          </a:prstGeom>
          <a:solidFill>
            <a:schemeClr val="bg1"/>
          </a:solidFill>
        </p:spPr>
        <p:txBody>
          <a:bodyPr wrap="square" rtlCol="0">
            <a:spAutoFit/>
          </a:bodyPr>
          <a:lstStyle/>
          <a:p>
            <a:r>
              <a:rPr lang="en-US" sz="2000" dirty="0" smtClean="0"/>
              <a:t>petrology</a:t>
            </a:r>
            <a:endParaRPr lang="en-US" sz="2000" dirty="0"/>
          </a:p>
        </p:txBody>
      </p:sp>
      <p:sp>
        <p:nvSpPr>
          <p:cNvPr id="6" name="Oval 5"/>
          <p:cNvSpPr/>
          <p:nvPr/>
        </p:nvSpPr>
        <p:spPr>
          <a:xfrm>
            <a:off x="1066800" y="1587499"/>
            <a:ext cx="948267" cy="541867"/>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1066800" y="1587499"/>
            <a:ext cx="948267" cy="369332"/>
          </a:xfrm>
          <a:prstGeom prst="rect">
            <a:avLst/>
          </a:prstGeom>
          <a:noFill/>
        </p:spPr>
        <p:txBody>
          <a:bodyPr wrap="square" rtlCol="0">
            <a:spAutoFit/>
          </a:bodyPr>
          <a:lstStyle/>
          <a:p>
            <a:r>
              <a:rPr lang="en-US" dirty="0" smtClean="0"/>
              <a:t>physics</a:t>
            </a:r>
            <a:endParaRPr lang="en-US" dirty="0"/>
          </a:p>
        </p:txBody>
      </p:sp>
      <p:sp>
        <p:nvSpPr>
          <p:cNvPr id="8" name="Oval 7"/>
          <p:cNvSpPr/>
          <p:nvPr/>
        </p:nvSpPr>
        <p:spPr>
          <a:xfrm>
            <a:off x="5029199" y="1210733"/>
            <a:ext cx="1219200" cy="62653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5029199" y="1306552"/>
            <a:ext cx="1219200" cy="369332"/>
          </a:xfrm>
          <a:prstGeom prst="rect">
            <a:avLst/>
          </a:prstGeom>
          <a:noFill/>
        </p:spPr>
        <p:txBody>
          <a:bodyPr wrap="square" rtlCol="0">
            <a:spAutoFit/>
          </a:bodyPr>
          <a:lstStyle/>
          <a:p>
            <a:r>
              <a:rPr lang="en-US" dirty="0" smtClean="0"/>
              <a:t>geophysics</a:t>
            </a:r>
            <a:endParaRPr lang="en-US" dirty="0"/>
          </a:p>
        </p:txBody>
      </p:sp>
      <p:sp>
        <p:nvSpPr>
          <p:cNvPr id="10" name="Rectangle 9"/>
          <p:cNvSpPr/>
          <p:nvPr/>
        </p:nvSpPr>
        <p:spPr>
          <a:xfrm>
            <a:off x="4064000" y="3158067"/>
            <a:ext cx="1485899" cy="575733"/>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4267200" y="3302000"/>
            <a:ext cx="1490133" cy="400110"/>
          </a:xfrm>
          <a:prstGeom prst="rect">
            <a:avLst/>
          </a:prstGeom>
          <a:noFill/>
        </p:spPr>
        <p:txBody>
          <a:bodyPr wrap="square" rtlCol="0">
            <a:spAutoFit/>
          </a:bodyPr>
          <a:lstStyle/>
          <a:p>
            <a:r>
              <a:rPr lang="en-US" sz="2000" dirty="0" smtClean="0"/>
              <a:t>seismology</a:t>
            </a:r>
            <a:endParaRPr lang="en-US" sz="2000" dirty="0"/>
          </a:p>
        </p:txBody>
      </p:sp>
      <p:sp>
        <p:nvSpPr>
          <p:cNvPr id="12" name="Oval 11"/>
          <p:cNvSpPr/>
          <p:nvPr/>
        </p:nvSpPr>
        <p:spPr>
          <a:xfrm>
            <a:off x="6519333" y="457199"/>
            <a:ext cx="1540934" cy="753534"/>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6705600" y="564402"/>
            <a:ext cx="1354667" cy="646331"/>
          </a:xfrm>
          <a:prstGeom prst="rect">
            <a:avLst/>
          </a:prstGeom>
          <a:noFill/>
        </p:spPr>
        <p:txBody>
          <a:bodyPr wrap="square" rtlCol="0">
            <a:spAutoFit/>
          </a:bodyPr>
          <a:lstStyle/>
          <a:p>
            <a:r>
              <a:rPr lang="en-US" dirty="0" smtClean="0"/>
              <a:t>Fluid dynamics</a:t>
            </a:r>
            <a:endParaRPr lang="en-US" dirty="0"/>
          </a:p>
        </p:txBody>
      </p:sp>
      <p:pic>
        <p:nvPicPr>
          <p:cNvPr id="14" name="Picture 13"/>
          <p:cNvPicPr>
            <a:picLocks noChangeAspect="1"/>
          </p:cNvPicPr>
          <p:nvPr/>
        </p:nvPicPr>
        <p:blipFill>
          <a:blip r:embed="rId5"/>
          <a:stretch>
            <a:fillRect/>
          </a:stretch>
        </p:blipFill>
        <p:spPr>
          <a:xfrm>
            <a:off x="101600" y="404283"/>
            <a:ext cx="2091267" cy="785223"/>
          </a:xfrm>
          <a:prstGeom prst="rect">
            <a:avLst/>
          </a:prstGeom>
        </p:spPr>
      </p:pic>
      <p:sp>
        <p:nvSpPr>
          <p:cNvPr id="15" name="TextBox 14"/>
          <p:cNvSpPr txBox="1"/>
          <p:nvPr/>
        </p:nvSpPr>
        <p:spPr>
          <a:xfrm>
            <a:off x="4262967" y="272533"/>
            <a:ext cx="1955800" cy="369332"/>
          </a:xfrm>
          <a:prstGeom prst="rect">
            <a:avLst/>
          </a:prstGeom>
          <a:noFill/>
        </p:spPr>
        <p:txBody>
          <a:bodyPr wrap="square" rtlCol="0">
            <a:spAutoFit/>
          </a:bodyPr>
          <a:lstStyle/>
          <a:p>
            <a:r>
              <a:rPr lang="en-US" dirty="0" smtClean="0"/>
              <a:t>thermodynamics</a:t>
            </a:r>
            <a:endParaRPr lang="en-US" dirty="0"/>
          </a:p>
        </p:txBody>
      </p:sp>
      <p:sp>
        <p:nvSpPr>
          <p:cNvPr id="16" name="Oval 15"/>
          <p:cNvSpPr/>
          <p:nvPr/>
        </p:nvSpPr>
        <p:spPr>
          <a:xfrm>
            <a:off x="4152901" y="272533"/>
            <a:ext cx="2019300" cy="464067"/>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266700" y="165100"/>
            <a:ext cx="1638300" cy="369332"/>
          </a:xfrm>
          <a:prstGeom prst="rect">
            <a:avLst/>
          </a:prstGeom>
          <a:noFill/>
        </p:spPr>
        <p:txBody>
          <a:bodyPr wrap="square" rtlCol="0">
            <a:spAutoFit/>
          </a:bodyPr>
          <a:lstStyle/>
          <a:p>
            <a:r>
              <a:rPr lang="en-US" dirty="0" smtClean="0"/>
              <a:t>Venn oh </a:t>
            </a:r>
            <a:r>
              <a:rPr lang="en-US" dirty="0" err="1" smtClean="0"/>
              <a:t>venn</a:t>
            </a:r>
            <a:r>
              <a:rPr lang="en-US" dirty="0" smtClean="0"/>
              <a:t>?</a:t>
            </a:r>
            <a:endParaRPr lang="en-US" dirty="0"/>
          </a:p>
        </p:txBody>
      </p:sp>
      <p:sp>
        <p:nvSpPr>
          <p:cNvPr id="18" name="Rectangle 17"/>
          <p:cNvSpPr/>
          <p:nvPr/>
        </p:nvSpPr>
        <p:spPr>
          <a:xfrm>
            <a:off x="372533" y="4855924"/>
            <a:ext cx="4572000" cy="1200329"/>
          </a:xfrm>
          <a:prstGeom prst="rect">
            <a:avLst/>
          </a:prstGeom>
          <a:solidFill>
            <a:schemeClr val="bg1"/>
          </a:solidFill>
        </p:spPr>
        <p:txBody>
          <a:bodyPr>
            <a:spAutoFit/>
          </a:bodyPr>
          <a:lstStyle/>
          <a:p>
            <a:r>
              <a:rPr lang="en-US" dirty="0"/>
              <a:t>"Nature shows us only the tail of the lion. But there is no doubt in my mind that the lion belongs with it even if he cannot reveal </a:t>
            </a:r>
            <a:r>
              <a:rPr lang="en-US" dirty="0" smtClean="0"/>
              <a:t>himself” Einstein</a:t>
            </a:r>
            <a:endParaRPr lang="en-US" dirty="0"/>
          </a:p>
        </p:txBody>
      </p:sp>
      <p:sp>
        <p:nvSpPr>
          <p:cNvPr id="19" name="Rectangle 18"/>
          <p:cNvSpPr/>
          <p:nvPr/>
        </p:nvSpPr>
        <p:spPr>
          <a:xfrm>
            <a:off x="101600" y="3702110"/>
            <a:ext cx="4533900" cy="1153814"/>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372533" y="3943350"/>
            <a:ext cx="3500967" cy="923330"/>
          </a:xfrm>
          <a:prstGeom prst="rect">
            <a:avLst/>
          </a:prstGeom>
          <a:noFill/>
          <a:ln>
            <a:solidFill>
              <a:schemeClr val="bg1"/>
            </a:solidFill>
          </a:ln>
        </p:spPr>
        <p:txBody>
          <a:bodyPr wrap="square" rtlCol="0">
            <a:spAutoFit/>
          </a:bodyPr>
          <a:lstStyle/>
          <a:p>
            <a:r>
              <a:rPr lang="en-US" dirty="0" smtClean="0"/>
              <a:t>Happy Birthday</a:t>
            </a:r>
          </a:p>
          <a:p>
            <a:r>
              <a:rPr lang="en-US" dirty="0" smtClean="0"/>
              <a:t>Albert Einstein</a:t>
            </a:r>
          </a:p>
          <a:p>
            <a:r>
              <a:rPr lang="en-US" dirty="0" smtClean="0"/>
              <a:t>b.1879</a:t>
            </a:r>
            <a:endParaRPr lang="en-US" dirty="0"/>
          </a:p>
        </p:txBody>
      </p:sp>
      <p:pic>
        <p:nvPicPr>
          <p:cNvPr id="21" name="Picture 20"/>
          <p:cNvPicPr>
            <a:picLocks noChangeAspect="1"/>
          </p:cNvPicPr>
          <p:nvPr/>
        </p:nvPicPr>
        <p:blipFill>
          <a:blip r:embed="rId6"/>
          <a:stretch>
            <a:fillRect/>
          </a:stretch>
        </p:blipFill>
        <p:spPr>
          <a:xfrm>
            <a:off x="2286000" y="3558177"/>
            <a:ext cx="1082676" cy="1206439"/>
          </a:xfrm>
          <a:prstGeom prst="rect">
            <a:avLst/>
          </a:prstGeom>
        </p:spPr>
      </p:pic>
    </p:spTree>
    <p:extLst>
      <p:ext uri="{BB962C8B-B14F-4D97-AF65-F5344CB8AC3E}">
        <p14:creationId xmlns:p14="http://schemas.microsoft.com/office/powerpoint/2010/main" val="38412638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36600" y="190388"/>
            <a:ext cx="7670800" cy="6388100"/>
          </a:xfrm>
          <a:prstGeom prst="rect">
            <a:avLst/>
          </a:prstGeom>
        </p:spPr>
      </p:pic>
      <p:cxnSp>
        <p:nvCxnSpPr>
          <p:cNvPr id="4" name="Straight Arrow Connector 3"/>
          <p:cNvCxnSpPr>
            <a:endCxn id="16" idx="0"/>
          </p:cNvCxnSpPr>
          <p:nvPr/>
        </p:nvCxnSpPr>
        <p:spPr>
          <a:xfrm flipV="1">
            <a:off x="3439009" y="1610126"/>
            <a:ext cx="1583856" cy="720750"/>
          </a:xfrm>
          <a:prstGeom prst="straightConnector1">
            <a:avLst/>
          </a:prstGeom>
          <a:ln w="28575" cmpd="sng">
            <a:prstDash val="dash"/>
            <a:tailEnd type="arrow"/>
          </a:ln>
        </p:spPr>
        <p:style>
          <a:lnRef idx="2">
            <a:schemeClr val="accent1"/>
          </a:lnRef>
          <a:fillRef idx="0">
            <a:schemeClr val="accent1"/>
          </a:fillRef>
          <a:effectRef idx="1">
            <a:schemeClr val="accent1"/>
          </a:effectRef>
          <a:fontRef idx="minor">
            <a:schemeClr val="tx1"/>
          </a:fontRef>
        </p:style>
      </p:cxnSp>
      <p:cxnSp>
        <p:nvCxnSpPr>
          <p:cNvPr id="5" name="Straight Arrow Connector 4"/>
          <p:cNvCxnSpPr/>
          <p:nvPr/>
        </p:nvCxnSpPr>
        <p:spPr>
          <a:xfrm>
            <a:off x="6299270" y="1408381"/>
            <a:ext cx="2108130" cy="603592"/>
          </a:xfrm>
          <a:prstGeom prst="straightConnector1">
            <a:avLst/>
          </a:prstGeom>
          <a:ln w="38100" cmpd="sng">
            <a:prstDash val="dash"/>
            <a:tailEnd type="arrow"/>
          </a:ln>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flipV="1">
            <a:off x="3573883" y="2605996"/>
            <a:ext cx="0" cy="1028131"/>
          </a:xfrm>
          <a:prstGeom prst="straightConnector1">
            <a:avLst/>
          </a:prstGeom>
          <a:ln w="38100" cmpd="sng">
            <a:prstDash val="dash"/>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2564972" y="2992810"/>
            <a:ext cx="1219619" cy="707886"/>
          </a:xfrm>
          <a:prstGeom prst="rect">
            <a:avLst/>
          </a:prstGeom>
          <a:noFill/>
        </p:spPr>
        <p:txBody>
          <a:bodyPr wrap="square" rtlCol="0">
            <a:spAutoFit/>
          </a:bodyPr>
          <a:lstStyle/>
          <a:p>
            <a:r>
              <a:rPr lang="en-US" sz="2000" dirty="0" smtClean="0">
                <a:solidFill>
                  <a:srgbClr val="008000"/>
                </a:solidFill>
              </a:rPr>
              <a:t>Phonon physics</a:t>
            </a:r>
            <a:endParaRPr lang="en-US" sz="2000" dirty="0">
              <a:solidFill>
                <a:srgbClr val="008000"/>
              </a:solidFill>
            </a:endParaRPr>
          </a:p>
        </p:txBody>
      </p:sp>
      <p:sp>
        <p:nvSpPr>
          <p:cNvPr id="14" name="TextBox 13"/>
          <p:cNvSpPr txBox="1"/>
          <p:nvPr/>
        </p:nvSpPr>
        <p:spPr>
          <a:xfrm>
            <a:off x="4193226" y="775574"/>
            <a:ext cx="1722555" cy="707886"/>
          </a:xfrm>
          <a:prstGeom prst="rect">
            <a:avLst/>
          </a:prstGeom>
          <a:solidFill>
            <a:schemeClr val="bg1"/>
          </a:solidFill>
        </p:spPr>
        <p:txBody>
          <a:bodyPr wrap="square" rtlCol="0">
            <a:spAutoFit/>
          </a:bodyPr>
          <a:lstStyle/>
          <a:p>
            <a:r>
              <a:rPr lang="en-US" sz="2000" dirty="0" smtClean="0">
                <a:solidFill>
                  <a:srgbClr val="008000"/>
                </a:solidFill>
              </a:rPr>
              <a:t>Surface wave seismology</a:t>
            </a:r>
            <a:endParaRPr lang="en-US" sz="2000" dirty="0">
              <a:solidFill>
                <a:srgbClr val="008000"/>
              </a:solidFill>
            </a:endParaRPr>
          </a:p>
        </p:txBody>
      </p:sp>
      <p:sp>
        <p:nvSpPr>
          <p:cNvPr id="15" name="TextBox 14"/>
          <p:cNvSpPr txBox="1"/>
          <p:nvPr/>
        </p:nvSpPr>
        <p:spPr>
          <a:xfrm>
            <a:off x="7003380" y="1215097"/>
            <a:ext cx="1533954" cy="400110"/>
          </a:xfrm>
          <a:prstGeom prst="rect">
            <a:avLst/>
          </a:prstGeom>
          <a:noFill/>
        </p:spPr>
        <p:txBody>
          <a:bodyPr wrap="square" rtlCol="0">
            <a:spAutoFit/>
          </a:bodyPr>
          <a:lstStyle/>
          <a:p>
            <a:r>
              <a:rPr lang="en-US" sz="2000" dirty="0" err="1">
                <a:solidFill>
                  <a:srgbClr val="008000"/>
                </a:solidFill>
              </a:rPr>
              <a:t>S</a:t>
            </a:r>
            <a:r>
              <a:rPr lang="en-US" sz="2000" dirty="0" err="1" smtClean="0">
                <a:solidFill>
                  <a:srgbClr val="008000"/>
                </a:solidFill>
              </a:rPr>
              <a:t>ubadiabat</a:t>
            </a:r>
            <a:endParaRPr lang="en-US" sz="2000" dirty="0">
              <a:solidFill>
                <a:srgbClr val="008000"/>
              </a:solidFill>
            </a:endParaRPr>
          </a:p>
        </p:txBody>
      </p:sp>
      <p:sp>
        <p:nvSpPr>
          <p:cNvPr id="16" name="Arc 15"/>
          <p:cNvSpPr/>
          <p:nvPr/>
        </p:nvSpPr>
        <p:spPr>
          <a:xfrm rot="19706774">
            <a:off x="4139206" y="1553728"/>
            <a:ext cx="2209593" cy="916489"/>
          </a:xfrm>
          <a:prstGeom prst="arc">
            <a:avLst>
              <a:gd name="adj1" fmla="val 16363775"/>
              <a:gd name="adj2" fmla="val 294469"/>
            </a:avLst>
          </a:prstGeom>
          <a:ln w="38100" cmpd="sng">
            <a:prstDash val="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 name="TextBox 2"/>
          <p:cNvSpPr txBox="1"/>
          <p:nvPr/>
        </p:nvSpPr>
        <p:spPr>
          <a:xfrm>
            <a:off x="6379656" y="459432"/>
            <a:ext cx="3102931" cy="400110"/>
          </a:xfrm>
          <a:prstGeom prst="rect">
            <a:avLst/>
          </a:prstGeom>
          <a:noFill/>
        </p:spPr>
        <p:txBody>
          <a:bodyPr wrap="square" rtlCol="0">
            <a:spAutoFit/>
          </a:bodyPr>
          <a:lstStyle/>
          <a:p>
            <a:r>
              <a:rPr lang="en-US" sz="2000" dirty="0" smtClean="0">
                <a:solidFill>
                  <a:srgbClr val="0000FF"/>
                </a:solidFill>
              </a:rPr>
              <a:t>(</a:t>
            </a:r>
            <a:r>
              <a:rPr lang="en-US" sz="2000" dirty="0" smtClean="0">
                <a:solidFill>
                  <a:srgbClr val="008000"/>
                </a:solidFill>
              </a:rPr>
              <a:t>Corrected</a:t>
            </a:r>
            <a:r>
              <a:rPr lang="en-US" sz="2000" dirty="0" smtClean="0">
                <a:solidFill>
                  <a:srgbClr val="0000FF"/>
                </a:solidFill>
              </a:rPr>
              <a:t> </a:t>
            </a:r>
            <a:r>
              <a:rPr lang="en-US" sz="2000" dirty="0" smtClean="0">
                <a:solidFill>
                  <a:srgbClr val="008000"/>
                </a:solidFill>
              </a:rPr>
              <a:t>for physics</a:t>
            </a:r>
            <a:r>
              <a:rPr lang="en-US" sz="2000" dirty="0" smtClean="0">
                <a:solidFill>
                  <a:srgbClr val="0000FF"/>
                </a:solidFill>
              </a:rPr>
              <a:t>)</a:t>
            </a:r>
            <a:endParaRPr lang="en-US" sz="2000" dirty="0">
              <a:solidFill>
                <a:srgbClr val="0000FF"/>
              </a:solidFill>
            </a:endParaRPr>
          </a:p>
        </p:txBody>
      </p:sp>
      <p:sp>
        <p:nvSpPr>
          <p:cNvPr id="7" name="TextBox 6"/>
          <p:cNvSpPr txBox="1"/>
          <p:nvPr/>
        </p:nvSpPr>
        <p:spPr>
          <a:xfrm>
            <a:off x="6061166" y="2502392"/>
            <a:ext cx="2476168" cy="461665"/>
          </a:xfrm>
          <a:prstGeom prst="rect">
            <a:avLst/>
          </a:prstGeom>
          <a:noFill/>
        </p:spPr>
        <p:txBody>
          <a:bodyPr wrap="square" rtlCol="0">
            <a:spAutoFit/>
          </a:bodyPr>
          <a:lstStyle/>
          <a:p>
            <a:r>
              <a:rPr lang="en-US" sz="2400" dirty="0" smtClean="0"/>
              <a:t>Ridge </a:t>
            </a:r>
            <a:r>
              <a:rPr lang="en-US" sz="2400" dirty="0" err="1" smtClean="0"/>
              <a:t>geotherm</a:t>
            </a:r>
            <a:endParaRPr lang="en-US" sz="2400" dirty="0"/>
          </a:p>
        </p:txBody>
      </p:sp>
      <p:sp>
        <p:nvSpPr>
          <p:cNvPr id="8" name="TextBox 7"/>
          <p:cNvSpPr txBox="1"/>
          <p:nvPr/>
        </p:nvSpPr>
        <p:spPr>
          <a:xfrm>
            <a:off x="273315" y="228600"/>
            <a:ext cx="1463040" cy="461665"/>
          </a:xfrm>
          <a:prstGeom prst="rect">
            <a:avLst/>
          </a:prstGeom>
          <a:noFill/>
        </p:spPr>
        <p:txBody>
          <a:bodyPr wrap="square" rtlCol="0">
            <a:spAutoFit/>
          </a:bodyPr>
          <a:lstStyle/>
          <a:p>
            <a:r>
              <a:rPr lang="en-US" sz="2400" i="1" dirty="0" smtClean="0">
                <a:solidFill>
                  <a:srgbClr val="008000"/>
                </a:solidFill>
              </a:rPr>
              <a:t>Preview</a:t>
            </a:r>
            <a:r>
              <a:rPr lang="en-US" sz="2400" dirty="0" smtClean="0">
                <a:solidFill>
                  <a:srgbClr val="008000"/>
                </a:solidFill>
              </a:rPr>
              <a:t>!</a:t>
            </a:r>
            <a:endParaRPr lang="en-US" sz="2400" dirty="0">
              <a:solidFill>
                <a:srgbClr val="008000"/>
              </a:solidFill>
            </a:endParaRPr>
          </a:p>
        </p:txBody>
      </p:sp>
      <p:cxnSp>
        <p:nvCxnSpPr>
          <p:cNvPr id="11" name="Straight Connector 10"/>
          <p:cNvCxnSpPr/>
          <p:nvPr/>
        </p:nvCxnSpPr>
        <p:spPr>
          <a:xfrm>
            <a:off x="2564972" y="2011973"/>
            <a:ext cx="1008911" cy="318903"/>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5915781" y="2992810"/>
            <a:ext cx="1286877" cy="707886"/>
          </a:xfrm>
          <a:prstGeom prst="line">
            <a:avLst/>
          </a:prstGeom>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3784591" y="3629886"/>
            <a:ext cx="2131190" cy="1323439"/>
          </a:xfrm>
          <a:prstGeom prst="rect">
            <a:avLst/>
          </a:prstGeom>
          <a:solidFill>
            <a:schemeClr val="bg1"/>
          </a:solidFill>
        </p:spPr>
        <p:txBody>
          <a:bodyPr wrap="square" rtlCol="0">
            <a:spAutoFit/>
          </a:bodyPr>
          <a:lstStyle/>
          <a:p>
            <a:r>
              <a:rPr lang="en-US" sz="2000" dirty="0" smtClean="0">
                <a:solidFill>
                  <a:srgbClr val="008000"/>
                </a:solidFill>
              </a:rPr>
              <a:t>Cannot be fertile </a:t>
            </a:r>
            <a:r>
              <a:rPr lang="en-US" sz="2000" dirty="0" err="1" smtClean="0">
                <a:solidFill>
                  <a:srgbClr val="008000"/>
                </a:solidFill>
              </a:rPr>
              <a:t>peridotite</a:t>
            </a:r>
            <a:r>
              <a:rPr lang="en-US" sz="2000" dirty="0" smtClean="0">
                <a:solidFill>
                  <a:srgbClr val="008000"/>
                </a:solidFill>
              </a:rPr>
              <a:t> or </a:t>
            </a:r>
            <a:r>
              <a:rPr lang="en-US" sz="2000" dirty="0" err="1" smtClean="0">
                <a:solidFill>
                  <a:srgbClr val="008000"/>
                </a:solidFill>
              </a:rPr>
              <a:t>pyrolite</a:t>
            </a:r>
            <a:r>
              <a:rPr lang="en-US" sz="2000" dirty="0" smtClean="0">
                <a:solidFill>
                  <a:srgbClr val="008000"/>
                </a:solidFill>
              </a:rPr>
              <a:t> (too much melting)</a:t>
            </a:r>
            <a:endParaRPr lang="en-US" sz="2000" dirty="0">
              <a:solidFill>
                <a:srgbClr val="008000"/>
              </a:solidFill>
            </a:endParaRPr>
          </a:p>
        </p:txBody>
      </p:sp>
      <p:sp>
        <p:nvSpPr>
          <p:cNvPr id="20" name="TextBox 19"/>
          <p:cNvSpPr txBox="1"/>
          <p:nvPr/>
        </p:nvSpPr>
        <p:spPr>
          <a:xfrm rot="18441590">
            <a:off x="1864670" y="4178665"/>
            <a:ext cx="1400602" cy="400110"/>
          </a:xfrm>
          <a:prstGeom prst="rect">
            <a:avLst/>
          </a:prstGeom>
          <a:noFill/>
        </p:spPr>
        <p:txBody>
          <a:bodyPr wrap="square" rtlCol="0">
            <a:spAutoFit/>
          </a:bodyPr>
          <a:lstStyle/>
          <a:p>
            <a:r>
              <a:rPr lang="en-US" sz="2000" dirty="0" smtClean="0">
                <a:solidFill>
                  <a:srgbClr val="008000"/>
                </a:solidFill>
              </a:rPr>
              <a:t>Non linear</a:t>
            </a:r>
            <a:endParaRPr lang="en-US" sz="2000" dirty="0">
              <a:solidFill>
                <a:srgbClr val="008000"/>
              </a:solidFill>
            </a:endParaRPr>
          </a:p>
        </p:txBody>
      </p:sp>
      <p:sp>
        <p:nvSpPr>
          <p:cNvPr id="10" name="TextBox 9"/>
          <p:cNvSpPr txBox="1"/>
          <p:nvPr/>
        </p:nvSpPr>
        <p:spPr>
          <a:xfrm>
            <a:off x="6952299" y="2258620"/>
            <a:ext cx="2031725" cy="369332"/>
          </a:xfrm>
          <a:prstGeom prst="rect">
            <a:avLst/>
          </a:prstGeom>
          <a:noFill/>
        </p:spPr>
        <p:txBody>
          <a:bodyPr wrap="square" rtlCol="0">
            <a:spAutoFit/>
          </a:bodyPr>
          <a:lstStyle/>
          <a:p>
            <a:r>
              <a:rPr lang="en-US" dirty="0" smtClean="0">
                <a:solidFill>
                  <a:srgbClr val="008000"/>
                </a:solidFill>
              </a:rPr>
              <a:t>To MORB source</a:t>
            </a:r>
            <a:endParaRPr lang="en-US" dirty="0">
              <a:solidFill>
                <a:srgbClr val="008000"/>
              </a:solidFill>
            </a:endParaRPr>
          </a:p>
        </p:txBody>
      </p:sp>
      <p:cxnSp>
        <p:nvCxnSpPr>
          <p:cNvPr id="21" name="Straight Arrow Connector 20"/>
          <p:cNvCxnSpPr/>
          <p:nvPr/>
        </p:nvCxnSpPr>
        <p:spPr>
          <a:xfrm>
            <a:off x="8537334" y="2627952"/>
            <a:ext cx="582514" cy="0"/>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pic>
        <p:nvPicPr>
          <p:cNvPr id="12" name="Picture 11"/>
          <p:cNvPicPr>
            <a:picLocks noChangeAspect="1"/>
          </p:cNvPicPr>
          <p:nvPr/>
        </p:nvPicPr>
        <p:blipFill>
          <a:blip r:embed="rId3"/>
          <a:stretch>
            <a:fillRect/>
          </a:stretch>
        </p:blipFill>
        <p:spPr>
          <a:xfrm>
            <a:off x="1416062" y="2605996"/>
            <a:ext cx="2368529" cy="3900816"/>
          </a:xfrm>
          <a:prstGeom prst="rect">
            <a:avLst/>
          </a:prstGeom>
        </p:spPr>
      </p:pic>
      <p:sp>
        <p:nvSpPr>
          <p:cNvPr id="22" name="Rectangle 21"/>
          <p:cNvSpPr/>
          <p:nvPr/>
        </p:nvSpPr>
        <p:spPr>
          <a:xfrm>
            <a:off x="932803" y="2605996"/>
            <a:ext cx="663077" cy="2361208"/>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1056428" y="3360167"/>
            <a:ext cx="539452" cy="830997"/>
          </a:xfrm>
          <a:prstGeom prst="rect">
            <a:avLst/>
          </a:prstGeom>
          <a:noFill/>
        </p:spPr>
        <p:txBody>
          <a:bodyPr wrap="square" rtlCol="0">
            <a:spAutoFit/>
          </a:bodyPr>
          <a:lstStyle/>
          <a:p>
            <a:r>
              <a:rPr lang="en-US" sz="2400" dirty="0" smtClean="0"/>
              <a:t>T (K)</a:t>
            </a:r>
            <a:endParaRPr lang="en-US" sz="2400" dirty="0"/>
          </a:p>
        </p:txBody>
      </p:sp>
      <p:sp>
        <p:nvSpPr>
          <p:cNvPr id="24" name="Rectangle 23"/>
          <p:cNvSpPr/>
          <p:nvPr/>
        </p:nvSpPr>
        <p:spPr>
          <a:xfrm>
            <a:off x="1056428" y="1215097"/>
            <a:ext cx="786701" cy="1115779"/>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2169048" y="5336536"/>
            <a:ext cx="1404835" cy="369332"/>
          </a:xfrm>
          <a:prstGeom prst="rect">
            <a:avLst/>
          </a:prstGeom>
          <a:solidFill>
            <a:schemeClr val="bg1"/>
          </a:solidFill>
        </p:spPr>
        <p:txBody>
          <a:bodyPr wrap="square" rtlCol="0">
            <a:spAutoFit/>
          </a:bodyPr>
          <a:lstStyle/>
          <a:p>
            <a:r>
              <a:rPr lang="en-US" dirty="0" err="1" smtClean="0"/>
              <a:t>Hofmeister</a:t>
            </a:r>
            <a:endParaRPr lang="en-US" dirty="0"/>
          </a:p>
        </p:txBody>
      </p:sp>
      <p:sp>
        <p:nvSpPr>
          <p:cNvPr id="29" name="Rectangle 28"/>
          <p:cNvSpPr/>
          <p:nvPr/>
        </p:nvSpPr>
        <p:spPr>
          <a:xfrm>
            <a:off x="5776637" y="2964057"/>
            <a:ext cx="2191525" cy="1095717"/>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2405059" y="2011973"/>
            <a:ext cx="1379532" cy="318903"/>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Freeform 30"/>
          <p:cNvSpPr/>
          <p:nvPr/>
        </p:nvSpPr>
        <p:spPr>
          <a:xfrm>
            <a:off x="2832125" y="2135223"/>
            <a:ext cx="944042" cy="1438466"/>
          </a:xfrm>
          <a:custGeom>
            <a:avLst/>
            <a:gdLst>
              <a:gd name="connsiteX0" fmla="*/ 0 w 944042"/>
              <a:gd name="connsiteY0" fmla="*/ 1438466 h 1438466"/>
              <a:gd name="connsiteX1" fmla="*/ 168579 w 944042"/>
              <a:gd name="connsiteY1" fmla="*/ 1022660 h 1438466"/>
              <a:gd name="connsiteX2" fmla="*/ 292204 w 944042"/>
              <a:gd name="connsiteY2" fmla="*/ 741709 h 1438466"/>
              <a:gd name="connsiteX3" fmla="*/ 337158 w 944042"/>
              <a:gd name="connsiteY3" fmla="*/ 516949 h 1438466"/>
              <a:gd name="connsiteX4" fmla="*/ 472021 w 944042"/>
              <a:gd name="connsiteY4" fmla="*/ 292189 h 1438466"/>
              <a:gd name="connsiteX5" fmla="*/ 685555 w 944042"/>
              <a:gd name="connsiteY5" fmla="*/ 112380 h 1438466"/>
              <a:gd name="connsiteX6" fmla="*/ 944042 w 944042"/>
              <a:gd name="connsiteY6" fmla="*/ 0 h 1438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4042" h="1438466">
                <a:moveTo>
                  <a:pt x="0" y="1438466"/>
                </a:moveTo>
                <a:cubicBezTo>
                  <a:pt x="59939" y="1288626"/>
                  <a:pt x="119878" y="1138786"/>
                  <a:pt x="168579" y="1022660"/>
                </a:cubicBezTo>
                <a:cubicBezTo>
                  <a:pt x="217280" y="906534"/>
                  <a:pt x="264108" y="825994"/>
                  <a:pt x="292204" y="741709"/>
                </a:cubicBezTo>
                <a:cubicBezTo>
                  <a:pt x="320300" y="657424"/>
                  <a:pt x="307189" y="591869"/>
                  <a:pt x="337158" y="516949"/>
                </a:cubicBezTo>
                <a:cubicBezTo>
                  <a:pt x="367127" y="442029"/>
                  <a:pt x="413955" y="359617"/>
                  <a:pt x="472021" y="292189"/>
                </a:cubicBezTo>
                <a:cubicBezTo>
                  <a:pt x="530087" y="224761"/>
                  <a:pt x="606885" y="161078"/>
                  <a:pt x="685555" y="112380"/>
                </a:cubicBezTo>
                <a:cubicBezTo>
                  <a:pt x="764225" y="63682"/>
                  <a:pt x="944042" y="0"/>
                  <a:pt x="944042" y="0"/>
                </a:cubicBezTo>
              </a:path>
            </a:pathLst>
          </a:custGeom>
          <a:ln>
            <a:prstDash val="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2" name="TextBox 31"/>
          <p:cNvSpPr txBox="1"/>
          <p:nvPr/>
        </p:nvSpPr>
        <p:spPr>
          <a:xfrm>
            <a:off x="736600" y="2605996"/>
            <a:ext cx="859280" cy="369332"/>
          </a:xfrm>
          <a:prstGeom prst="rect">
            <a:avLst/>
          </a:prstGeom>
          <a:noFill/>
        </p:spPr>
        <p:txBody>
          <a:bodyPr wrap="square" rtlCol="0">
            <a:spAutoFit/>
          </a:bodyPr>
          <a:lstStyle/>
          <a:p>
            <a:r>
              <a:rPr lang="en-US" dirty="0" smtClean="0"/>
              <a:t>MORB</a:t>
            </a:r>
            <a:endParaRPr lang="en-US" dirty="0"/>
          </a:p>
        </p:txBody>
      </p:sp>
      <p:sp>
        <p:nvSpPr>
          <p:cNvPr id="33" name="TextBox 32"/>
          <p:cNvSpPr txBox="1"/>
          <p:nvPr/>
        </p:nvSpPr>
        <p:spPr>
          <a:xfrm>
            <a:off x="736600" y="2011973"/>
            <a:ext cx="679927" cy="369332"/>
          </a:xfrm>
          <a:prstGeom prst="rect">
            <a:avLst/>
          </a:prstGeom>
          <a:noFill/>
        </p:spPr>
        <p:txBody>
          <a:bodyPr wrap="square" rtlCol="0">
            <a:spAutoFit/>
          </a:bodyPr>
          <a:lstStyle/>
          <a:p>
            <a:r>
              <a:rPr lang="en-US" dirty="0" smtClean="0"/>
              <a:t>OIB</a:t>
            </a:r>
            <a:endParaRPr lang="en-US" dirty="0"/>
          </a:p>
        </p:txBody>
      </p:sp>
      <p:sp>
        <p:nvSpPr>
          <p:cNvPr id="9" name="TextBox 8"/>
          <p:cNvSpPr txBox="1"/>
          <p:nvPr/>
        </p:nvSpPr>
        <p:spPr>
          <a:xfrm>
            <a:off x="5127983" y="1827307"/>
            <a:ext cx="1575596" cy="369332"/>
          </a:xfrm>
          <a:prstGeom prst="rect">
            <a:avLst/>
          </a:prstGeom>
          <a:noFill/>
        </p:spPr>
        <p:txBody>
          <a:bodyPr wrap="square" rtlCol="0">
            <a:spAutoFit/>
          </a:bodyPr>
          <a:lstStyle/>
          <a:p>
            <a:r>
              <a:rPr lang="en-US" b="1" dirty="0" smtClean="0">
                <a:solidFill>
                  <a:srgbClr val="008000"/>
                </a:solidFill>
              </a:rPr>
              <a:t>Near ridge</a:t>
            </a:r>
            <a:endParaRPr lang="en-US" b="1" dirty="0">
              <a:solidFill>
                <a:srgbClr val="008000"/>
              </a:solidFill>
            </a:endParaRPr>
          </a:p>
        </p:txBody>
      </p:sp>
      <p:sp>
        <p:nvSpPr>
          <p:cNvPr id="19" name="TextBox 18"/>
          <p:cNvSpPr txBox="1"/>
          <p:nvPr/>
        </p:nvSpPr>
        <p:spPr>
          <a:xfrm>
            <a:off x="5984543" y="3810000"/>
            <a:ext cx="2684754" cy="923330"/>
          </a:xfrm>
          <a:prstGeom prst="rect">
            <a:avLst/>
          </a:prstGeom>
          <a:solidFill>
            <a:schemeClr val="bg1"/>
          </a:solidFill>
        </p:spPr>
        <p:txBody>
          <a:bodyPr wrap="square" rtlCol="0">
            <a:spAutoFit/>
          </a:bodyPr>
          <a:lstStyle/>
          <a:p>
            <a:r>
              <a:rPr lang="en-US" dirty="0" smtClean="0">
                <a:solidFill>
                  <a:srgbClr val="FF0000"/>
                </a:solidFill>
              </a:rPr>
              <a:t>Ridge </a:t>
            </a:r>
            <a:r>
              <a:rPr lang="en-US" dirty="0" err="1" smtClean="0">
                <a:solidFill>
                  <a:srgbClr val="FF0000"/>
                </a:solidFill>
              </a:rPr>
              <a:t>geotherm</a:t>
            </a:r>
            <a:r>
              <a:rPr lang="en-US" dirty="0" smtClean="0">
                <a:solidFill>
                  <a:srgbClr val="FF0000"/>
                </a:solidFill>
              </a:rPr>
              <a:t> is “cold” because of </a:t>
            </a:r>
            <a:r>
              <a:rPr lang="en-US" dirty="0" err="1" smtClean="0">
                <a:solidFill>
                  <a:srgbClr val="FF0000"/>
                </a:solidFill>
              </a:rPr>
              <a:t>subadiabaticity</a:t>
            </a:r>
            <a:r>
              <a:rPr lang="en-US" dirty="0" smtClean="0">
                <a:solidFill>
                  <a:srgbClr val="FF0000"/>
                </a:solidFill>
              </a:rPr>
              <a:t> &amp; lack of surface insulation</a:t>
            </a:r>
            <a:endParaRPr lang="en-US" dirty="0">
              <a:solidFill>
                <a:srgbClr val="FF0000"/>
              </a:solidFill>
            </a:endParaRPr>
          </a:p>
        </p:txBody>
      </p:sp>
      <p:sp>
        <p:nvSpPr>
          <p:cNvPr id="26" name="TextBox 25"/>
          <p:cNvSpPr txBox="1"/>
          <p:nvPr/>
        </p:nvSpPr>
        <p:spPr>
          <a:xfrm>
            <a:off x="2169048" y="1043341"/>
            <a:ext cx="979891" cy="646331"/>
          </a:xfrm>
          <a:prstGeom prst="rect">
            <a:avLst/>
          </a:prstGeom>
          <a:noFill/>
        </p:spPr>
        <p:txBody>
          <a:bodyPr wrap="square" rtlCol="0">
            <a:spAutoFit/>
          </a:bodyPr>
          <a:lstStyle/>
          <a:p>
            <a:r>
              <a:rPr lang="en-US" dirty="0" smtClean="0">
                <a:solidFill>
                  <a:srgbClr val="008000"/>
                </a:solidFill>
              </a:rPr>
              <a:t>Phonon physics</a:t>
            </a:r>
            <a:endParaRPr lang="en-US" dirty="0">
              <a:solidFill>
                <a:srgbClr val="008000"/>
              </a:solidFill>
            </a:endParaRPr>
          </a:p>
        </p:txBody>
      </p:sp>
      <p:sp>
        <p:nvSpPr>
          <p:cNvPr id="27" name="Down Arrow 26"/>
          <p:cNvSpPr/>
          <p:nvPr/>
        </p:nvSpPr>
        <p:spPr>
          <a:xfrm>
            <a:off x="1595880" y="874459"/>
            <a:ext cx="1981397" cy="1471334"/>
          </a:xfrm>
          <a:prstGeom prst="downArrow">
            <a:avLst/>
          </a:prstGeom>
          <a:no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938930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4176" y="680960"/>
            <a:ext cx="6283232" cy="4247317"/>
          </a:xfrm>
          <a:prstGeom prst="rect">
            <a:avLst/>
          </a:prstGeom>
        </p:spPr>
        <p:txBody>
          <a:bodyPr wrap="square">
            <a:spAutoFit/>
          </a:bodyPr>
          <a:lstStyle/>
          <a:p>
            <a:r>
              <a:rPr lang="en-US" sz="2400" dirty="0" smtClean="0"/>
              <a:t>“On </a:t>
            </a:r>
            <a:r>
              <a:rPr lang="en-US" sz="2400" dirty="0"/>
              <a:t>the basis of arguments drawn from simple</a:t>
            </a:r>
          </a:p>
          <a:p>
            <a:r>
              <a:rPr lang="en-US" sz="2400" dirty="0"/>
              <a:t>convective </a:t>
            </a:r>
            <a:r>
              <a:rPr lang="en-US" sz="2400" dirty="0" smtClean="0"/>
              <a:t>configuration </a:t>
            </a:r>
            <a:r>
              <a:rPr lang="en-US" sz="2400" dirty="0"/>
              <a:t>[1], </a:t>
            </a:r>
            <a:r>
              <a:rPr lang="en-US" sz="2400" dirty="0">
                <a:solidFill>
                  <a:srgbClr val="0000FF"/>
                </a:solidFill>
              </a:rPr>
              <a:t>most geochemists</a:t>
            </a:r>
          </a:p>
          <a:p>
            <a:r>
              <a:rPr lang="en-US" sz="2400" dirty="0">
                <a:solidFill>
                  <a:srgbClr val="0000FF"/>
                </a:solidFill>
              </a:rPr>
              <a:t>and geophysicists have taken </a:t>
            </a:r>
            <a:r>
              <a:rPr lang="en-US" sz="2400" dirty="0" smtClean="0">
                <a:solidFill>
                  <a:srgbClr val="0000FF"/>
                </a:solidFill>
              </a:rPr>
              <a:t>(the) </a:t>
            </a:r>
            <a:r>
              <a:rPr lang="en-US" sz="2400" dirty="0">
                <a:solidFill>
                  <a:srgbClr val="0000FF"/>
                </a:solidFill>
              </a:rPr>
              <a:t>adiabatic </a:t>
            </a:r>
            <a:r>
              <a:rPr lang="en-US" sz="2400" dirty="0" smtClean="0">
                <a:solidFill>
                  <a:srgbClr val="0000FF"/>
                </a:solidFill>
              </a:rPr>
              <a:t>concept *dogmatically</a:t>
            </a:r>
            <a:r>
              <a:rPr lang="en-US" sz="2400" dirty="0" smtClean="0"/>
              <a:t>…mantle </a:t>
            </a:r>
            <a:r>
              <a:rPr lang="en-US" sz="2400" dirty="0"/>
              <a:t>is not as adiabatic as has </a:t>
            </a:r>
            <a:r>
              <a:rPr lang="en-US" sz="2400" dirty="0" smtClean="0"/>
              <a:t>commonly been </a:t>
            </a:r>
            <a:r>
              <a:rPr lang="en-US" sz="2400" dirty="0"/>
              <a:t>held by many geophysicists. </a:t>
            </a:r>
            <a:r>
              <a:rPr lang="en-US" sz="2400" i="1" dirty="0">
                <a:solidFill>
                  <a:srgbClr val="008000"/>
                </a:solidFill>
              </a:rPr>
              <a:t>Such </a:t>
            </a:r>
            <a:r>
              <a:rPr lang="en-US" sz="2400" i="1" dirty="0" smtClean="0">
                <a:solidFill>
                  <a:srgbClr val="008000"/>
                </a:solidFill>
              </a:rPr>
              <a:t>a change </a:t>
            </a:r>
            <a:r>
              <a:rPr lang="en-US" sz="2400" i="1" dirty="0">
                <a:solidFill>
                  <a:srgbClr val="008000"/>
                </a:solidFill>
              </a:rPr>
              <a:t>in view would seriously impact many </a:t>
            </a:r>
            <a:r>
              <a:rPr lang="en-US" sz="2400" i="1" dirty="0" smtClean="0">
                <a:solidFill>
                  <a:srgbClr val="008000"/>
                </a:solidFill>
              </a:rPr>
              <a:t>fields in </a:t>
            </a:r>
            <a:r>
              <a:rPr lang="en-US" sz="2400" i="1" dirty="0">
                <a:solidFill>
                  <a:srgbClr val="008000"/>
                </a:solidFill>
              </a:rPr>
              <a:t>the geosciences, such as petrology, </a:t>
            </a:r>
            <a:r>
              <a:rPr lang="en-US" sz="2400" i="1" dirty="0" smtClean="0">
                <a:solidFill>
                  <a:srgbClr val="008000"/>
                </a:solidFill>
              </a:rPr>
              <a:t>geochemistry and </a:t>
            </a:r>
            <a:r>
              <a:rPr lang="en-US" sz="2400" i="1" dirty="0">
                <a:solidFill>
                  <a:srgbClr val="008000"/>
                </a:solidFill>
              </a:rPr>
              <a:t>mineral physics</a:t>
            </a:r>
            <a:r>
              <a:rPr lang="en-US" sz="2400" i="1" dirty="0" smtClean="0">
                <a:solidFill>
                  <a:srgbClr val="008000"/>
                </a:solidFill>
              </a:rPr>
              <a:t>.”</a:t>
            </a:r>
          </a:p>
          <a:p>
            <a:endParaRPr lang="en-US" dirty="0" smtClean="0"/>
          </a:p>
          <a:p>
            <a:r>
              <a:rPr lang="en-US" dirty="0" smtClean="0"/>
              <a:t> C</a:t>
            </a:r>
            <a:r>
              <a:rPr lang="en-US" dirty="0"/>
              <a:t>. </a:t>
            </a:r>
            <a:r>
              <a:rPr lang="en-US" dirty="0" err="1"/>
              <a:t>Matyska</a:t>
            </a:r>
            <a:r>
              <a:rPr lang="en-US" dirty="0"/>
              <a:t>, D.A. Yuen /Earth and Planetary Science Letters 198 (2002) </a:t>
            </a:r>
            <a:r>
              <a:rPr lang="en-US" dirty="0" smtClean="0"/>
              <a:t>471-483</a:t>
            </a:r>
            <a:endParaRPr lang="en-US" dirty="0"/>
          </a:p>
        </p:txBody>
      </p:sp>
      <p:sp>
        <p:nvSpPr>
          <p:cNvPr id="3" name="Rectangle 2"/>
          <p:cNvSpPr/>
          <p:nvPr/>
        </p:nvSpPr>
        <p:spPr>
          <a:xfrm>
            <a:off x="244176" y="5591212"/>
            <a:ext cx="8357214" cy="646331"/>
          </a:xfrm>
          <a:prstGeom prst="rect">
            <a:avLst/>
          </a:prstGeom>
        </p:spPr>
        <p:txBody>
          <a:bodyPr wrap="square">
            <a:spAutoFit/>
          </a:bodyPr>
          <a:lstStyle/>
          <a:p>
            <a:r>
              <a:rPr lang="en-US" b="1" dirty="0"/>
              <a:t>[1] G.T. Jarvis, D.P. McKenzie, Convection in a compressible</a:t>
            </a:r>
          </a:p>
          <a:p>
            <a:r>
              <a:rPr lang="en-US" b="1" dirty="0" smtClean="0"/>
              <a:t>fluid </a:t>
            </a:r>
            <a:r>
              <a:rPr lang="en-US" b="1" dirty="0"/>
              <a:t>with </a:t>
            </a:r>
            <a:r>
              <a:rPr lang="en-US" b="1" dirty="0" smtClean="0"/>
              <a:t>infinite </a:t>
            </a:r>
            <a:r>
              <a:rPr lang="en-US" b="1" dirty="0" err="1"/>
              <a:t>Prandtl</a:t>
            </a:r>
            <a:r>
              <a:rPr lang="en-US" b="1" dirty="0"/>
              <a:t> number, J. Fluid Mech. </a:t>
            </a:r>
            <a:r>
              <a:rPr lang="en-US" b="1" dirty="0" smtClean="0"/>
              <a:t>96 (</a:t>
            </a:r>
            <a:r>
              <a:rPr lang="en-US" b="1" dirty="0"/>
              <a:t>1980) </a:t>
            </a:r>
            <a:r>
              <a:rPr lang="en-US" b="1" dirty="0" smtClean="0"/>
              <a:t>515-583</a:t>
            </a:r>
            <a:r>
              <a:rPr lang="en-US" b="1" dirty="0"/>
              <a:t>.</a:t>
            </a:r>
            <a:endParaRPr lang="en-US" dirty="0"/>
          </a:p>
        </p:txBody>
      </p:sp>
      <p:pic>
        <p:nvPicPr>
          <p:cNvPr id="4" name="Picture 3"/>
          <p:cNvPicPr>
            <a:picLocks noChangeAspect="1"/>
          </p:cNvPicPr>
          <p:nvPr/>
        </p:nvPicPr>
        <p:blipFill>
          <a:blip r:embed="rId2"/>
          <a:stretch>
            <a:fillRect/>
          </a:stretch>
        </p:blipFill>
        <p:spPr>
          <a:xfrm rot="5400000">
            <a:off x="4623616" y="1614401"/>
            <a:ext cx="5969000" cy="2740197"/>
          </a:xfrm>
          <a:prstGeom prst="rect">
            <a:avLst/>
          </a:prstGeom>
        </p:spPr>
      </p:pic>
      <p:sp>
        <p:nvSpPr>
          <p:cNvPr id="5" name="TextBox 4"/>
          <p:cNvSpPr txBox="1"/>
          <p:nvPr/>
        </p:nvSpPr>
        <p:spPr>
          <a:xfrm>
            <a:off x="369779" y="5144002"/>
            <a:ext cx="3472711" cy="400110"/>
          </a:xfrm>
          <a:prstGeom prst="rect">
            <a:avLst/>
          </a:prstGeom>
          <a:noFill/>
        </p:spPr>
        <p:txBody>
          <a:bodyPr wrap="square" rtlCol="0">
            <a:spAutoFit/>
          </a:bodyPr>
          <a:lstStyle/>
          <a:p>
            <a:r>
              <a:rPr lang="en-US" sz="2000" dirty="0" smtClean="0">
                <a:solidFill>
                  <a:srgbClr val="0000FF"/>
                </a:solidFill>
              </a:rPr>
              <a:t>* And whole mantle convection</a:t>
            </a:r>
            <a:endParaRPr lang="en-US" sz="2000" dirty="0">
              <a:solidFill>
                <a:srgbClr val="0000FF"/>
              </a:solidFill>
            </a:endParaRPr>
          </a:p>
        </p:txBody>
      </p:sp>
      <p:sp>
        <p:nvSpPr>
          <p:cNvPr id="6" name="TextBox 5"/>
          <p:cNvSpPr txBox="1"/>
          <p:nvPr/>
        </p:nvSpPr>
        <p:spPr>
          <a:xfrm>
            <a:off x="244176" y="6237543"/>
            <a:ext cx="8534064" cy="369332"/>
          </a:xfrm>
          <a:prstGeom prst="rect">
            <a:avLst/>
          </a:prstGeom>
          <a:noFill/>
        </p:spPr>
        <p:txBody>
          <a:bodyPr wrap="square" rtlCol="0">
            <a:spAutoFit/>
          </a:bodyPr>
          <a:lstStyle/>
          <a:p>
            <a:r>
              <a:rPr lang="en-US" dirty="0" smtClean="0"/>
              <a:t>Jarvis changed his mind (and coauthor) in 1982..McKenzie somewhat later.</a:t>
            </a:r>
            <a:endParaRPr lang="en-US" dirty="0"/>
          </a:p>
        </p:txBody>
      </p:sp>
      <p:sp>
        <p:nvSpPr>
          <p:cNvPr id="7" name="TextBox 6"/>
          <p:cNvSpPr txBox="1"/>
          <p:nvPr/>
        </p:nvSpPr>
        <p:spPr>
          <a:xfrm>
            <a:off x="6816802" y="3600802"/>
            <a:ext cx="1961438" cy="830997"/>
          </a:xfrm>
          <a:prstGeom prst="rect">
            <a:avLst/>
          </a:prstGeom>
          <a:solidFill>
            <a:schemeClr val="bg1"/>
          </a:solidFill>
        </p:spPr>
        <p:txBody>
          <a:bodyPr wrap="square" rtlCol="0">
            <a:spAutoFit/>
          </a:bodyPr>
          <a:lstStyle/>
          <a:p>
            <a:r>
              <a:rPr lang="en-US" sz="2400" dirty="0" smtClean="0"/>
              <a:t>Temperature </a:t>
            </a:r>
            <a:r>
              <a:rPr lang="en-US" sz="2400" dirty="0" err="1" smtClean="0"/>
              <a:t>vs</a:t>
            </a:r>
            <a:r>
              <a:rPr lang="en-US" sz="2400" dirty="0" smtClean="0"/>
              <a:t> depth</a:t>
            </a:r>
            <a:endParaRPr lang="en-US" sz="2400" dirty="0"/>
          </a:p>
        </p:txBody>
      </p:sp>
      <p:sp>
        <p:nvSpPr>
          <p:cNvPr id="8" name="Cube 7"/>
          <p:cNvSpPr/>
          <p:nvPr/>
        </p:nvSpPr>
        <p:spPr>
          <a:xfrm>
            <a:off x="4356965" y="3809777"/>
            <a:ext cx="482321" cy="434025"/>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4831958" y="4605111"/>
            <a:ext cx="3003942" cy="677108"/>
          </a:xfrm>
          <a:prstGeom prst="rect">
            <a:avLst/>
          </a:prstGeom>
          <a:solidFill>
            <a:schemeClr val="bg1"/>
          </a:solidFill>
        </p:spPr>
        <p:txBody>
          <a:bodyPr wrap="square">
            <a:spAutoFit/>
          </a:bodyPr>
          <a:lstStyle/>
          <a:p>
            <a:r>
              <a:rPr lang="en-US" dirty="0" err="1"/>
              <a:t>Tackley</a:t>
            </a:r>
            <a:r>
              <a:rPr lang="en-US" dirty="0"/>
              <a:t> PJ, </a:t>
            </a:r>
            <a:r>
              <a:rPr lang="en-US" sz="2000" dirty="0">
                <a:solidFill>
                  <a:srgbClr val="FF0000"/>
                </a:solidFill>
              </a:rPr>
              <a:t>Stevenson D </a:t>
            </a:r>
            <a:r>
              <a:rPr lang="en-US" dirty="0"/>
              <a:t>J, </a:t>
            </a:r>
            <a:r>
              <a:rPr lang="en-US" dirty="0" err="1"/>
              <a:t>Glatzmaier</a:t>
            </a:r>
            <a:r>
              <a:rPr lang="en-US" dirty="0"/>
              <a:t> GA, et al., </a:t>
            </a:r>
            <a:r>
              <a:rPr lang="en-US" dirty="0" smtClean="0"/>
              <a:t>1993</a:t>
            </a:r>
            <a:endParaRPr lang="en-US" dirty="0"/>
          </a:p>
        </p:txBody>
      </p:sp>
      <p:sp>
        <p:nvSpPr>
          <p:cNvPr id="10" name="TextBox 9"/>
          <p:cNvSpPr txBox="1"/>
          <p:nvPr/>
        </p:nvSpPr>
        <p:spPr>
          <a:xfrm>
            <a:off x="244176" y="165100"/>
            <a:ext cx="2626024" cy="461665"/>
          </a:xfrm>
          <a:prstGeom prst="rect">
            <a:avLst/>
          </a:prstGeom>
          <a:noFill/>
        </p:spPr>
        <p:txBody>
          <a:bodyPr wrap="square" rtlCol="0">
            <a:spAutoFit/>
          </a:bodyPr>
          <a:lstStyle/>
          <a:p>
            <a:r>
              <a:rPr lang="en-US"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FLUID DYNAMICS</a:t>
            </a:r>
            <a:endParaRPr lang="en-US" sz="2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67689539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938" y="511175"/>
            <a:ext cx="4359275" cy="461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1747" name="Text Box 4"/>
          <p:cNvSpPr txBox="1">
            <a:spLocks noChangeArrowheads="1"/>
          </p:cNvSpPr>
          <p:nvPr/>
        </p:nvSpPr>
        <p:spPr bwMode="auto">
          <a:xfrm>
            <a:off x="1544638" y="6116638"/>
            <a:ext cx="3581400" cy="461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a:t>Shapiro &amp; Ritzwoller</a:t>
            </a:r>
          </a:p>
        </p:txBody>
      </p:sp>
      <p:sp>
        <p:nvSpPr>
          <p:cNvPr id="31748" name="Line 5"/>
          <p:cNvSpPr>
            <a:spLocks noChangeShapeType="1"/>
          </p:cNvSpPr>
          <p:nvPr/>
        </p:nvSpPr>
        <p:spPr bwMode="auto">
          <a:xfrm flipH="1" flipV="1">
            <a:off x="1193800" y="2309813"/>
            <a:ext cx="454025" cy="31623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9333" name="Text Box 6"/>
          <p:cNvSpPr txBox="1">
            <a:spLocks noChangeArrowheads="1"/>
          </p:cNvSpPr>
          <p:nvPr/>
        </p:nvSpPr>
        <p:spPr bwMode="auto">
          <a:xfrm>
            <a:off x="2152650" y="5164138"/>
            <a:ext cx="1763713" cy="830262"/>
          </a:xfrm>
          <a:prstGeom prst="rect">
            <a:avLst/>
          </a:prstGeom>
          <a:noFill/>
          <a:ln w="57150" cmpd="sng">
            <a:solidFill>
              <a:schemeClr val="accent5">
                <a:lumMod val="50000"/>
              </a:schemeClr>
            </a:solidFill>
            <a:miter lim="800000"/>
            <a:headEnd/>
            <a:tailEnd/>
          </a:ln>
          <a:extLst>
            <a:ext uri="{909E8E84-426E-40dd-AFC4-6F175D3DCCD1}">
              <a14:hiddenFill xmlns:a14="http://schemas.microsoft.com/office/drawing/2010/main">
                <a:solidFill>
                  <a:schemeClr val="accent1"/>
                </a:solidFill>
              </a14:hiddenFill>
            </a:ext>
          </a:extLst>
        </p:spPr>
        <p:txBody>
          <a:bodyPr>
            <a:spAutoFit/>
          </a:bodyPr>
          <a:lstStyle>
            <a:lvl1pPr>
              <a:defRPr sz="1400">
                <a:solidFill>
                  <a:schemeClr val="tx1"/>
                </a:solidFill>
                <a:latin typeface="Arial" charset="0"/>
                <a:ea typeface="ＭＳ Ｐゴシック" charset="0"/>
                <a:cs typeface="ＭＳ Ｐゴシック" charset="0"/>
              </a:defRPr>
            </a:lvl1pPr>
            <a:lvl2pPr marL="742950" indent="-285750">
              <a:defRPr sz="1400">
                <a:solidFill>
                  <a:schemeClr val="tx1"/>
                </a:solidFill>
                <a:latin typeface="Arial" charset="0"/>
                <a:ea typeface="ＭＳ Ｐゴシック" charset="0"/>
              </a:defRPr>
            </a:lvl2pPr>
            <a:lvl3pPr marL="1143000" indent="-228600">
              <a:defRPr sz="14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400">
                <a:solidFill>
                  <a:schemeClr val="tx1"/>
                </a:solidFill>
                <a:latin typeface="Arial" charset="0"/>
                <a:ea typeface="ＭＳ Ｐゴシック" charset="0"/>
              </a:defRPr>
            </a:lvl9pPr>
          </a:lstStyle>
          <a:p>
            <a:pPr fontAlgn="auto">
              <a:spcBef>
                <a:spcPct val="50000"/>
              </a:spcBef>
              <a:spcAft>
                <a:spcPts val="0"/>
              </a:spcAft>
              <a:defRPr/>
            </a:pPr>
            <a:r>
              <a:rPr lang="en-US" sz="2400" dirty="0" smtClean="0">
                <a:solidFill>
                  <a:schemeClr val="accent5">
                    <a:lumMod val="50000"/>
                  </a:schemeClr>
                </a:solidFill>
              </a:rPr>
              <a:t>Near-ridge mantle</a:t>
            </a:r>
          </a:p>
        </p:txBody>
      </p:sp>
      <p:cxnSp>
        <p:nvCxnSpPr>
          <p:cNvPr id="22" name="Straight Connector 21"/>
          <p:cNvCxnSpPr/>
          <p:nvPr/>
        </p:nvCxnSpPr>
        <p:spPr>
          <a:xfrm>
            <a:off x="1193800" y="2309813"/>
            <a:ext cx="454025" cy="3270250"/>
          </a:xfrm>
          <a:prstGeom prst="line">
            <a:avLst/>
          </a:prstGeom>
          <a:ln w="38100" cmpd="sng">
            <a:solidFill>
              <a:srgbClr val="800000"/>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1647825" y="5580063"/>
            <a:ext cx="519113" cy="198437"/>
          </a:xfrm>
          <a:prstGeom prst="line">
            <a:avLst/>
          </a:prstGeom>
          <a:ln w="38100" cmpd="sng">
            <a:solidFill>
              <a:srgbClr val="800000"/>
            </a:solidFill>
          </a:ln>
        </p:spPr>
        <p:style>
          <a:lnRef idx="2">
            <a:schemeClr val="accent1"/>
          </a:lnRef>
          <a:fillRef idx="0">
            <a:schemeClr val="accent1"/>
          </a:fillRef>
          <a:effectRef idx="1">
            <a:schemeClr val="accent1"/>
          </a:effectRef>
          <a:fontRef idx="minor">
            <a:schemeClr val="tx1"/>
          </a:fontRef>
        </p:style>
      </p:cxnSp>
      <p:sp>
        <p:nvSpPr>
          <p:cNvPr id="31755" name="TextBox 14"/>
          <p:cNvSpPr txBox="1">
            <a:spLocks noChangeArrowheads="1"/>
          </p:cNvSpPr>
          <p:nvPr/>
        </p:nvSpPr>
        <p:spPr bwMode="auto">
          <a:xfrm>
            <a:off x="1647825" y="4676775"/>
            <a:ext cx="2268538"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atin typeface="Calibri" charset="0"/>
              </a:rPr>
              <a:t>Vs (km/s)</a:t>
            </a:r>
          </a:p>
        </p:txBody>
      </p:sp>
      <p:cxnSp>
        <p:nvCxnSpPr>
          <p:cNvPr id="20" name="Straight Arrow Connector 19"/>
          <p:cNvCxnSpPr/>
          <p:nvPr/>
        </p:nvCxnSpPr>
        <p:spPr>
          <a:xfrm flipH="1" flipV="1">
            <a:off x="3201988" y="4565650"/>
            <a:ext cx="215900" cy="573088"/>
          </a:xfrm>
          <a:prstGeom prst="straightConnector1">
            <a:avLst/>
          </a:prstGeom>
          <a:ln w="38100" cmpd="sng">
            <a:solidFill>
              <a:srgbClr val="660066"/>
            </a:solidFill>
            <a:tailEnd type="arrow"/>
          </a:ln>
        </p:spPr>
        <p:style>
          <a:lnRef idx="2">
            <a:schemeClr val="accent1"/>
          </a:lnRef>
          <a:fillRef idx="0">
            <a:schemeClr val="accent1"/>
          </a:fillRef>
          <a:effectRef idx="1">
            <a:schemeClr val="accent1"/>
          </a:effectRef>
          <a:fontRef idx="minor">
            <a:schemeClr val="tx1"/>
          </a:fontRef>
        </p:style>
      </p:cxnSp>
      <p:sp>
        <p:nvSpPr>
          <p:cNvPr id="31757" name="TextBox 23"/>
          <p:cNvSpPr txBox="1">
            <a:spLocks noChangeArrowheads="1"/>
          </p:cNvSpPr>
          <p:nvPr/>
        </p:nvSpPr>
        <p:spPr bwMode="auto">
          <a:xfrm>
            <a:off x="5319354" y="4788749"/>
            <a:ext cx="3259137"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latin typeface="Calibri" charset="0"/>
              </a:rPr>
              <a:t>      </a:t>
            </a:r>
            <a:r>
              <a:rPr lang="en-US" dirty="0">
                <a:latin typeface="Calibri" charset="0"/>
              </a:rPr>
              <a:t>4.2                     4.8</a:t>
            </a:r>
          </a:p>
        </p:txBody>
      </p:sp>
      <p:sp>
        <p:nvSpPr>
          <p:cNvPr id="31759" name="TextBox 25"/>
          <p:cNvSpPr txBox="1">
            <a:spLocks noChangeArrowheads="1"/>
          </p:cNvSpPr>
          <p:nvPr/>
        </p:nvSpPr>
        <p:spPr bwMode="auto">
          <a:xfrm>
            <a:off x="5972175" y="6116638"/>
            <a:ext cx="2081213"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latin typeface="Calibri" charset="0"/>
            </a:endParaRPr>
          </a:p>
        </p:txBody>
      </p:sp>
      <p:sp>
        <p:nvSpPr>
          <p:cNvPr id="31761" name="TextBox 28"/>
          <p:cNvSpPr txBox="1">
            <a:spLocks noChangeArrowheads="1"/>
          </p:cNvSpPr>
          <p:nvPr/>
        </p:nvSpPr>
        <p:spPr bwMode="auto">
          <a:xfrm>
            <a:off x="261938" y="1725613"/>
            <a:ext cx="750887" cy="30892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en-US">
                <a:latin typeface="Calibri" charset="0"/>
              </a:rPr>
              <a:t>100</a:t>
            </a:r>
          </a:p>
          <a:p>
            <a:pPr eaLnBrk="1" hangingPunct="1">
              <a:lnSpc>
                <a:spcPct val="90000"/>
              </a:lnSpc>
            </a:pPr>
            <a:endParaRPr lang="en-US">
              <a:latin typeface="Calibri" charset="0"/>
            </a:endParaRPr>
          </a:p>
          <a:p>
            <a:pPr eaLnBrk="1" hangingPunct="1">
              <a:lnSpc>
                <a:spcPct val="90000"/>
              </a:lnSpc>
            </a:pPr>
            <a:endParaRPr lang="en-US">
              <a:latin typeface="Calibri" charset="0"/>
            </a:endParaRPr>
          </a:p>
          <a:p>
            <a:pPr eaLnBrk="1" hangingPunct="1">
              <a:lnSpc>
                <a:spcPct val="90000"/>
              </a:lnSpc>
            </a:pPr>
            <a:endParaRPr lang="en-US">
              <a:latin typeface="Calibri" charset="0"/>
            </a:endParaRPr>
          </a:p>
          <a:p>
            <a:pPr eaLnBrk="1" hangingPunct="1">
              <a:lnSpc>
                <a:spcPct val="90000"/>
              </a:lnSpc>
            </a:pPr>
            <a:r>
              <a:rPr lang="en-US">
                <a:latin typeface="Calibri" charset="0"/>
              </a:rPr>
              <a:t>200</a:t>
            </a:r>
          </a:p>
          <a:p>
            <a:pPr eaLnBrk="1" hangingPunct="1">
              <a:lnSpc>
                <a:spcPct val="90000"/>
              </a:lnSpc>
            </a:pPr>
            <a:endParaRPr lang="en-US">
              <a:latin typeface="Calibri" charset="0"/>
            </a:endParaRPr>
          </a:p>
          <a:p>
            <a:pPr eaLnBrk="1" hangingPunct="1">
              <a:lnSpc>
                <a:spcPct val="90000"/>
              </a:lnSpc>
            </a:pPr>
            <a:endParaRPr lang="en-US">
              <a:latin typeface="Calibri" charset="0"/>
            </a:endParaRPr>
          </a:p>
          <a:p>
            <a:pPr eaLnBrk="1" hangingPunct="1">
              <a:lnSpc>
                <a:spcPct val="90000"/>
              </a:lnSpc>
            </a:pPr>
            <a:endParaRPr lang="en-US">
              <a:latin typeface="Calibri" charset="0"/>
            </a:endParaRPr>
          </a:p>
          <a:p>
            <a:pPr eaLnBrk="1" hangingPunct="1">
              <a:lnSpc>
                <a:spcPct val="90000"/>
              </a:lnSpc>
            </a:pPr>
            <a:r>
              <a:rPr lang="en-US">
                <a:latin typeface="Calibri" charset="0"/>
              </a:rPr>
              <a:t>300</a:t>
            </a:r>
          </a:p>
        </p:txBody>
      </p:sp>
      <p:sp>
        <p:nvSpPr>
          <p:cNvPr id="31762" name="TextBox 29"/>
          <p:cNvSpPr txBox="1">
            <a:spLocks noChangeArrowheads="1"/>
          </p:cNvSpPr>
          <p:nvPr/>
        </p:nvSpPr>
        <p:spPr bwMode="auto">
          <a:xfrm>
            <a:off x="0" y="511175"/>
            <a:ext cx="1012825" cy="8302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atin typeface="Calibri" charset="0"/>
              </a:rPr>
              <a:t>Depth(km/s)</a:t>
            </a:r>
          </a:p>
        </p:txBody>
      </p:sp>
      <p:sp>
        <p:nvSpPr>
          <p:cNvPr id="31763" name="TextBox 30"/>
          <p:cNvSpPr txBox="1">
            <a:spLocks noChangeArrowheads="1"/>
          </p:cNvSpPr>
          <p:nvPr/>
        </p:nvSpPr>
        <p:spPr bwMode="auto">
          <a:xfrm>
            <a:off x="4621213" y="901700"/>
            <a:ext cx="1135062" cy="4618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en-US" sz="2800" dirty="0">
                <a:latin typeface="Calibri" charset="0"/>
              </a:rPr>
              <a:t>Depth</a:t>
            </a:r>
          </a:p>
          <a:p>
            <a:pPr eaLnBrk="1" hangingPunct="1">
              <a:lnSpc>
                <a:spcPct val="90000"/>
              </a:lnSpc>
            </a:pPr>
            <a:endParaRPr lang="en-US" sz="2800" dirty="0">
              <a:latin typeface="Calibri" charset="0"/>
            </a:endParaRPr>
          </a:p>
          <a:p>
            <a:pPr eaLnBrk="1" hangingPunct="1">
              <a:lnSpc>
                <a:spcPct val="110000"/>
              </a:lnSpc>
            </a:pPr>
            <a:r>
              <a:rPr lang="en-US" sz="2800" dirty="0">
                <a:latin typeface="Calibri" charset="0"/>
              </a:rPr>
              <a:t>100</a:t>
            </a:r>
          </a:p>
          <a:p>
            <a:pPr eaLnBrk="1" hangingPunct="1">
              <a:lnSpc>
                <a:spcPct val="110000"/>
              </a:lnSpc>
            </a:pPr>
            <a:endParaRPr lang="en-US" sz="2800" dirty="0">
              <a:latin typeface="Calibri" charset="0"/>
            </a:endParaRPr>
          </a:p>
          <a:p>
            <a:pPr eaLnBrk="1" hangingPunct="1">
              <a:lnSpc>
                <a:spcPct val="110000"/>
              </a:lnSpc>
            </a:pPr>
            <a:endParaRPr lang="en-US" sz="2800" dirty="0">
              <a:latin typeface="Calibri" charset="0"/>
            </a:endParaRPr>
          </a:p>
          <a:p>
            <a:pPr eaLnBrk="1" hangingPunct="1">
              <a:lnSpc>
                <a:spcPct val="110000"/>
              </a:lnSpc>
            </a:pPr>
            <a:r>
              <a:rPr lang="en-US" sz="2800" dirty="0">
                <a:latin typeface="Calibri" charset="0"/>
              </a:rPr>
              <a:t>200</a:t>
            </a:r>
          </a:p>
          <a:p>
            <a:pPr eaLnBrk="1" hangingPunct="1">
              <a:lnSpc>
                <a:spcPct val="110000"/>
              </a:lnSpc>
            </a:pPr>
            <a:endParaRPr lang="en-US" sz="2800" dirty="0">
              <a:latin typeface="Calibri" charset="0"/>
            </a:endParaRPr>
          </a:p>
          <a:p>
            <a:pPr eaLnBrk="1" hangingPunct="1">
              <a:lnSpc>
                <a:spcPct val="110000"/>
              </a:lnSpc>
            </a:pPr>
            <a:endParaRPr lang="en-US" sz="2800" dirty="0">
              <a:latin typeface="Calibri" charset="0"/>
            </a:endParaRPr>
          </a:p>
          <a:p>
            <a:pPr eaLnBrk="1" hangingPunct="1">
              <a:lnSpc>
                <a:spcPct val="110000"/>
              </a:lnSpc>
            </a:pPr>
            <a:r>
              <a:rPr lang="en-US" sz="2800" dirty="0">
                <a:latin typeface="Calibri" charset="0"/>
              </a:rPr>
              <a:t>300</a:t>
            </a:r>
          </a:p>
          <a:p>
            <a:pPr eaLnBrk="1" hangingPunct="1"/>
            <a:endParaRPr lang="en-US" sz="2800" dirty="0">
              <a:latin typeface="Calibri" charset="0"/>
            </a:endParaRPr>
          </a:p>
        </p:txBody>
      </p:sp>
      <p:cxnSp>
        <p:nvCxnSpPr>
          <p:cNvPr id="99329" name="Straight Connector 99328"/>
          <p:cNvCxnSpPr/>
          <p:nvPr/>
        </p:nvCxnSpPr>
        <p:spPr>
          <a:xfrm flipV="1">
            <a:off x="5364163" y="2552700"/>
            <a:ext cx="392112" cy="608013"/>
          </a:xfrm>
          <a:prstGeom prst="line">
            <a:avLst/>
          </a:prstGeom>
          <a:ln w="38100" cmpd="sng">
            <a:solidFill>
              <a:srgbClr val="660066"/>
            </a:solidFill>
          </a:ln>
        </p:spPr>
        <p:style>
          <a:lnRef idx="2">
            <a:schemeClr val="accent1"/>
          </a:lnRef>
          <a:fillRef idx="0">
            <a:schemeClr val="accent1"/>
          </a:fillRef>
          <a:effectRef idx="1">
            <a:schemeClr val="accent1"/>
          </a:effectRef>
          <a:fontRef idx="minor">
            <a:schemeClr val="tx1"/>
          </a:fontRef>
        </p:style>
      </p:cxnSp>
      <p:sp>
        <p:nvSpPr>
          <p:cNvPr id="31765" name="TextBox 99344"/>
          <p:cNvSpPr txBox="1">
            <a:spLocks noChangeArrowheads="1"/>
          </p:cNvSpPr>
          <p:nvPr/>
        </p:nvSpPr>
        <p:spPr bwMode="auto">
          <a:xfrm>
            <a:off x="5126038" y="5286375"/>
            <a:ext cx="630237"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latin typeface="Calibri" charset="0"/>
            </a:endParaRPr>
          </a:p>
        </p:txBody>
      </p:sp>
      <p:sp>
        <p:nvSpPr>
          <p:cNvPr id="31766" name="TextBox 99345"/>
          <p:cNvSpPr txBox="1">
            <a:spLocks noChangeArrowheads="1"/>
          </p:cNvSpPr>
          <p:nvPr/>
        </p:nvSpPr>
        <p:spPr bwMode="auto">
          <a:xfrm>
            <a:off x="919163" y="4676775"/>
            <a:ext cx="625475"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atin typeface="Calibri" charset="0"/>
              </a:rPr>
              <a:t>4.2</a:t>
            </a:r>
          </a:p>
        </p:txBody>
      </p:sp>
      <p:sp>
        <p:nvSpPr>
          <p:cNvPr id="31767" name="TextBox 99346"/>
          <p:cNvSpPr txBox="1">
            <a:spLocks noChangeArrowheads="1"/>
          </p:cNvSpPr>
          <p:nvPr/>
        </p:nvSpPr>
        <p:spPr bwMode="auto">
          <a:xfrm>
            <a:off x="3675063" y="4665663"/>
            <a:ext cx="70485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atin typeface="Calibri" charset="0"/>
              </a:rPr>
              <a:t>4.8</a:t>
            </a:r>
          </a:p>
        </p:txBody>
      </p:sp>
      <p:sp>
        <p:nvSpPr>
          <p:cNvPr id="99349" name="Rectangle 99348"/>
          <p:cNvSpPr/>
          <p:nvPr/>
        </p:nvSpPr>
        <p:spPr>
          <a:xfrm>
            <a:off x="7364413" y="0"/>
            <a:ext cx="1258887" cy="9017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1769" name="TextBox 99349"/>
          <p:cNvSpPr txBox="1">
            <a:spLocks noChangeArrowheads="1"/>
          </p:cNvSpPr>
          <p:nvPr/>
        </p:nvSpPr>
        <p:spPr bwMode="auto">
          <a:xfrm>
            <a:off x="3297238" y="2393950"/>
            <a:ext cx="904875" cy="993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latin typeface="Calibri" charset="0"/>
              </a:rPr>
              <a:t>10</a:t>
            </a:r>
          </a:p>
          <a:p>
            <a:pPr eaLnBrk="1" hangingPunct="1"/>
            <a:r>
              <a:rPr lang="en-US" sz="1800">
                <a:latin typeface="Calibri" charset="0"/>
              </a:rPr>
              <a:t>75</a:t>
            </a:r>
          </a:p>
          <a:p>
            <a:pPr eaLnBrk="1" hangingPunct="1">
              <a:lnSpc>
                <a:spcPct val="130000"/>
              </a:lnSpc>
            </a:pPr>
            <a:r>
              <a:rPr lang="en-US" sz="1800">
                <a:latin typeface="Calibri" charset="0"/>
              </a:rPr>
              <a:t>165</a:t>
            </a:r>
          </a:p>
        </p:txBody>
      </p:sp>
      <p:sp>
        <p:nvSpPr>
          <p:cNvPr id="99351" name="Rectangle 99350"/>
          <p:cNvSpPr/>
          <p:nvPr/>
        </p:nvSpPr>
        <p:spPr>
          <a:xfrm>
            <a:off x="2716213" y="2393950"/>
            <a:ext cx="1336675" cy="993775"/>
          </a:xfrm>
          <a:prstGeom prst="rect">
            <a:avLst/>
          </a:prstGeom>
          <a:noFill/>
          <a:ln w="57150" cmpd="thinThick">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1771" name="TextBox 99351"/>
          <p:cNvSpPr txBox="1">
            <a:spLocks noChangeArrowheads="1"/>
          </p:cNvSpPr>
          <p:nvPr/>
        </p:nvSpPr>
        <p:spPr bwMode="auto">
          <a:xfrm>
            <a:off x="2959100" y="2022475"/>
            <a:ext cx="12430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latin typeface="Calibri" charset="0"/>
              </a:rPr>
              <a:t>Age (Ma)</a:t>
            </a:r>
          </a:p>
        </p:txBody>
      </p:sp>
      <p:sp>
        <p:nvSpPr>
          <p:cNvPr id="2" name="TextBox 1"/>
          <p:cNvSpPr txBox="1"/>
          <p:nvPr/>
        </p:nvSpPr>
        <p:spPr>
          <a:xfrm>
            <a:off x="3217596" y="3476447"/>
            <a:ext cx="1403618" cy="830997"/>
          </a:xfrm>
          <a:prstGeom prst="rect">
            <a:avLst/>
          </a:prstGeom>
          <a:solidFill>
            <a:schemeClr val="bg1"/>
          </a:solidFill>
        </p:spPr>
        <p:txBody>
          <a:bodyPr wrap="square" rtlCol="0">
            <a:spAutoFit/>
          </a:bodyPr>
          <a:lstStyle/>
          <a:p>
            <a:r>
              <a:rPr lang="en-US" sz="2400" dirty="0" smtClean="0">
                <a:solidFill>
                  <a:srgbClr val="008000"/>
                </a:solidFill>
              </a:rPr>
              <a:t>Near-ridge </a:t>
            </a:r>
            <a:endParaRPr lang="en-US" sz="2400" dirty="0">
              <a:solidFill>
                <a:srgbClr val="008000"/>
              </a:solidFill>
            </a:endParaRPr>
          </a:p>
        </p:txBody>
      </p:sp>
      <p:cxnSp>
        <p:nvCxnSpPr>
          <p:cNvPr id="5" name="Straight Arrow Connector 4"/>
          <p:cNvCxnSpPr>
            <a:stCxn id="2" idx="1"/>
          </p:cNvCxnSpPr>
          <p:nvPr/>
        </p:nvCxnSpPr>
        <p:spPr>
          <a:xfrm flipH="1" flipV="1">
            <a:off x="2716214" y="3733802"/>
            <a:ext cx="501382" cy="15814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7696200" y="2057400"/>
            <a:ext cx="1219200" cy="646331"/>
          </a:xfrm>
          <a:prstGeom prst="rect">
            <a:avLst/>
          </a:prstGeom>
          <a:noFill/>
        </p:spPr>
        <p:txBody>
          <a:bodyPr wrap="square" rtlCol="0">
            <a:spAutoFit/>
          </a:bodyPr>
          <a:lstStyle/>
          <a:p>
            <a:r>
              <a:rPr lang="en-US" dirty="0" smtClean="0"/>
              <a:t>Melt present</a:t>
            </a:r>
            <a:endParaRPr lang="en-US" dirty="0"/>
          </a:p>
        </p:txBody>
      </p:sp>
      <p:cxnSp>
        <p:nvCxnSpPr>
          <p:cNvPr id="8" name="Straight Arrow Connector 7"/>
          <p:cNvCxnSpPr/>
          <p:nvPr/>
        </p:nvCxnSpPr>
        <p:spPr>
          <a:xfrm>
            <a:off x="7467600" y="1752600"/>
            <a:ext cx="0" cy="1219200"/>
          </a:xfrm>
          <a:prstGeom prst="straightConnector1">
            <a:avLst/>
          </a:prstGeom>
          <a:ln>
            <a:solidFill>
              <a:srgbClr val="0000FF"/>
            </a:solidFill>
            <a:headEnd type="arrow"/>
            <a:tailEnd type="arrow"/>
          </a:ln>
        </p:spPr>
        <p:style>
          <a:lnRef idx="2">
            <a:schemeClr val="accent1"/>
          </a:lnRef>
          <a:fillRef idx="0">
            <a:schemeClr val="accent1"/>
          </a:fillRef>
          <a:effectRef idx="1">
            <a:schemeClr val="accent1"/>
          </a:effectRef>
          <a:fontRef idx="minor">
            <a:schemeClr val="tx1"/>
          </a:fontRef>
        </p:style>
      </p:cxnSp>
      <p:pic>
        <p:nvPicPr>
          <p:cNvPr id="13" name="Picture 12"/>
          <p:cNvPicPr>
            <a:picLocks noChangeAspect="1"/>
          </p:cNvPicPr>
          <p:nvPr/>
        </p:nvPicPr>
        <p:blipFill>
          <a:blip r:embed="rId4"/>
          <a:stretch>
            <a:fillRect/>
          </a:stretch>
        </p:blipFill>
        <p:spPr>
          <a:xfrm rot="5400000">
            <a:off x="3749548" y="650750"/>
            <a:ext cx="5451726" cy="4190999"/>
          </a:xfrm>
          <a:prstGeom prst="rect">
            <a:avLst/>
          </a:prstGeom>
        </p:spPr>
      </p:pic>
      <p:sp>
        <p:nvSpPr>
          <p:cNvPr id="17" name="TextBox 16"/>
          <p:cNvSpPr txBox="1"/>
          <p:nvPr/>
        </p:nvSpPr>
        <p:spPr>
          <a:xfrm>
            <a:off x="4807132" y="4947503"/>
            <a:ext cx="4108268" cy="1200328"/>
          </a:xfrm>
          <a:prstGeom prst="rect">
            <a:avLst/>
          </a:prstGeom>
          <a:noFill/>
        </p:spPr>
        <p:txBody>
          <a:bodyPr wrap="square" rtlCol="0">
            <a:spAutoFit/>
          </a:bodyPr>
          <a:lstStyle/>
          <a:p>
            <a:r>
              <a:rPr lang="en-US" sz="2400" dirty="0" smtClean="0">
                <a:solidFill>
                  <a:srgbClr val="0000FF"/>
                </a:solidFill>
              </a:rPr>
              <a:t>Homogeneous </a:t>
            </a:r>
            <a:r>
              <a:rPr lang="en-US" sz="2400" dirty="0" err="1" smtClean="0">
                <a:solidFill>
                  <a:srgbClr val="0000FF"/>
                </a:solidFill>
              </a:rPr>
              <a:t>subsolidus</a:t>
            </a:r>
            <a:r>
              <a:rPr lang="en-US" sz="2400" dirty="0" smtClean="0">
                <a:solidFill>
                  <a:srgbClr val="0000FF"/>
                </a:solidFill>
              </a:rPr>
              <a:t> isotropic  </a:t>
            </a:r>
            <a:r>
              <a:rPr lang="en-US" sz="2400" dirty="0" err="1" smtClean="0">
                <a:solidFill>
                  <a:srgbClr val="0000FF"/>
                </a:solidFill>
              </a:rPr>
              <a:t>pyrolite</a:t>
            </a:r>
            <a:r>
              <a:rPr lang="en-US" sz="2400" dirty="0" smtClean="0">
                <a:solidFill>
                  <a:srgbClr val="0000FF"/>
                </a:solidFill>
              </a:rPr>
              <a:t> mantle, adiabatic at depth</a:t>
            </a:r>
            <a:endParaRPr lang="en-US" sz="2400" dirty="0">
              <a:solidFill>
                <a:srgbClr val="0000FF"/>
              </a:solidFill>
            </a:endParaRPr>
          </a:p>
        </p:txBody>
      </p:sp>
      <p:sp>
        <p:nvSpPr>
          <p:cNvPr id="18" name="TextBox 17"/>
          <p:cNvSpPr txBox="1"/>
          <p:nvPr/>
        </p:nvSpPr>
        <p:spPr>
          <a:xfrm>
            <a:off x="1647825" y="225050"/>
            <a:ext cx="1905272" cy="584776"/>
          </a:xfrm>
          <a:prstGeom prst="rect">
            <a:avLst/>
          </a:prstGeom>
          <a:noFill/>
        </p:spPr>
        <p:txBody>
          <a:bodyPr wrap="square" rtlCol="0">
            <a:spAutoFit/>
          </a:bodyPr>
          <a:lstStyle/>
          <a:p>
            <a:r>
              <a:rPr lang="en-US" sz="3200" dirty="0" smtClean="0">
                <a:solidFill>
                  <a:srgbClr val="008000"/>
                </a:solidFill>
              </a:rPr>
              <a:t>observed</a:t>
            </a:r>
            <a:endParaRPr lang="en-US" sz="3200" dirty="0">
              <a:solidFill>
                <a:srgbClr val="008000"/>
              </a:solidFill>
            </a:endParaRPr>
          </a:p>
        </p:txBody>
      </p:sp>
      <p:cxnSp>
        <p:nvCxnSpPr>
          <p:cNvPr id="23" name="Straight Connector 22"/>
          <p:cNvCxnSpPr/>
          <p:nvPr/>
        </p:nvCxnSpPr>
        <p:spPr>
          <a:xfrm>
            <a:off x="5126038" y="2309813"/>
            <a:ext cx="2570162" cy="2355850"/>
          </a:xfrm>
          <a:prstGeom prst="line">
            <a:avLst/>
          </a:prstGeom>
          <a:ln w="12700" cmpd="sng">
            <a:prstDash val="dot"/>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rot="3755069">
            <a:off x="5714312" y="2904106"/>
            <a:ext cx="1563454" cy="369332"/>
          </a:xfrm>
          <a:prstGeom prst="rect">
            <a:avLst/>
          </a:prstGeom>
          <a:noFill/>
        </p:spPr>
        <p:txBody>
          <a:bodyPr wrap="square" rtlCol="0">
            <a:spAutoFit/>
          </a:bodyPr>
          <a:lstStyle/>
          <a:p>
            <a:r>
              <a:rPr lang="en-US" dirty="0" err="1" smtClean="0"/>
              <a:t>adiabat</a:t>
            </a:r>
            <a:endParaRPr lang="en-US" dirty="0"/>
          </a:p>
        </p:txBody>
      </p:sp>
      <p:sp>
        <p:nvSpPr>
          <p:cNvPr id="29" name="TextBox 28"/>
          <p:cNvSpPr txBox="1"/>
          <p:nvPr/>
        </p:nvSpPr>
        <p:spPr>
          <a:xfrm rot="2687961">
            <a:off x="5253853" y="3408404"/>
            <a:ext cx="1655741" cy="369332"/>
          </a:xfrm>
          <a:prstGeom prst="rect">
            <a:avLst/>
          </a:prstGeom>
          <a:noFill/>
        </p:spPr>
        <p:txBody>
          <a:bodyPr wrap="square" rtlCol="0">
            <a:spAutoFit/>
          </a:bodyPr>
          <a:lstStyle/>
          <a:p>
            <a:r>
              <a:rPr lang="en-US" dirty="0" smtClean="0"/>
              <a:t>observed</a:t>
            </a:r>
            <a:endParaRPr lang="en-US" dirty="0"/>
          </a:p>
        </p:txBody>
      </p:sp>
      <p:sp>
        <p:nvSpPr>
          <p:cNvPr id="30" name="TextBox 29"/>
          <p:cNvSpPr txBox="1"/>
          <p:nvPr/>
        </p:nvSpPr>
        <p:spPr>
          <a:xfrm>
            <a:off x="6462833" y="1345143"/>
            <a:ext cx="2410234" cy="461665"/>
          </a:xfrm>
          <a:prstGeom prst="rect">
            <a:avLst/>
          </a:prstGeom>
          <a:solidFill>
            <a:schemeClr val="bg1"/>
          </a:solidFill>
        </p:spPr>
        <p:txBody>
          <a:bodyPr wrap="square" rtlCol="0">
            <a:spAutoFit/>
          </a:bodyPr>
          <a:lstStyle/>
          <a:p>
            <a:r>
              <a:rPr lang="en-US" sz="2400" dirty="0" smtClean="0">
                <a:solidFill>
                  <a:srgbClr val="0000FF"/>
                </a:solidFill>
              </a:rPr>
              <a:t>Theory (</a:t>
            </a:r>
            <a:r>
              <a:rPr lang="en-US" sz="2400" dirty="0" err="1" smtClean="0">
                <a:solidFill>
                  <a:srgbClr val="0000FF"/>
                </a:solidFill>
              </a:rPr>
              <a:t>Stixrude</a:t>
            </a:r>
            <a:r>
              <a:rPr lang="en-US" sz="2400" dirty="0" smtClean="0">
                <a:solidFill>
                  <a:srgbClr val="0000FF"/>
                </a:solidFill>
              </a:rPr>
              <a:t>)</a:t>
            </a:r>
            <a:endParaRPr lang="en-US" sz="2400" dirty="0">
              <a:solidFill>
                <a:srgbClr val="0000FF"/>
              </a:solidFill>
            </a:endParaRPr>
          </a:p>
        </p:txBody>
      </p:sp>
      <p:sp>
        <p:nvSpPr>
          <p:cNvPr id="31" name="TextBox 30"/>
          <p:cNvSpPr txBox="1"/>
          <p:nvPr/>
        </p:nvSpPr>
        <p:spPr>
          <a:xfrm>
            <a:off x="261938" y="84686"/>
            <a:ext cx="1168947" cy="369332"/>
          </a:xfrm>
          <a:prstGeom prst="rect">
            <a:avLst/>
          </a:prstGeom>
          <a:noFill/>
        </p:spPr>
        <p:txBody>
          <a:bodyPr wrap="square" rtlCol="0">
            <a:spAutoFit/>
          </a:bodyPr>
          <a:lstStyle/>
          <a:p>
            <a:r>
              <a:rPr lang="en-US" dirty="0" smtClean="0"/>
              <a:t>ridges</a:t>
            </a:r>
            <a:endParaRPr lang="en-US" dirty="0"/>
          </a:p>
        </p:txBody>
      </p:sp>
      <p:cxnSp>
        <p:nvCxnSpPr>
          <p:cNvPr id="4" name="Straight Arrow Connector 3"/>
          <p:cNvCxnSpPr/>
          <p:nvPr/>
        </p:nvCxnSpPr>
        <p:spPr>
          <a:xfrm flipV="1">
            <a:off x="4052888" y="2703731"/>
            <a:ext cx="1311275" cy="1343336"/>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6200775" y="6147831"/>
            <a:ext cx="2552562" cy="584776"/>
          </a:xfrm>
          <a:prstGeom prst="rect">
            <a:avLst/>
          </a:prstGeom>
          <a:noFill/>
          <a:ln w="76200" cmpd="sng">
            <a:solidFill>
              <a:srgbClr val="008000"/>
            </a:solidFill>
          </a:ln>
        </p:spPr>
        <p:txBody>
          <a:bodyPr wrap="square" rtlCol="0">
            <a:spAutoFit/>
          </a:bodyPr>
          <a:lstStyle/>
          <a:p>
            <a:r>
              <a:rPr lang="en-US" sz="3200" dirty="0" smtClean="0">
                <a:solidFill>
                  <a:srgbClr val="008000"/>
                </a:solidFill>
              </a:rPr>
              <a:t>Doesn’t work</a:t>
            </a:r>
            <a:endParaRPr lang="en-US" sz="3200" dirty="0">
              <a:solidFill>
                <a:srgbClr val="008000"/>
              </a:solidFill>
            </a:endParaRPr>
          </a:p>
        </p:txBody>
      </p:sp>
      <p:sp>
        <p:nvSpPr>
          <p:cNvPr id="3" name="Rectangle 2"/>
          <p:cNvSpPr/>
          <p:nvPr/>
        </p:nvSpPr>
        <p:spPr>
          <a:xfrm>
            <a:off x="8229600" y="5138738"/>
            <a:ext cx="685800" cy="25136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Cube 8"/>
          <p:cNvSpPr/>
          <p:nvPr/>
        </p:nvSpPr>
        <p:spPr>
          <a:xfrm>
            <a:off x="8229600" y="5138738"/>
            <a:ext cx="685800" cy="251366"/>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201256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938" y="511175"/>
            <a:ext cx="4359275" cy="461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1746" name="Text Box 3"/>
          <p:cNvSpPr txBox="1">
            <a:spLocks noChangeArrowheads="1"/>
          </p:cNvSpPr>
          <p:nvPr/>
        </p:nvSpPr>
        <p:spPr bwMode="auto">
          <a:xfrm>
            <a:off x="1544638" y="177800"/>
            <a:ext cx="5548312" cy="708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i="1" dirty="0"/>
              <a:t>Negative velocity   gradient implies large </a:t>
            </a:r>
            <a:r>
              <a:rPr lang="en-US" sz="2000" i="1" dirty="0" err="1"/>
              <a:t>superadiabatic</a:t>
            </a:r>
            <a:r>
              <a:rPr lang="en-US" sz="2000" i="1" dirty="0"/>
              <a:t>   (conduction) thermal gradient</a:t>
            </a:r>
          </a:p>
        </p:txBody>
      </p:sp>
      <p:sp>
        <p:nvSpPr>
          <p:cNvPr id="31747" name="Text Box 4"/>
          <p:cNvSpPr txBox="1">
            <a:spLocks noChangeArrowheads="1"/>
          </p:cNvSpPr>
          <p:nvPr/>
        </p:nvSpPr>
        <p:spPr bwMode="auto">
          <a:xfrm>
            <a:off x="1544638" y="6116638"/>
            <a:ext cx="3581400" cy="461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a:t>Shapiro &amp; Ritzwoller</a:t>
            </a:r>
          </a:p>
        </p:txBody>
      </p:sp>
      <p:sp>
        <p:nvSpPr>
          <p:cNvPr id="31748" name="Line 5"/>
          <p:cNvSpPr>
            <a:spLocks noChangeShapeType="1"/>
          </p:cNvSpPr>
          <p:nvPr/>
        </p:nvSpPr>
        <p:spPr bwMode="auto">
          <a:xfrm flipH="1" flipV="1">
            <a:off x="1193800" y="2309813"/>
            <a:ext cx="454025" cy="31623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9333" name="Text Box 6"/>
          <p:cNvSpPr txBox="1">
            <a:spLocks noChangeArrowheads="1"/>
          </p:cNvSpPr>
          <p:nvPr/>
        </p:nvSpPr>
        <p:spPr bwMode="auto">
          <a:xfrm>
            <a:off x="2152650" y="5164138"/>
            <a:ext cx="1763713" cy="830262"/>
          </a:xfrm>
          <a:prstGeom prst="rect">
            <a:avLst/>
          </a:prstGeom>
          <a:noFill/>
          <a:ln w="57150" cmpd="sng">
            <a:solidFill>
              <a:schemeClr val="accent5">
                <a:lumMod val="50000"/>
              </a:schemeClr>
            </a:solidFill>
            <a:miter lim="800000"/>
            <a:headEnd/>
            <a:tailEnd/>
          </a:ln>
          <a:extLst>
            <a:ext uri="{909E8E84-426E-40dd-AFC4-6F175D3DCCD1}">
              <a14:hiddenFill xmlns:a14="http://schemas.microsoft.com/office/drawing/2010/main">
                <a:solidFill>
                  <a:schemeClr val="accent1"/>
                </a:solidFill>
              </a14:hiddenFill>
            </a:ext>
          </a:extLst>
        </p:spPr>
        <p:txBody>
          <a:bodyPr>
            <a:spAutoFit/>
          </a:bodyPr>
          <a:lstStyle>
            <a:lvl1pPr>
              <a:defRPr sz="1400">
                <a:solidFill>
                  <a:schemeClr val="tx1"/>
                </a:solidFill>
                <a:latin typeface="Arial" charset="0"/>
                <a:ea typeface="ＭＳ Ｐゴシック" charset="0"/>
                <a:cs typeface="ＭＳ Ｐゴシック" charset="0"/>
              </a:defRPr>
            </a:lvl1pPr>
            <a:lvl2pPr marL="742950" indent="-285750">
              <a:defRPr sz="1400">
                <a:solidFill>
                  <a:schemeClr val="tx1"/>
                </a:solidFill>
                <a:latin typeface="Arial" charset="0"/>
                <a:ea typeface="ＭＳ Ｐゴシック" charset="0"/>
              </a:defRPr>
            </a:lvl2pPr>
            <a:lvl3pPr marL="1143000" indent="-228600">
              <a:defRPr sz="14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400">
                <a:solidFill>
                  <a:schemeClr val="tx1"/>
                </a:solidFill>
                <a:latin typeface="Arial" charset="0"/>
                <a:ea typeface="ＭＳ Ｐゴシック" charset="0"/>
              </a:defRPr>
            </a:lvl9pPr>
          </a:lstStyle>
          <a:p>
            <a:pPr fontAlgn="auto">
              <a:spcBef>
                <a:spcPct val="50000"/>
              </a:spcBef>
              <a:spcAft>
                <a:spcPts val="0"/>
              </a:spcAft>
              <a:defRPr/>
            </a:pPr>
            <a:r>
              <a:rPr lang="en-US" sz="2400" dirty="0" smtClean="0">
                <a:solidFill>
                  <a:schemeClr val="accent5">
                    <a:lumMod val="50000"/>
                  </a:schemeClr>
                </a:solidFill>
              </a:rPr>
              <a:t>Near-ridge mantle</a:t>
            </a:r>
          </a:p>
        </p:txBody>
      </p:sp>
      <p:pic>
        <p:nvPicPr>
          <p:cNvPr id="3175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885825"/>
            <a:ext cx="3898900" cy="59721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p:cNvCxnSpPr>
            <a:endCxn id="99333" idx="3"/>
          </p:cNvCxnSpPr>
          <p:nvPr/>
        </p:nvCxnSpPr>
        <p:spPr>
          <a:xfrm flipH="1">
            <a:off x="3916363" y="3468688"/>
            <a:ext cx="2960687" cy="2111375"/>
          </a:xfrm>
          <a:prstGeom prst="line">
            <a:avLst/>
          </a:prstGeom>
          <a:ln w="38100" cmpd="sng">
            <a:solidFill>
              <a:srgbClr val="80000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3675063" y="2144713"/>
            <a:ext cx="2395537" cy="3141662"/>
          </a:xfrm>
          <a:prstGeom prst="line">
            <a:avLst/>
          </a:prstGeom>
          <a:ln w="38100" cmpd="sng">
            <a:solidFill>
              <a:srgbClr val="80000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1193800" y="2309813"/>
            <a:ext cx="454025" cy="3270250"/>
          </a:xfrm>
          <a:prstGeom prst="line">
            <a:avLst/>
          </a:prstGeom>
          <a:ln w="38100" cmpd="sng">
            <a:solidFill>
              <a:srgbClr val="800000"/>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1647825" y="5580063"/>
            <a:ext cx="519113" cy="198437"/>
          </a:xfrm>
          <a:prstGeom prst="line">
            <a:avLst/>
          </a:prstGeom>
          <a:ln w="38100" cmpd="sng">
            <a:solidFill>
              <a:srgbClr val="800000"/>
            </a:solidFill>
          </a:ln>
        </p:spPr>
        <p:style>
          <a:lnRef idx="2">
            <a:schemeClr val="accent1"/>
          </a:lnRef>
          <a:fillRef idx="0">
            <a:schemeClr val="accent1"/>
          </a:fillRef>
          <a:effectRef idx="1">
            <a:schemeClr val="accent1"/>
          </a:effectRef>
          <a:fontRef idx="minor">
            <a:schemeClr val="tx1"/>
          </a:fontRef>
        </p:style>
      </p:cxnSp>
      <p:sp>
        <p:nvSpPr>
          <p:cNvPr id="31755" name="TextBox 14"/>
          <p:cNvSpPr txBox="1">
            <a:spLocks noChangeArrowheads="1"/>
          </p:cNvSpPr>
          <p:nvPr/>
        </p:nvSpPr>
        <p:spPr bwMode="auto">
          <a:xfrm>
            <a:off x="1647825" y="4676775"/>
            <a:ext cx="2268538"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atin typeface="Calibri" charset="0"/>
              </a:rPr>
              <a:t>Vs (km/s)</a:t>
            </a:r>
          </a:p>
        </p:txBody>
      </p:sp>
      <p:cxnSp>
        <p:nvCxnSpPr>
          <p:cNvPr id="20" name="Straight Arrow Connector 19"/>
          <p:cNvCxnSpPr/>
          <p:nvPr/>
        </p:nvCxnSpPr>
        <p:spPr>
          <a:xfrm flipH="1" flipV="1">
            <a:off x="3201988" y="4565650"/>
            <a:ext cx="215900" cy="573088"/>
          </a:xfrm>
          <a:prstGeom prst="straightConnector1">
            <a:avLst/>
          </a:prstGeom>
          <a:ln w="38100" cmpd="sng">
            <a:solidFill>
              <a:srgbClr val="660066"/>
            </a:solidFill>
            <a:tailEnd type="arrow"/>
          </a:ln>
        </p:spPr>
        <p:style>
          <a:lnRef idx="2">
            <a:schemeClr val="accent1"/>
          </a:lnRef>
          <a:fillRef idx="0">
            <a:schemeClr val="accent1"/>
          </a:fillRef>
          <a:effectRef idx="1">
            <a:schemeClr val="accent1"/>
          </a:effectRef>
          <a:fontRef idx="minor">
            <a:schemeClr val="tx1"/>
          </a:fontRef>
        </p:style>
      </p:cxnSp>
      <p:sp>
        <p:nvSpPr>
          <p:cNvPr id="31757" name="TextBox 23"/>
          <p:cNvSpPr txBox="1">
            <a:spLocks noChangeArrowheads="1"/>
          </p:cNvSpPr>
          <p:nvPr/>
        </p:nvSpPr>
        <p:spPr bwMode="auto">
          <a:xfrm>
            <a:off x="5364163" y="5580063"/>
            <a:ext cx="3259137"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latin typeface="Calibri" charset="0"/>
              </a:rPr>
              <a:t>      </a:t>
            </a:r>
            <a:r>
              <a:rPr lang="en-US">
                <a:latin typeface="Calibri" charset="0"/>
              </a:rPr>
              <a:t>4.2                     4.8</a:t>
            </a:r>
          </a:p>
        </p:txBody>
      </p:sp>
      <p:sp>
        <p:nvSpPr>
          <p:cNvPr id="31758" name="TextBox 24"/>
          <p:cNvSpPr txBox="1">
            <a:spLocks noChangeArrowheads="1"/>
          </p:cNvSpPr>
          <p:nvPr/>
        </p:nvSpPr>
        <p:spPr bwMode="auto">
          <a:xfrm>
            <a:off x="6188075" y="5656263"/>
            <a:ext cx="1377950" cy="4603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atin typeface="Calibri" charset="0"/>
              </a:rPr>
              <a:t>Vs (km/s)</a:t>
            </a:r>
          </a:p>
        </p:txBody>
      </p:sp>
      <p:sp>
        <p:nvSpPr>
          <p:cNvPr id="31759" name="TextBox 25"/>
          <p:cNvSpPr txBox="1">
            <a:spLocks noChangeArrowheads="1"/>
          </p:cNvSpPr>
          <p:nvPr/>
        </p:nvSpPr>
        <p:spPr bwMode="auto">
          <a:xfrm>
            <a:off x="5972175" y="6116638"/>
            <a:ext cx="2081213"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latin typeface="Calibri" charset="0"/>
            </a:endParaRPr>
          </a:p>
        </p:txBody>
      </p:sp>
      <p:sp>
        <p:nvSpPr>
          <p:cNvPr id="31760" name="TextBox 26"/>
          <p:cNvSpPr txBox="1">
            <a:spLocks noChangeArrowheads="1"/>
          </p:cNvSpPr>
          <p:nvPr/>
        </p:nvSpPr>
        <p:spPr bwMode="auto">
          <a:xfrm>
            <a:off x="5607050" y="6116638"/>
            <a:ext cx="28924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atin typeface="Calibri" charset="0"/>
              </a:rPr>
              <a:t>Lekic &amp; Romanowicz</a:t>
            </a:r>
          </a:p>
        </p:txBody>
      </p:sp>
      <p:sp>
        <p:nvSpPr>
          <p:cNvPr id="31761" name="TextBox 28"/>
          <p:cNvSpPr txBox="1">
            <a:spLocks noChangeArrowheads="1"/>
          </p:cNvSpPr>
          <p:nvPr/>
        </p:nvSpPr>
        <p:spPr bwMode="auto">
          <a:xfrm>
            <a:off x="261938" y="1725613"/>
            <a:ext cx="750887" cy="30892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en-US">
                <a:latin typeface="Calibri" charset="0"/>
              </a:rPr>
              <a:t>100</a:t>
            </a:r>
          </a:p>
          <a:p>
            <a:pPr eaLnBrk="1" hangingPunct="1">
              <a:lnSpc>
                <a:spcPct val="90000"/>
              </a:lnSpc>
            </a:pPr>
            <a:endParaRPr lang="en-US">
              <a:latin typeface="Calibri" charset="0"/>
            </a:endParaRPr>
          </a:p>
          <a:p>
            <a:pPr eaLnBrk="1" hangingPunct="1">
              <a:lnSpc>
                <a:spcPct val="90000"/>
              </a:lnSpc>
            </a:pPr>
            <a:endParaRPr lang="en-US">
              <a:latin typeface="Calibri" charset="0"/>
            </a:endParaRPr>
          </a:p>
          <a:p>
            <a:pPr eaLnBrk="1" hangingPunct="1">
              <a:lnSpc>
                <a:spcPct val="90000"/>
              </a:lnSpc>
            </a:pPr>
            <a:endParaRPr lang="en-US">
              <a:latin typeface="Calibri" charset="0"/>
            </a:endParaRPr>
          </a:p>
          <a:p>
            <a:pPr eaLnBrk="1" hangingPunct="1">
              <a:lnSpc>
                <a:spcPct val="90000"/>
              </a:lnSpc>
            </a:pPr>
            <a:r>
              <a:rPr lang="en-US">
                <a:latin typeface="Calibri" charset="0"/>
              </a:rPr>
              <a:t>200</a:t>
            </a:r>
          </a:p>
          <a:p>
            <a:pPr eaLnBrk="1" hangingPunct="1">
              <a:lnSpc>
                <a:spcPct val="90000"/>
              </a:lnSpc>
            </a:pPr>
            <a:endParaRPr lang="en-US">
              <a:latin typeface="Calibri" charset="0"/>
            </a:endParaRPr>
          </a:p>
          <a:p>
            <a:pPr eaLnBrk="1" hangingPunct="1">
              <a:lnSpc>
                <a:spcPct val="90000"/>
              </a:lnSpc>
            </a:pPr>
            <a:endParaRPr lang="en-US">
              <a:latin typeface="Calibri" charset="0"/>
            </a:endParaRPr>
          </a:p>
          <a:p>
            <a:pPr eaLnBrk="1" hangingPunct="1">
              <a:lnSpc>
                <a:spcPct val="90000"/>
              </a:lnSpc>
            </a:pPr>
            <a:endParaRPr lang="en-US">
              <a:latin typeface="Calibri" charset="0"/>
            </a:endParaRPr>
          </a:p>
          <a:p>
            <a:pPr eaLnBrk="1" hangingPunct="1">
              <a:lnSpc>
                <a:spcPct val="90000"/>
              </a:lnSpc>
            </a:pPr>
            <a:r>
              <a:rPr lang="en-US">
                <a:latin typeface="Calibri" charset="0"/>
              </a:rPr>
              <a:t>300</a:t>
            </a:r>
          </a:p>
        </p:txBody>
      </p:sp>
      <p:sp>
        <p:nvSpPr>
          <p:cNvPr id="31762" name="TextBox 29"/>
          <p:cNvSpPr txBox="1">
            <a:spLocks noChangeArrowheads="1"/>
          </p:cNvSpPr>
          <p:nvPr/>
        </p:nvSpPr>
        <p:spPr bwMode="auto">
          <a:xfrm>
            <a:off x="0" y="511175"/>
            <a:ext cx="1012825" cy="8302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atin typeface="Calibri" charset="0"/>
              </a:rPr>
              <a:t>Depth(km/s)</a:t>
            </a:r>
          </a:p>
        </p:txBody>
      </p:sp>
      <p:sp>
        <p:nvSpPr>
          <p:cNvPr id="31763" name="TextBox 30"/>
          <p:cNvSpPr txBox="1">
            <a:spLocks noChangeArrowheads="1"/>
          </p:cNvSpPr>
          <p:nvPr/>
        </p:nvSpPr>
        <p:spPr bwMode="auto">
          <a:xfrm>
            <a:off x="4621213" y="901700"/>
            <a:ext cx="1135062" cy="4618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en-US" sz="2800" dirty="0">
                <a:latin typeface="Calibri" charset="0"/>
              </a:rPr>
              <a:t>Depth</a:t>
            </a:r>
          </a:p>
          <a:p>
            <a:pPr eaLnBrk="1" hangingPunct="1">
              <a:lnSpc>
                <a:spcPct val="90000"/>
              </a:lnSpc>
            </a:pPr>
            <a:endParaRPr lang="en-US" sz="2800" dirty="0">
              <a:latin typeface="Calibri" charset="0"/>
            </a:endParaRPr>
          </a:p>
          <a:p>
            <a:pPr eaLnBrk="1" hangingPunct="1">
              <a:lnSpc>
                <a:spcPct val="110000"/>
              </a:lnSpc>
            </a:pPr>
            <a:r>
              <a:rPr lang="en-US" sz="2800" dirty="0">
                <a:latin typeface="Calibri" charset="0"/>
              </a:rPr>
              <a:t>100</a:t>
            </a:r>
          </a:p>
          <a:p>
            <a:pPr eaLnBrk="1" hangingPunct="1">
              <a:lnSpc>
                <a:spcPct val="110000"/>
              </a:lnSpc>
            </a:pPr>
            <a:endParaRPr lang="en-US" sz="2800" dirty="0">
              <a:latin typeface="Calibri" charset="0"/>
            </a:endParaRPr>
          </a:p>
          <a:p>
            <a:pPr eaLnBrk="1" hangingPunct="1">
              <a:lnSpc>
                <a:spcPct val="110000"/>
              </a:lnSpc>
            </a:pPr>
            <a:endParaRPr lang="en-US" sz="2800" dirty="0">
              <a:latin typeface="Calibri" charset="0"/>
            </a:endParaRPr>
          </a:p>
          <a:p>
            <a:pPr eaLnBrk="1" hangingPunct="1">
              <a:lnSpc>
                <a:spcPct val="110000"/>
              </a:lnSpc>
            </a:pPr>
            <a:r>
              <a:rPr lang="en-US" sz="2800" dirty="0">
                <a:latin typeface="Calibri" charset="0"/>
              </a:rPr>
              <a:t>200</a:t>
            </a:r>
          </a:p>
          <a:p>
            <a:pPr eaLnBrk="1" hangingPunct="1">
              <a:lnSpc>
                <a:spcPct val="110000"/>
              </a:lnSpc>
            </a:pPr>
            <a:endParaRPr lang="en-US" sz="2800" dirty="0">
              <a:latin typeface="Calibri" charset="0"/>
            </a:endParaRPr>
          </a:p>
          <a:p>
            <a:pPr eaLnBrk="1" hangingPunct="1">
              <a:lnSpc>
                <a:spcPct val="110000"/>
              </a:lnSpc>
            </a:pPr>
            <a:endParaRPr lang="en-US" sz="2800" dirty="0">
              <a:latin typeface="Calibri" charset="0"/>
            </a:endParaRPr>
          </a:p>
          <a:p>
            <a:pPr eaLnBrk="1" hangingPunct="1">
              <a:lnSpc>
                <a:spcPct val="110000"/>
              </a:lnSpc>
            </a:pPr>
            <a:r>
              <a:rPr lang="en-US" sz="2800" dirty="0">
                <a:latin typeface="Calibri" charset="0"/>
              </a:rPr>
              <a:t>300</a:t>
            </a:r>
          </a:p>
          <a:p>
            <a:pPr eaLnBrk="1" hangingPunct="1"/>
            <a:endParaRPr lang="en-US" sz="2800" dirty="0">
              <a:latin typeface="Calibri" charset="0"/>
            </a:endParaRPr>
          </a:p>
        </p:txBody>
      </p:sp>
      <p:cxnSp>
        <p:nvCxnSpPr>
          <p:cNvPr id="99329" name="Straight Connector 99328"/>
          <p:cNvCxnSpPr/>
          <p:nvPr/>
        </p:nvCxnSpPr>
        <p:spPr>
          <a:xfrm flipV="1">
            <a:off x="5364163" y="2552700"/>
            <a:ext cx="392112" cy="608013"/>
          </a:xfrm>
          <a:prstGeom prst="line">
            <a:avLst/>
          </a:prstGeom>
          <a:ln w="38100" cmpd="sng">
            <a:solidFill>
              <a:srgbClr val="660066"/>
            </a:solidFill>
          </a:ln>
        </p:spPr>
        <p:style>
          <a:lnRef idx="2">
            <a:schemeClr val="accent1"/>
          </a:lnRef>
          <a:fillRef idx="0">
            <a:schemeClr val="accent1"/>
          </a:fillRef>
          <a:effectRef idx="1">
            <a:schemeClr val="accent1"/>
          </a:effectRef>
          <a:fontRef idx="minor">
            <a:schemeClr val="tx1"/>
          </a:fontRef>
        </p:style>
      </p:cxnSp>
      <p:sp>
        <p:nvSpPr>
          <p:cNvPr id="31765" name="TextBox 99344"/>
          <p:cNvSpPr txBox="1">
            <a:spLocks noChangeArrowheads="1"/>
          </p:cNvSpPr>
          <p:nvPr/>
        </p:nvSpPr>
        <p:spPr bwMode="auto">
          <a:xfrm>
            <a:off x="5126038" y="5286375"/>
            <a:ext cx="630237"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latin typeface="Calibri" charset="0"/>
            </a:endParaRPr>
          </a:p>
        </p:txBody>
      </p:sp>
      <p:sp>
        <p:nvSpPr>
          <p:cNvPr id="31766" name="TextBox 99345"/>
          <p:cNvSpPr txBox="1">
            <a:spLocks noChangeArrowheads="1"/>
          </p:cNvSpPr>
          <p:nvPr/>
        </p:nvSpPr>
        <p:spPr bwMode="auto">
          <a:xfrm>
            <a:off x="919163" y="4676775"/>
            <a:ext cx="625475"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atin typeface="Calibri" charset="0"/>
              </a:rPr>
              <a:t>4.2</a:t>
            </a:r>
          </a:p>
        </p:txBody>
      </p:sp>
      <p:sp>
        <p:nvSpPr>
          <p:cNvPr id="31767" name="TextBox 99346"/>
          <p:cNvSpPr txBox="1">
            <a:spLocks noChangeArrowheads="1"/>
          </p:cNvSpPr>
          <p:nvPr/>
        </p:nvSpPr>
        <p:spPr bwMode="auto">
          <a:xfrm>
            <a:off x="3675063" y="4665663"/>
            <a:ext cx="70485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atin typeface="Calibri" charset="0"/>
              </a:rPr>
              <a:t>4.8</a:t>
            </a:r>
          </a:p>
        </p:txBody>
      </p:sp>
      <p:sp>
        <p:nvSpPr>
          <p:cNvPr id="99349" name="Rectangle 99348"/>
          <p:cNvSpPr/>
          <p:nvPr/>
        </p:nvSpPr>
        <p:spPr>
          <a:xfrm>
            <a:off x="7364413" y="0"/>
            <a:ext cx="1258887" cy="9017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1769" name="TextBox 99349"/>
          <p:cNvSpPr txBox="1">
            <a:spLocks noChangeArrowheads="1"/>
          </p:cNvSpPr>
          <p:nvPr/>
        </p:nvSpPr>
        <p:spPr bwMode="auto">
          <a:xfrm>
            <a:off x="3297238" y="2393950"/>
            <a:ext cx="904875" cy="993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latin typeface="Calibri" charset="0"/>
              </a:rPr>
              <a:t>10</a:t>
            </a:r>
          </a:p>
          <a:p>
            <a:pPr eaLnBrk="1" hangingPunct="1"/>
            <a:r>
              <a:rPr lang="en-US" sz="1800">
                <a:latin typeface="Calibri" charset="0"/>
              </a:rPr>
              <a:t>75</a:t>
            </a:r>
          </a:p>
          <a:p>
            <a:pPr eaLnBrk="1" hangingPunct="1">
              <a:lnSpc>
                <a:spcPct val="130000"/>
              </a:lnSpc>
            </a:pPr>
            <a:r>
              <a:rPr lang="en-US" sz="1800">
                <a:latin typeface="Calibri" charset="0"/>
              </a:rPr>
              <a:t>165</a:t>
            </a:r>
          </a:p>
        </p:txBody>
      </p:sp>
      <p:sp>
        <p:nvSpPr>
          <p:cNvPr id="99351" name="Rectangle 99350"/>
          <p:cNvSpPr/>
          <p:nvPr/>
        </p:nvSpPr>
        <p:spPr>
          <a:xfrm>
            <a:off x="2716213" y="2393950"/>
            <a:ext cx="1336675" cy="993775"/>
          </a:xfrm>
          <a:prstGeom prst="rect">
            <a:avLst/>
          </a:prstGeom>
          <a:noFill/>
          <a:ln w="57150" cmpd="thinThick">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1771" name="TextBox 99351"/>
          <p:cNvSpPr txBox="1">
            <a:spLocks noChangeArrowheads="1"/>
          </p:cNvSpPr>
          <p:nvPr/>
        </p:nvSpPr>
        <p:spPr bwMode="auto">
          <a:xfrm>
            <a:off x="2959100" y="2022475"/>
            <a:ext cx="12430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latin typeface="Calibri" charset="0"/>
              </a:rPr>
              <a:t>Age (Ma)</a:t>
            </a:r>
          </a:p>
        </p:txBody>
      </p:sp>
      <p:sp>
        <p:nvSpPr>
          <p:cNvPr id="2" name="TextBox 1"/>
          <p:cNvSpPr txBox="1"/>
          <p:nvPr/>
        </p:nvSpPr>
        <p:spPr>
          <a:xfrm>
            <a:off x="2959100" y="3605035"/>
            <a:ext cx="2644909" cy="707886"/>
          </a:xfrm>
          <a:prstGeom prst="rect">
            <a:avLst/>
          </a:prstGeom>
          <a:solidFill>
            <a:schemeClr val="bg1"/>
          </a:solidFill>
        </p:spPr>
        <p:txBody>
          <a:bodyPr wrap="square" rtlCol="0">
            <a:spAutoFit/>
          </a:bodyPr>
          <a:lstStyle/>
          <a:p>
            <a:r>
              <a:rPr lang="en-US" sz="2000" dirty="0" smtClean="0">
                <a:solidFill>
                  <a:srgbClr val="008000"/>
                </a:solidFill>
              </a:rPr>
              <a:t>Near-ridge </a:t>
            </a:r>
            <a:r>
              <a:rPr lang="en-US" sz="2000" dirty="0" err="1" smtClean="0">
                <a:solidFill>
                  <a:srgbClr val="008000"/>
                </a:solidFill>
              </a:rPr>
              <a:t>geotherm</a:t>
            </a:r>
            <a:r>
              <a:rPr lang="en-US" sz="2000" dirty="0" smtClean="0">
                <a:solidFill>
                  <a:srgbClr val="008000"/>
                </a:solidFill>
              </a:rPr>
              <a:t> may be ‘cold’ at depth</a:t>
            </a:r>
            <a:endParaRPr lang="en-US" sz="2000" dirty="0">
              <a:solidFill>
                <a:srgbClr val="008000"/>
              </a:solidFill>
            </a:endParaRPr>
          </a:p>
        </p:txBody>
      </p:sp>
      <p:cxnSp>
        <p:nvCxnSpPr>
          <p:cNvPr id="5" name="Straight Arrow Connector 4"/>
          <p:cNvCxnSpPr>
            <a:stCxn id="2" idx="1"/>
          </p:cNvCxnSpPr>
          <p:nvPr/>
        </p:nvCxnSpPr>
        <p:spPr>
          <a:xfrm flipH="1" flipV="1">
            <a:off x="2457720" y="3862389"/>
            <a:ext cx="501380" cy="9658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7696200" y="2057400"/>
            <a:ext cx="1219200" cy="646331"/>
          </a:xfrm>
          <a:prstGeom prst="rect">
            <a:avLst/>
          </a:prstGeom>
          <a:noFill/>
        </p:spPr>
        <p:txBody>
          <a:bodyPr wrap="square" rtlCol="0">
            <a:spAutoFit/>
          </a:bodyPr>
          <a:lstStyle/>
          <a:p>
            <a:r>
              <a:rPr lang="en-US" dirty="0" smtClean="0"/>
              <a:t>Melt present</a:t>
            </a:r>
            <a:endParaRPr lang="en-US" dirty="0"/>
          </a:p>
        </p:txBody>
      </p:sp>
      <p:cxnSp>
        <p:nvCxnSpPr>
          <p:cNvPr id="8" name="Straight Arrow Connector 7"/>
          <p:cNvCxnSpPr/>
          <p:nvPr/>
        </p:nvCxnSpPr>
        <p:spPr>
          <a:xfrm>
            <a:off x="7467600" y="1752600"/>
            <a:ext cx="0" cy="1219200"/>
          </a:xfrm>
          <a:prstGeom prst="straightConnector1">
            <a:avLst/>
          </a:prstGeom>
          <a:ln>
            <a:solidFill>
              <a:srgbClr val="0000FF"/>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7566025" y="3733800"/>
            <a:ext cx="1349375" cy="923330"/>
          </a:xfrm>
          <a:prstGeom prst="rect">
            <a:avLst/>
          </a:prstGeom>
          <a:solidFill>
            <a:schemeClr val="bg1"/>
          </a:solidFill>
        </p:spPr>
        <p:txBody>
          <a:bodyPr wrap="square" rtlCol="0">
            <a:spAutoFit/>
          </a:bodyPr>
          <a:lstStyle/>
          <a:p>
            <a:r>
              <a:rPr lang="en-US" dirty="0" smtClean="0"/>
              <a:t>HIGH POSITIVE GRADIENTS</a:t>
            </a:r>
            <a:endParaRPr lang="en-US" dirty="0"/>
          </a:p>
        </p:txBody>
      </p:sp>
      <p:sp>
        <p:nvSpPr>
          <p:cNvPr id="7" name="TextBox 6"/>
          <p:cNvSpPr txBox="1"/>
          <p:nvPr/>
        </p:nvSpPr>
        <p:spPr>
          <a:xfrm>
            <a:off x="261938" y="6116638"/>
            <a:ext cx="8882062" cy="461665"/>
          </a:xfrm>
          <a:prstGeom prst="rect">
            <a:avLst/>
          </a:prstGeom>
          <a:solidFill>
            <a:schemeClr val="bg1"/>
          </a:solidFill>
        </p:spPr>
        <p:txBody>
          <a:bodyPr wrap="square" rtlCol="0">
            <a:spAutoFit/>
          </a:bodyPr>
          <a:lstStyle/>
          <a:p>
            <a:r>
              <a:rPr lang="en-US" sz="2400" dirty="0" smtClean="0">
                <a:solidFill>
                  <a:srgbClr val="008000"/>
                </a:solidFill>
              </a:rPr>
              <a:t>High positive velocity gradients imply </a:t>
            </a:r>
            <a:r>
              <a:rPr lang="en-US" sz="2400" dirty="0" err="1" smtClean="0">
                <a:solidFill>
                  <a:srgbClr val="008000"/>
                </a:solidFill>
              </a:rPr>
              <a:t>subadiabatic</a:t>
            </a:r>
            <a:r>
              <a:rPr lang="en-US" sz="2400" dirty="0" smtClean="0">
                <a:solidFill>
                  <a:srgbClr val="008000"/>
                </a:solidFill>
              </a:rPr>
              <a:t> thermal gradient</a:t>
            </a:r>
            <a:endParaRPr lang="en-US" sz="2400" dirty="0">
              <a:solidFill>
                <a:srgbClr val="008000"/>
              </a:solidFill>
            </a:endParaRPr>
          </a:p>
        </p:txBody>
      </p:sp>
      <p:cxnSp>
        <p:nvCxnSpPr>
          <p:cNvPr id="10" name="Straight Arrow Connector 9"/>
          <p:cNvCxnSpPr/>
          <p:nvPr/>
        </p:nvCxnSpPr>
        <p:spPr>
          <a:xfrm>
            <a:off x="8053388" y="6578600"/>
            <a:ext cx="1090612"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7566025" y="3160713"/>
            <a:ext cx="933450" cy="369332"/>
          </a:xfrm>
          <a:prstGeom prst="rect">
            <a:avLst/>
          </a:prstGeom>
          <a:solidFill>
            <a:schemeClr val="bg1"/>
          </a:solidFill>
        </p:spPr>
        <p:txBody>
          <a:bodyPr wrap="square" rtlCol="0">
            <a:spAutoFit/>
          </a:bodyPr>
          <a:lstStyle/>
          <a:p>
            <a:r>
              <a:rPr lang="en-US" dirty="0" err="1" smtClean="0"/>
              <a:t>cratons</a:t>
            </a:r>
            <a:endParaRPr lang="en-US" dirty="0"/>
          </a:p>
        </p:txBody>
      </p:sp>
      <p:sp>
        <p:nvSpPr>
          <p:cNvPr id="9" name="TextBox 8"/>
          <p:cNvSpPr txBox="1"/>
          <p:nvPr/>
        </p:nvSpPr>
        <p:spPr>
          <a:xfrm>
            <a:off x="7467600" y="326509"/>
            <a:ext cx="1822450" cy="461665"/>
          </a:xfrm>
          <a:prstGeom prst="rect">
            <a:avLst/>
          </a:prstGeom>
          <a:noFill/>
        </p:spPr>
        <p:txBody>
          <a:bodyPr wrap="square" rtlCol="0">
            <a:spAutoFit/>
          </a:bodyPr>
          <a:lstStyle/>
          <a:p>
            <a:r>
              <a:rPr lang="en-US"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seismology</a:t>
            </a:r>
            <a:endParaRPr lang="en-US" sz="2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35727516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938" y="511175"/>
            <a:ext cx="4359275" cy="461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1747" name="Text Box 4"/>
          <p:cNvSpPr txBox="1">
            <a:spLocks noChangeArrowheads="1"/>
          </p:cNvSpPr>
          <p:nvPr/>
        </p:nvSpPr>
        <p:spPr bwMode="auto">
          <a:xfrm>
            <a:off x="1544638" y="6116638"/>
            <a:ext cx="3581400" cy="461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a:t>Shapiro &amp; Ritzwoller</a:t>
            </a:r>
          </a:p>
        </p:txBody>
      </p:sp>
      <p:sp>
        <p:nvSpPr>
          <p:cNvPr id="31748" name="Line 5"/>
          <p:cNvSpPr>
            <a:spLocks noChangeShapeType="1"/>
          </p:cNvSpPr>
          <p:nvPr/>
        </p:nvSpPr>
        <p:spPr bwMode="auto">
          <a:xfrm flipH="1" flipV="1">
            <a:off x="1193800" y="2309813"/>
            <a:ext cx="454025" cy="31623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9333" name="Text Box 6"/>
          <p:cNvSpPr txBox="1">
            <a:spLocks noChangeArrowheads="1"/>
          </p:cNvSpPr>
          <p:nvPr/>
        </p:nvSpPr>
        <p:spPr bwMode="auto">
          <a:xfrm>
            <a:off x="2152650" y="5164138"/>
            <a:ext cx="1763713" cy="830262"/>
          </a:xfrm>
          <a:prstGeom prst="rect">
            <a:avLst/>
          </a:prstGeom>
          <a:noFill/>
          <a:ln w="57150" cmpd="sng">
            <a:solidFill>
              <a:schemeClr val="accent5">
                <a:lumMod val="50000"/>
              </a:schemeClr>
            </a:solidFill>
            <a:miter lim="800000"/>
            <a:headEnd/>
            <a:tailEnd/>
          </a:ln>
          <a:extLst>
            <a:ext uri="{909E8E84-426E-40dd-AFC4-6F175D3DCCD1}">
              <a14:hiddenFill xmlns:a14="http://schemas.microsoft.com/office/drawing/2010/main">
                <a:solidFill>
                  <a:schemeClr val="accent1"/>
                </a:solidFill>
              </a14:hiddenFill>
            </a:ext>
          </a:extLst>
        </p:spPr>
        <p:txBody>
          <a:bodyPr>
            <a:spAutoFit/>
          </a:bodyPr>
          <a:lstStyle>
            <a:lvl1pPr>
              <a:defRPr sz="1400">
                <a:solidFill>
                  <a:schemeClr val="tx1"/>
                </a:solidFill>
                <a:latin typeface="Arial" charset="0"/>
                <a:ea typeface="ＭＳ Ｐゴシック" charset="0"/>
                <a:cs typeface="ＭＳ Ｐゴシック" charset="0"/>
              </a:defRPr>
            </a:lvl1pPr>
            <a:lvl2pPr marL="742950" indent="-285750">
              <a:defRPr sz="1400">
                <a:solidFill>
                  <a:schemeClr val="tx1"/>
                </a:solidFill>
                <a:latin typeface="Arial" charset="0"/>
                <a:ea typeface="ＭＳ Ｐゴシック" charset="0"/>
              </a:defRPr>
            </a:lvl2pPr>
            <a:lvl3pPr marL="1143000" indent="-228600">
              <a:defRPr sz="14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400">
                <a:solidFill>
                  <a:schemeClr val="tx1"/>
                </a:solidFill>
                <a:latin typeface="Arial" charset="0"/>
                <a:ea typeface="ＭＳ Ｐゴシック" charset="0"/>
              </a:defRPr>
            </a:lvl9pPr>
          </a:lstStyle>
          <a:p>
            <a:pPr fontAlgn="auto">
              <a:spcBef>
                <a:spcPct val="50000"/>
              </a:spcBef>
              <a:spcAft>
                <a:spcPts val="0"/>
              </a:spcAft>
              <a:defRPr/>
            </a:pPr>
            <a:r>
              <a:rPr lang="en-US" sz="2400" dirty="0" smtClean="0">
                <a:solidFill>
                  <a:schemeClr val="accent5">
                    <a:lumMod val="50000"/>
                  </a:schemeClr>
                </a:solidFill>
              </a:rPr>
              <a:t>Near-ridge mantle</a:t>
            </a:r>
          </a:p>
        </p:txBody>
      </p:sp>
      <p:pic>
        <p:nvPicPr>
          <p:cNvPr id="3175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863706"/>
            <a:ext cx="3898900" cy="59721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p:cNvCxnSpPr>
            <a:endCxn id="99333" idx="3"/>
          </p:cNvCxnSpPr>
          <p:nvPr/>
        </p:nvCxnSpPr>
        <p:spPr>
          <a:xfrm flipH="1">
            <a:off x="3916363" y="3468688"/>
            <a:ext cx="2960687" cy="2111375"/>
          </a:xfrm>
          <a:prstGeom prst="line">
            <a:avLst/>
          </a:prstGeom>
          <a:ln w="38100" cmpd="sng">
            <a:solidFill>
              <a:srgbClr val="80000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3675063" y="2144713"/>
            <a:ext cx="2395537" cy="3141662"/>
          </a:xfrm>
          <a:prstGeom prst="line">
            <a:avLst/>
          </a:prstGeom>
          <a:ln w="38100" cmpd="sng">
            <a:solidFill>
              <a:srgbClr val="80000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1193800" y="2309813"/>
            <a:ext cx="454025" cy="3270250"/>
          </a:xfrm>
          <a:prstGeom prst="line">
            <a:avLst/>
          </a:prstGeom>
          <a:ln w="38100" cmpd="sng">
            <a:solidFill>
              <a:srgbClr val="800000"/>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1647825" y="5580063"/>
            <a:ext cx="519113" cy="198437"/>
          </a:xfrm>
          <a:prstGeom prst="line">
            <a:avLst/>
          </a:prstGeom>
          <a:ln w="38100" cmpd="sng">
            <a:solidFill>
              <a:srgbClr val="800000"/>
            </a:solidFill>
          </a:ln>
        </p:spPr>
        <p:style>
          <a:lnRef idx="2">
            <a:schemeClr val="accent1"/>
          </a:lnRef>
          <a:fillRef idx="0">
            <a:schemeClr val="accent1"/>
          </a:fillRef>
          <a:effectRef idx="1">
            <a:schemeClr val="accent1"/>
          </a:effectRef>
          <a:fontRef idx="minor">
            <a:schemeClr val="tx1"/>
          </a:fontRef>
        </p:style>
      </p:cxnSp>
      <p:sp>
        <p:nvSpPr>
          <p:cNvPr id="31755" name="TextBox 14"/>
          <p:cNvSpPr txBox="1">
            <a:spLocks noChangeArrowheads="1"/>
          </p:cNvSpPr>
          <p:nvPr/>
        </p:nvSpPr>
        <p:spPr bwMode="auto">
          <a:xfrm>
            <a:off x="1647825" y="4676775"/>
            <a:ext cx="2268538"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atin typeface="Calibri" charset="0"/>
              </a:rPr>
              <a:t>Vs (km/s)</a:t>
            </a:r>
          </a:p>
        </p:txBody>
      </p:sp>
      <p:cxnSp>
        <p:nvCxnSpPr>
          <p:cNvPr id="20" name="Straight Arrow Connector 19"/>
          <p:cNvCxnSpPr/>
          <p:nvPr/>
        </p:nvCxnSpPr>
        <p:spPr>
          <a:xfrm flipH="1" flipV="1">
            <a:off x="3201988" y="4565650"/>
            <a:ext cx="215900" cy="573088"/>
          </a:xfrm>
          <a:prstGeom prst="straightConnector1">
            <a:avLst/>
          </a:prstGeom>
          <a:ln w="38100" cmpd="sng">
            <a:solidFill>
              <a:srgbClr val="660066"/>
            </a:solidFill>
            <a:tailEnd type="arrow"/>
          </a:ln>
        </p:spPr>
        <p:style>
          <a:lnRef idx="2">
            <a:schemeClr val="accent1"/>
          </a:lnRef>
          <a:fillRef idx="0">
            <a:schemeClr val="accent1"/>
          </a:fillRef>
          <a:effectRef idx="1">
            <a:schemeClr val="accent1"/>
          </a:effectRef>
          <a:fontRef idx="minor">
            <a:schemeClr val="tx1"/>
          </a:fontRef>
        </p:style>
      </p:cxnSp>
      <p:sp>
        <p:nvSpPr>
          <p:cNvPr id="31757" name="TextBox 23"/>
          <p:cNvSpPr txBox="1">
            <a:spLocks noChangeArrowheads="1"/>
          </p:cNvSpPr>
          <p:nvPr/>
        </p:nvSpPr>
        <p:spPr bwMode="auto">
          <a:xfrm>
            <a:off x="5364163" y="5580063"/>
            <a:ext cx="3259137"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latin typeface="Calibri" charset="0"/>
              </a:rPr>
              <a:t>      </a:t>
            </a:r>
            <a:r>
              <a:rPr lang="en-US">
                <a:latin typeface="Calibri" charset="0"/>
              </a:rPr>
              <a:t>4.2                     4.8</a:t>
            </a:r>
          </a:p>
        </p:txBody>
      </p:sp>
      <p:sp>
        <p:nvSpPr>
          <p:cNvPr id="31758" name="TextBox 24"/>
          <p:cNvSpPr txBox="1">
            <a:spLocks noChangeArrowheads="1"/>
          </p:cNvSpPr>
          <p:nvPr/>
        </p:nvSpPr>
        <p:spPr bwMode="auto">
          <a:xfrm>
            <a:off x="6188075" y="5656263"/>
            <a:ext cx="1377950" cy="4603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atin typeface="Calibri" charset="0"/>
              </a:rPr>
              <a:t>Vs (km/s)</a:t>
            </a:r>
          </a:p>
        </p:txBody>
      </p:sp>
      <p:sp>
        <p:nvSpPr>
          <p:cNvPr id="31759" name="TextBox 25"/>
          <p:cNvSpPr txBox="1">
            <a:spLocks noChangeArrowheads="1"/>
          </p:cNvSpPr>
          <p:nvPr/>
        </p:nvSpPr>
        <p:spPr bwMode="auto">
          <a:xfrm>
            <a:off x="5972175" y="6116638"/>
            <a:ext cx="2081213"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latin typeface="Calibri" charset="0"/>
            </a:endParaRPr>
          </a:p>
        </p:txBody>
      </p:sp>
      <p:sp>
        <p:nvSpPr>
          <p:cNvPr id="31760" name="TextBox 26"/>
          <p:cNvSpPr txBox="1">
            <a:spLocks noChangeArrowheads="1"/>
          </p:cNvSpPr>
          <p:nvPr/>
        </p:nvSpPr>
        <p:spPr bwMode="auto">
          <a:xfrm>
            <a:off x="5607050" y="6116638"/>
            <a:ext cx="28924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atin typeface="Calibri" charset="0"/>
              </a:rPr>
              <a:t>Lekic &amp; Romanowicz</a:t>
            </a:r>
          </a:p>
        </p:txBody>
      </p:sp>
      <p:sp>
        <p:nvSpPr>
          <p:cNvPr id="31761" name="TextBox 28"/>
          <p:cNvSpPr txBox="1">
            <a:spLocks noChangeArrowheads="1"/>
          </p:cNvSpPr>
          <p:nvPr/>
        </p:nvSpPr>
        <p:spPr bwMode="auto">
          <a:xfrm>
            <a:off x="261938" y="1725613"/>
            <a:ext cx="750887" cy="30892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en-US">
                <a:latin typeface="Calibri" charset="0"/>
              </a:rPr>
              <a:t>100</a:t>
            </a:r>
          </a:p>
          <a:p>
            <a:pPr eaLnBrk="1" hangingPunct="1">
              <a:lnSpc>
                <a:spcPct val="90000"/>
              </a:lnSpc>
            </a:pPr>
            <a:endParaRPr lang="en-US">
              <a:latin typeface="Calibri" charset="0"/>
            </a:endParaRPr>
          </a:p>
          <a:p>
            <a:pPr eaLnBrk="1" hangingPunct="1">
              <a:lnSpc>
                <a:spcPct val="90000"/>
              </a:lnSpc>
            </a:pPr>
            <a:endParaRPr lang="en-US">
              <a:latin typeface="Calibri" charset="0"/>
            </a:endParaRPr>
          </a:p>
          <a:p>
            <a:pPr eaLnBrk="1" hangingPunct="1">
              <a:lnSpc>
                <a:spcPct val="90000"/>
              </a:lnSpc>
            </a:pPr>
            <a:endParaRPr lang="en-US">
              <a:latin typeface="Calibri" charset="0"/>
            </a:endParaRPr>
          </a:p>
          <a:p>
            <a:pPr eaLnBrk="1" hangingPunct="1">
              <a:lnSpc>
                <a:spcPct val="90000"/>
              </a:lnSpc>
            </a:pPr>
            <a:r>
              <a:rPr lang="en-US">
                <a:latin typeface="Calibri" charset="0"/>
              </a:rPr>
              <a:t>200</a:t>
            </a:r>
          </a:p>
          <a:p>
            <a:pPr eaLnBrk="1" hangingPunct="1">
              <a:lnSpc>
                <a:spcPct val="90000"/>
              </a:lnSpc>
            </a:pPr>
            <a:endParaRPr lang="en-US">
              <a:latin typeface="Calibri" charset="0"/>
            </a:endParaRPr>
          </a:p>
          <a:p>
            <a:pPr eaLnBrk="1" hangingPunct="1">
              <a:lnSpc>
                <a:spcPct val="90000"/>
              </a:lnSpc>
            </a:pPr>
            <a:endParaRPr lang="en-US">
              <a:latin typeface="Calibri" charset="0"/>
            </a:endParaRPr>
          </a:p>
          <a:p>
            <a:pPr eaLnBrk="1" hangingPunct="1">
              <a:lnSpc>
                <a:spcPct val="90000"/>
              </a:lnSpc>
            </a:pPr>
            <a:endParaRPr lang="en-US">
              <a:latin typeface="Calibri" charset="0"/>
            </a:endParaRPr>
          </a:p>
          <a:p>
            <a:pPr eaLnBrk="1" hangingPunct="1">
              <a:lnSpc>
                <a:spcPct val="90000"/>
              </a:lnSpc>
            </a:pPr>
            <a:r>
              <a:rPr lang="en-US">
                <a:latin typeface="Calibri" charset="0"/>
              </a:rPr>
              <a:t>300</a:t>
            </a:r>
          </a:p>
        </p:txBody>
      </p:sp>
      <p:sp>
        <p:nvSpPr>
          <p:cNvPr id="31762" name="TextBox 29"/>
          <p:cNvSpPr txBox="1">
            <a:spLocks noChangeArrowheads="1"/>
          </p:cNvSpPr>
          <p:nvPr/>
        </p:nvSpPr>
        <p:spPr bwMode="auto">
          <a:xfrm>
            <a:off x="0" y="926306"/>
            <a:ext cx="1012825" cy="8302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a:latin typeface="Calibri" charset="0"/>
              </a:rPr>
              <a:t>Depth(</a:t>
            </a:r>
            <a:r>
              <a:rPr lang="en-US" dirty="0" smtClean="0">
                <a:latin typeface="Calibri" charset="0"/>
              </a:rPr>
              <a:t>km</a:t>
            </a:r>
            <a:r>
              <a:rPr lang="en-US" dirty="0">
                <a:latin typeface="Calibri" charset="0"/>
              </a:rPr>
              <a:t>)</a:t>
            </a:r>
          </a:p>
        </p:txBody>
      </p:sp>
      <p:sp>
        <p:nvSpPr>
          <p:cNvPr id="31763" name="TextBox 30"/>
          <p:cNvSpPr txBox="1">
            <a:spLocks noChangeArrowheads="1"/>
          </p:cNvSpPr>
          <p:nvPr/>
        </p:nvSpPr>
        <p:spPr bwMode="auto">
          <a:xfrm>
            <a:off x="4621213" y="901700"/>
            <a:ext cx="1135062" cy="4618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en-US" sz="2800" dirty="0">
                <a:latin typeface="Calibri" charset="0"/>
              </a:rPr>
              <a:t>Depth</a:t>
            </a:r>
          </a:p>
          <a:p>
            <a:pPr eaLnBrk="1" hangingPunct="1">
              <a:lnSpc>
                <a:spcPct val="90000"/>
              </a:lnSpc>
            </a:pPr>
            <a:endParaRPr lang="en-US" sz="2800" dirty="0">
              <a:latin typeface="Calibri" charset="0"/>
            </a:endParaRPr>
          </a:p>
          <a:p>
            <a:pPr eaLnBrk="1" hangingPunct="1">
              <a:lnSpc>
                <a:spcPct val="110000"/>
              </a:lnSpc>
            </a:pPr>
            <a:r>
              <a:rPr lang="en-US" sz="2800" dirty="0">
                <a:latin typeface="Calibri" charset="0"/>
              </a:rPr>
              <a:t>100</a:t>
            </a:r>
          </a:p>
          <a:p>
            <a:pPr eaLnBrk="1" hangingPunct="1">
              <a:lnSpc>
                <a:spcPct val="110000"/>
              </a:lnSpc>
            </a:pPr>
            <a:endParaRPr lang="en-US" sz="2800" dirty="0">
              <a:latin typeface="Calibri" charset="0"/>
            </a:endParaRPr>
          </a:p>
          <a:p>
            <a:pPr eaLnBrk="1" hangingPunct="1">
              <a:lnSpc>
                <a:spcPct val="110000"/>
              </a:lnSpc>
            </a:pPr>
            <a:endParaRPr lang="en-US" sz="2800" dirty="0">
              <a:latin typeface="Calibri" charset="0"/>
            </a:endParaRPr>
          </a:p>
          <a:p>
            <a:pPr eaLnBrk="1" hangingPunct="1">
              <a:lnSpc>
                <a:spcPct val="110000"/>
              </a:lnSpc>
            </a:pPr>
            <a:r>
              <a:rPr lang="en-US" sz="2800" dirty="0">
                <a:latin typeface="Calibri" charset="0"/>
              </a:rPr>
              <a:t>200</a:t>
            </a:r>
          </a:p>
          <a:p>
            <a:pPr eaLnBrk="1" hangingPunct="1">
              <a:lnSpc>
                <a:spcPct val="110000"/>
              </a:lnSpc>
            </a:pPr>
            <a:endParaRPr lang="en-US" sz="2800" dirty="0">
              <a:latin typeface="Calibri" charset="0"/>
            </a:endParaRPr>
          </a:p>
          <a:p>
            <a:pPr eaLnBrk="1" hangingPunct="1">
              <a:lnSpc>
                <a:spcPct val="110000"/>
              </a:lnSpc>
            </a:pPr>
            <a:endParaRPr lang="en-US" sz="2800" dirty="0">
              <a:latin typeface="Calibri" charset="0"/>
            </a:endParaRPr>
          </a:p>
          <a:p>
            <a:pPr eaLnBrk="1" hangingPunct="1">
              <a:lnSpc>
                <a:spcPct val="110000"/>
              </a:lnSpc>
            </a:pPr>
            <a:r>
              <a:rPr lang="en-US" sz="2800" dirty="0">
                <a:latin typeface="Calibri" charset="0"/>
              </a:rPr>
              <a:t>300</a:t>
            </a:r>
          </a:p>
          <a:p>
            <a:pPr eaLnBrk="1" hangingPunct="1"/>
            <a:endParaRPr lang="en-US" sz="2800" dirty="0">
              <a:latin typeface="Calibri" charset="0"/>
            </a:endParaRPr>
          </a:p>
        </p:txBody>
      </p:sp>
      <p:cxnSp>
        <p:nvCxnSpPr>
          <p:cNvPr id="99329" name="Straight Connector 99328"/>
          <p:cNvCxnSpPr/>
          <p:nvPr/>
        </p:nvCxnSpPr>
        <p:spPr>
          <a:xfrm flipV="1">
            <a:off x="5364163" y="2552700"/>
            <a:ext cx="392112" cy="608013"/>
          </a:xfrm>
          <a:prstGeom prst="line">
            <a:avLst/>
          </a:prstGeom>
          <a:ln w="38100" cmpd="sng">
            <a:solidFill>
              <a:srgbClr val="660066"/>
            </a:solidFill>
          </a:ln>
        </p:spPr>
        <p:style>
          <a:lnRef idx="2">
            <a:schemeClr val="accent1"/>
          </a:lnRef>
          <a:fillRef idx="0">
            <a:schemeClr val="accent1"/>
          </a:fillRef>
          <a:effectRef idx="1">
            <a:schemeClr val="accent1"/>
          </a:effectRef>
          <a:fontRef idx="minor">
            <a:schemeClr val="tx1"/>
          </a:fontRef>
        </p:style>
      </p:cxnSp>
      <p:sp>
        <p:nvSpPr>
          <p:cNvPr id="31765" name="TextBox 99344"/>
          <p:cNvSpPr txBox="1">
            <a:spLocks noChangeArrowheads="1"/>
          </p:cNvSpPr>
          <p:nvPr/>
        </p:nvSpPr>
        <p:spPr bwMode="auto">
          <a:xfrm>
            <a:off x="5126038" y="5286375"/>
            <a:ext cx="630237"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latin typeface="Calibri" charset="0"/>
            </a:endParaRPr>
          </a:p>
        </p:txBody>
      </p:sp>
      <p:sp>
        <p:nvSpPr>
          <p:cNvPr id="31766" name="TextBox 99345"/>
          <p:cNvSpPr txBox="1">
            <a:spLocks noChangeArrowheads="1"/>
          </p:cNvSpPr>
          <p:nvPr/>
        </p:nvSpPr>
        <p:spPr bwMode="auto">
          <a:xfrm>
            <a:off x="919163" y="4676775"/>
            <a:ext cx="625475"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atin typeface="Calibri" charset="0"/>
              </a:rPr>
              <a:t>4.2</a:t>
            </a:r>
          </a:p>
        </p:txBody>
      </p:sp>
      <p:sp>
        <p:nvSpPr>
          <p:cNvPr id="31767" name="TextBox 99346"/>
          <p:cNvSpPr txBox="1">
            <a:spLocks noChangeArrowheads="1"/>
          </p:cNvSpPr>
          <p:nvPr/>
        </p:nvSpPr>
        <p:spPr bwMode="auto">
          <a:xfrm>
            <a:off x="3675063" y="4665663"/>
            <a:ext cx="70485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atin typeface="Calibri" charset="0"/>
              </a:rPr>
              <a:t>4.8</a:t>
            </a:r>
          </a:p>
        </p:txBody>
      </p:sp>
      <p:sp>
        <p:nvSpPr>
          <p:cNvPr id="99349" name="Rectangle 99348"/>
          <p:cNvSpPr/>
          <p:nvPr/>
        </p:nvSpPr>
        <p:spPr>
          <a:xfrm>
            <a:off x="7364413" y="0"/>
            <a:ext cx="1258887" cy="9017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1769" name="TextBox 99349"/>
          <p:cNvSpPr txBox="1">
            <a:spLocks noChangeArrowheads="1"/>
          </p:cNvSpPr>
          <p:nvPr/>
        </p:nvSpPr>
        <p:spPr bwMode="auto">
          <a:xfrm>
            <a:off x="3297238" y="2393950"/>
            <a:ext cx="904875" cy="993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latin typeface="Calibri" charset="0"/>
              </a:rPr>
              <a:t>10</a:t>
            </a:r>
          </a:p>
          <a:p>
            <a:pPr eaLnBrk="1" hangingPunct="1"/>
            <a:r>
              <a:rPr lang="en-US" sz="1800">
                <a:latin typeface="Calibri" charset="0"/>
              </a:rPr>
              <a:t>75</a:t>
            </a:r>
          </a:p>
          <a:p>
            <a:pPr eaLnBrk="1" hangingPunct="1">
              <a:lnSpc>
                <a:spcPct val="130000"/>
              </a:lnSpc>
            </a:pPr>
            <a:r>
              <a:rPr lang="en-US" sz="1800">
                <a:latin typeface="Calibri" charset="0"/>
              </a:rPr>
              <a:t>165</a:t>
            </a:r>
          </a:p>
        </p:txBody>
      </p:sp>
      <p:sp>
        <p:nvSpPr>
          <p:cNvPr id="99351" name="Rectangle 99350"/>
          <p:cNvSpPr/>
          <p:nvPr/>
        </p:nvSpPr>
        <p:spPr>
          <a:xfrm>
            <a:off x="2716213" y="2393950"/>
            <a:ext cx="1336675" cy="993775"/>
          </a:xfrm>
          <a:prstGeom prst="rect">
            <a:avLst/>
          </a:prstGeom>
          <a:noFill/>
          <a:ln w="57150" cmpd="thinThick">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1771" name="TextBox 99351"/>
          <p:cNvSpPr txBox="1">
            <a:spLocks noChangeArrowheads="1"/>
          </p:cNvSpPr>
          <p:nvPr/>
        </p:nvSpPr>
        <p:spPr bwMode="auto">
          <a:xfrm>
            <a:off x="2959100" y="2022475"/>
            <a:ext cx="12430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latin typeface="Calibri" charset="0"/>
              </a:rPr>
              <a:t>Age (Ma)</a:t>
            </a:r>
          </a:p>
        </p:txBody>
      </p:sp>
      <p:sp>
        <p:nvSpPr>
          <p:cNvPr id="2" name="TextBox 1"/>
          <p:cNvSpPr txBox="1"/>
          <p:nvPr/>
        </p:nvSpPr>
        <p:spPr>
          <a:xfrm>
            <a:off x="2971800" y="3505200"/>
            <a:ext cx="1447800" cy="923330"/>
          </a:xfrm>
          <a:prstGeom prst="rect">
            <a:avLst/>
          </a:prstGeom>
          <a:solidFill>
            <a:schemeClr val="bg1"/>
          </a:solidFill>
        </p:spPr>
        <p:txBody>
          <a:bodyPr wrap="square" rtlCol="0">
            <a:spAutoFit/>
          </a:bodyPr>
          <a:lstStyle/>
          <a:p>
            <a:r>
              <a:rPr lang="en-US" dirty="0" smtClean="0">
                <a:solidFill>
                  <a:srgbClr val="008000"/>
                </a:solidFill>
              </a:rPr>
              <a:t>Near-ridge </a:t>
            </a:r>
            <a:r>
              <a:rPr lang="en-US" dirty="0" err="1" smtClean="0">
                <a:solidFill>
                  <a:srgbClr val="008000"/>
                </a:solidFill>
              </a:rPr>
              <a:t>geotherm</a:t>
            </a:r>
            <a:r>
              <a:rPr lang="en-US" dirty="0" smtClean="0">
                <a:solidFill>
                  <a:srgbClr val="008000"/>
                </a:solidFill>
              </a:rPr>
              <a:t> is cold</a:t>
            </a:r>
            <a:endParaRPr lang="en-US" dirty="0">
              <a:solidFill>
                <a:srgbClr val="008000"/>
              </a:solidFill>
            </a:endParaRPr>
          </a:p>
        </p:txBody>
      </p:sp>
      <p:cxnSp>
        <p:nvCxnSpPr>
          <p:cNvPr id="5" name="Straight Arrow Connector 4"/>
          <p:cNvCxnSpPr/>
          <p:nvPr/>
        </p:nvCxnSpPr>
        <p:spPr>
          <a:xfrm flipH="1">
            <a:off x="2743200" y="3733800"/>
            <a:ext cx="304800" cy="152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7696200" y="2057400"/>
            <a:ext cx="1219200" cy="923330"/>
          </a:xfrm>
          <a:prstGeom prst="rect">
            <a:avLst/>
          </a:prstGeom>
          <a:noFill/>
        </p:spPr>
        <p:txBody>
          <a:bodyPr wrap="square" rtlCol="0">
            <a:spAutoFit/>
          </a:bodyPr>
          <a:lstStyle/>
          <a:p>
            <a:r>
              <a:rPr lang="en-US" dirty="0" smtClean="0"/>
              <a:t>Melt extraction range</a:t>
            </a:r>
            <a:endParaRPr lang="en-US" dirty="0"/>
          </a:p>
        </p:txBody>
      </p:sp>
      <p:cxnSp>
        <p:nvCxnSpPr>
          <p:cNvPr id="8" name="Straight Arrow Connector 7"/>
          <p:cNvCxnSpPr/>
          <p:nvPr/>
        </p:nvCxnSpPr>
        <p:spPr>
          <a:xfrm>
            <a:off x="7467600" y="1752600"/>
            <a:ext cx="0" cy="1219200"/>
          </a:xfrm>
          <a:prstGeom prst="straightConnector1">
            <a:avLst/>
          </a:prstGeom>
          <a:ln>
            <a:solidFill>
              <a:srgbClr val="0000FF"/>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261939" y="144675"/>
            <a:ext cx="8653462" cy="461665"/>
          </a:xfrm>
          <a:prstGeom prst="rect">
            <a:avLst/>
          </a:prstGeom>
          <a:noFill/>
        </p:spPr>
        <p:txBody>
          <a:bodyPr wrap="square" rtlCol="0">
            <a:spAutoFit/>
          </a:bodyPr>
          <a:lstStyle/>
          <a:p>
            <a:r>
              <a:rPr lang="en-US" sz="2400" dirty="0" smtClean="0">
                <a:solidFill>
                  <a:srgbClr val="0000FF"/>
                </a:solidFill>
              </a:rPr>
              <a:t>Near-ridge mantle is 200 C colder than under thick plates</a:t>
            </a:r>
            <a:endParaRPr lang="en-US" sz="2400" dirty="0">
              <a:solidFill>
                <a:srgbClr val="0000FF"/>
              </a:solidFill>
            </a:endParaRPr>
          </a:p>
        </p:txBody>
      </p:sp>
      <p:cxnSp>
        <p:nvCxnSpPr>
          <p:cNvPr id="9" name="Straight Arrow Connector 8"/>
          <p:cNvCxnSpPr/>
          <p:nvPr/>
        </p:nvCxnSpPr>
        <p:spPr>
          <a:xfrm>
            <a:off x="8915400" y="1341438"/>
            <a:ext cx="0" cy="2163762"/>
          </a:xfrm>
          <a:prstGeom prst="straightConnector1">
            <a:avLst/>
          </a:prstGeom>
          <a:ln w="57150" cmpd="sng">
            <a:solidFill>
              <a:srgbClr val="008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8572751" y="3545063"/>
            <a:ext cx="571249" cy="523220"/>
          </a:xfrm>
          <a:prstGeom prst="rect">
            <a:avLst/>
          </a:prstGeom>
          <a:noFill/>
        </p:spPr>
        <p:txBody>
          <a:bodyPr wrap="square" rtlCol="0">
            <a:spAutoFit/>
          </a:bodyPr>
          <a:lstStyle/>
          <a:p>
            <a:r>
              <a:rPr lang="en-US" sz="2800" dirty="0" smtClean="0">
                <a:solidFill>
                  <a:srgbClr val="0000FF"/>
                </a:solidFill>
              </a:rPr>
              <a:t>BL</a:t>
            </a:r>
            <a:endParaRPr lang="en-US" sz="2800" dirty="0">
              <a:solidFill>
                <a:srgbClr val="0000FF"/>
              </a:solidFill>
            </a:endParaRPr>
          </a:p>
        </p:txBody>
      </p:sp>
      <p:cxnSp>
        <p:nvCxnSpPr>
          <p:cNvPr id="12" name="Straight Arrow Connector 11"/>
          <p:cNvCxnSpPr/>
          <p:nvPr/>
        </p:nvCxnSpPr>
        <p:spPr>
          <a:xfrm>
            <a:off x="7349317" y="1109176"/>
            <a:ext cx="0" cy="23226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6704259" y="757619"/>
            <a:ext cx="2211141" cy="369332"/>
          </a:xfrm>
          <a:prstGeom prst="rect">
            <a:avLst/>
          </a:prstGeom>
          <a:solidFill>
            <a:schemeClr val="bg1"/>
          </a:solidFill>
        </p:spPr>
        <p:txBody>
          <a:bodyPr wrap="square" rtlCol="0">
            <a:spAutoFit/>
          </a:bodyPr>
          <a:lstStyle/>
          <a:p>
            <a:r>
              <a:rPr lang="en-US" dirty="0" smtClean="0">
                <a:solidFill>
                  <a:srgbClr val="008000"/>
                </a:solidFill>
              </a:rPr>
              <a:t>Ambient (average)</a:t>
            </a:r>
            <a:endParaRPr lang="en-US" dirty="0">
              <a:solidFill>
                <a:srgbClr val="008000"/>
              </a:solidFill>
            </a:endParaRPr>
          </a:p>
        </p:txBody>
      </p:sp>
      <p:cxnSp>
        <p:nvCxnSpPr>
          <p:cNvPr id="15" name="Straight Arrow Connector 14"/>
          <p:cNvCxnSpPr/>
          <p:nvPr/>
        </p:nvCxnSpPr>
        <p:spPr>
          <a:xfrm>
            <a:off x="5972175" y="606340"/>
            <a:ext cx="732084" cy="236546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5972175" y="3387725"/>
            <a:ext cx="445558" cy="461665"/>
          </a:xfrm>
          <a:prstGeom prst="rect">
            <a:avLst/>
          </a:prstGeom>
          <a:noFill/>
        </p:spPr>
        <p:txBody>
          <a:bodyPr wrap="square" rtlCol="0">
            <a:spAutoFit/>
          </a:bodyPr>
          <a:lstStyle/>
          <a:p>
            <a:r>
              <a:rPr lang="en-US" sz="2400" b="1" dirty="0" smtClean="0"/>
              <a:t>L</a:t>
            </a:r>
            <a:endParaRPr lang="en-US" sz="2400" b="1" dirty="0"/>
          </a:p>
        </p:txBody>
      </p:sp>
    </p:spTree>
    <p:extLst>
      <p:ext uri="{BB962C8B-B14F-4D97-AF65-F5344CB8AC3E}">
        <p14:creationId xmlns:p14="http://schemas.microsoft.com/office/powerpoint/2010/main" val="37478789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59504" y="530475"/>
            <a:ext cx="6398791" cy="5078313"/>
          </a:xfrm>
          <a:prstGeom prst="rect">
            <a:avLst/>
          </a:prstGeom>
          <a:noFill/>
        </p:spPr>
        <p:txBody>
          <a:bodyPr wrap="square" rtlCol="0">
            <a:spAutoFit/>
          </a:bodyPr>
          <a:lstStyle/>
          <a:p>
            <a:r>
              <a:rPr lang="en-US" sz="3200" dirty="0" err="1" smtClean="0">
                <a:solidFill>
                  <a:srgbClr val="008000"/>
                </a:solidFill>
              </a:rPr>
              <a:t>Subridge</a:t>
            </a:r>
            <a:r>
              <a:rPr lang="en-US" sz="3200" dirty="0" smtClean="0">
                <a:solidFill>
                  <a:srgbClr val="008000"/>
                </a:solidFill>
              </a:rPr>
              <a:t> mantle is </a:t>
            </a:r>
            <a:r>
              <a:rPr lang="en-US" sz="3200" i="1" dirty="0" smtClean="0">
                <a:solidFill>
                  <a:srgbClr val="008000"/>
                </a:solidFill>
              </a:rPr>
              <a:t>not</a:t>
            </a:r>
            <a:r>
              <a:rPr lang="en-US" sz="3200" dirty="0" smtClean="0">
                <a:solidFill>
                  <a:srgbClr val="008000"/>
                </a:solidFill>
              </a:rPr>
              <a:t> ‘average’, or ‘representative’ or ”ambient” at any depth.</a:t>
            </a:r>
          </a:p>
          <a:p>
            <a:endParaRPr lang="en-US" sz="3200" dirty="0"/>
          </a:p>
          <a:p>
            <a:r>
              <a:rPr lang="en-US" sz="3200" dirty="0" smtClean="0"/>
              <a:t>Modeling shows that it is colder than “ambient” </a:t>
            </a:r>
            <a:r>
              <a:rPr lang="en-US" sz="3200" dirty="0" err="1" smtClean="0"/>
              <a:t>subplate</a:t>
            </a:r>
            <a:r>
              <a:rPr lang="en-US" sz="3200" dirty="0" smtClean="0"/>
              <a:t> mantle at all depths, in spite of containing more melt at shallow depths.</a:t>
            </a:r>
          </a:p>
          <a:p>
            <a:endParaRPr lang="en-US" sz="3200" dirty="0"/>
          </a:p>
          <a:p>
            <a:endParaRPr lang="en-US" dirty="0"/>
          </a:p>
          <a:p>
            <a:endParaRPr lang="en-US" dirty="0"/>
          </a:p>
        </p:txBody>
      </p:sp>
      <p:pic>
        <p:nvPicPr>
          <p:cNvPr id="3" name="Picture 2"/>
          <p:cNvPicPr>
            <a:picLocks noChangeAspect="1"/>
          </p:cNvPicPr>
          <p:nvPr/>
        </p:nvPicPr>
        <p:blipFill>
          <a:blip r:embed="rId2"/>
          <a:stretch>
            <a:fillRect/>
          </a:stretch>
        </p:blipFill>
        <p:spPr>
          <a:xfrm>
            <a:off x="257199" y="4504388"/>
            <a:ext cx="6071690" cy="1195352"/>
          </a:xfrm>
          <a:prstGeom prst="rect">
            <a:avLst/>
          </a:prstGeom>
        </p:spPr>
      </p:pic>
      <p:sp>
        <p:nvSpPr>
          <p:cNvPr id="4" name="TextBox 3"/>
          <p:cNvSpPr txBox="1"/>
          <p:nvPr/>
        </p:nvSpPr>
        <p:spPr>
          <a:xfrm>
            <a:off x="2765306" y="5240452"/>
            <a:ext cx="6061166" cy="1661993"/>
          </a:xfrm>
          <a:prstGeom prst="rect">
            <a:avLst/>
          </a:prstGeom>
          <a:noFill/>
        </p:spPr>
        <p:txBody>
          <a:bodyPr wrap="square" rtlCol="0">
            <a:spAutoFit/>
          </a:bodyPr>
          <a:lstStyle/>
          <a:p>
            <a:r>
              <a:rPr lang="en-US" sz="2800" dirty="0" err="1">
                <a:solidFill>
                  <a:srgbClr val="008000"/>
                </a:solidFill>
              </a:rPr>
              <a:t>Midplate</a:t>
            </a:r>
            <a:r>
              <a:rPr lang="en-US" sz="2800" dirty="0">
                <a:solidFill>
                  <a:srgbClr val="008000"/>
                </a:solidFill>
              </a:rPr>
              <a:t> volcanoes tap the surface boundary layer at various depths (rather than a cooling deep source)</a:t>
            </a:r>
          </a:p>
          <a:p>
            <a:endParaRPr lang="en-US" dirty="0"/>
          </a:p>
        </p:txBody>
      </p:sp>
      <p:sp>
        <p:nvSpPr>
          <p:cNvPr id="5" name="Rectangle 4"/>
          <p:cNvSpPr/>
          <p:nvPr/>
        </p:nvSpPr>
        <p:spPr>
          <a:xfrm>
            <a:off x="257199" y="5079702"/>
            <a:ext cx="1141532" cy="28935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257199" y="192900"/>
            <a:ext cx="5112640" cy="400110"/>
          </a:xfrm>
          <a:prstGeom prst="rect">
            <a:avLst/>
          </a:prstGeom>
          <a:noFill/>
        </p:spPr>
        <p:txBody>
          <a:bodyPr wrap="square" rtlCol="0">
            <a:spAutoFit/>
          </a:bodyPr>
          <a:lstStyle/>
          <a:p>
            <a:r>
              <a:rPr lang="en-US" sz="2000" b="1" dirty="0" smtClean="0">
                <a:solidFill>
                  <a:srgbClr val="008000"/>
                </a:solidFill>
              </a:rPr>
              <a:t>LATERAL TEMPERATURE GRADIENTS</a:t>
            </a:r>
            <a:endParaRPr lang="en-US" sz="2000" b="1" dirty="0">
              <a:solidFill>
                <a:srgbClr val="008000"/>
              </a:solidFill>
            </a:endParaRPr>
          </a:p>
        </p:txBody>
      </p:sp>
      <p:sp>
        <p:nvSpPr>
          <p:cNvPr id="7" name="TextBox 6"/>
          <p:cNvSpPr txBox="1"/>
          <p:nvPr/>
        </p:nvSpPr>
        <p:spPr>
          <a:xfrm>
            <a:off x="1559504" y="5699740"/>
            <a:ext cx="996796" cy="461665"/>
          </a:xfrm>
          <a:prstGeom prst="rect">
            <a:avLst/>
          </a:prstGeom>
          <a:noFill/>
        </p:spPr>
        <p:txBody>
          <a:bodyPr wrap="square" rtlCol="0">
            <a:spAutoFit/>
          </a:bodyPr>
          <a:lstStyle/>
          <a:p>
            <a:r>
              <a:rPr lang="en-US" sz="2400" i="1" dirty="0" smtClean="0"/>
              <a:t>versus</a:t>
            </a:r>
            <a:endParaRPr lang="en-US" sz="2400" i="1" dirty="0"/>
          </a:p>
        </p:txBody>
      </p:sp>
      <p:sp>
        <p:nvSpPr>
          <p:cNvPr id="8" name="TextBox 7"/>
          <p:cNvSpPr txBox="1"/>
          <p:nvPr/>
        </p:nvSpPr>
        <p:spPr>
          <a:xfrm>
            <a:off x="6100288" y="4724400"/>
            <a:ext cx="1964211" cy="369332"/>
          </a:xfrm>
          <a:prstGeom prst="rect">
            <a:avLst/>
          </a:prstGeom>
          <a:noFill/>
        </p:spPr>
        <p:txBody>
          <a:bodyPr wrap="square" rtlCol="0">
            <a:spAutoFit/>
          </a:bodyPr>
          <a:lstStyle/>
          <a:p>
            <a:r>
              <a:rPr lang="en-US" dirty="0"/>
              <a:t>(</a:t>
            </a:r>
            <a:r>
              <a:rPr lang="en-US" b="1" dirty="0" smtClean="0"/>
              <a:t>sources of OIB)</a:t>
            </a:r>
            <a:endParaRPr lang="en-US" b="1" dirty="0"/>
          </a:p>
        </p:txBody>
      </p:sp>
    </p:spTree>
    <p:extLst>
      <p:ext uri="{BB962C8B-B14F-4D97-AF65-F5344CB8AC3E}">
        <p14:creationId xmlns:p14="http://schemas.microsoft.com/office/powerpoint/2010/main" val="15725696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6329" y="2643292"/>
            <a:ext cx="8630530" cy="3662541"/>
          </a:xfrm>
          <a:prstGeom prst="rect">
            <a:avLst/>
          </a:prstGeom>
        </p:spPr>
        <p:txBody>
          <a:bodyPr wrap="square">
            <a:spAutoFit/>
          </a:bodyPr>
          <a:lstStyle/>
          <a:p>
            <a:r>
              <a:rPr lang="en-US" sz="2400" dirty="0" smtClean="0"/>
              <a:t>Theory, starting with </a:t>
            </a:r>
            <a:r>
              <a:rPr lang="en-US" sz="2800" dirty="0" smtClean="0">
                <a:solidFill>
                  <a:srgbClr val="0000FF"/>
                </a:solidFill>
              </a:rPr>
              <a:t>Raymond </a:t>
            </a:r>
            <a:r>
              <a:rPr lang="en-US" sz="2800" dirty="0" err="1" smtClean="0">
                <a:solidFill>
                  <a:srgbClr val="0000FF"/>
                </a:solidFill>
              </a:rPr>
              <a:t>Jeanloz</a:t>
            </a:r>
            <a:r>
              <a:rPr lang="en-US" sz="2400" dirty="0" smtClean="0"/>
              <a:t>, </a:t>
            </a:r>
            <a:r>
              <a:rPr lang="en-US" sz="2400" dirty="0"/>
              <a:t>(Moore</a:t>
            </a:r>
            <a:r>
              <a:rPr lang="en-US" sz="2400" dirty="0" smtClean="0"/>
              <a:t>, </a:t>
            </a:r>
            <a:r>
              <a:rPr lang="en-US" sz="2400" dirty="0" err="1"/>
              <a:t>Tackley</a:t>
            </a:r>
            <a:r>
              <a:rPr lang="en-US" sz="2400" dirty="0"/>
              <a:t>, Bunge, </a:t>
            </a:r>
            <a:r>
              <a:rPr lang="en-US" sz="2400" dirty="0" err="1"/>
              <a:t>Sinha</a:t>
            </a:r>
            <a:r>
              <a:rPr lang="en-US" sz="2400" dirty="0"/>
              <a:t>, Butler, </a:t>
            </a:r>
            <a:r>
              <a:rPr lang="en-US" sz="2400" dirty="0" smtClean="0"/>
              <a:t>Morris)</a:t>
            </a:r>
            <a:r>
              <a:rPr lang="en-US" sz="2400" dirty="0"/>
              <a:t> </a:t>
            </a:r>
            <a:r>
              <a:rPr lang="en-US" sz="2400" dirty="0" smtClean="0"/>
              <a:t>&amp; </a:t>
            </a:r>
            <a:r>
              <a:rPr lang="en-US" sz="2400" dirty="0" err="1" smtClean="0"/>
              <a:t>wavespeed</a:t>
            </a:r>
            <a:r>
              <a:rPr lang="en-US" sz="2400" dirty="0" smtClean="0"/>
              <a:t> </a:t>
            </a:r>
            <a:r>
              <a:rPr lang="en-US" sz="2400" dirty="0"/>
              <a:t>gradients (Birch, </a:t>
            </a:r>
            <a:r>
              <a:rPr lang="en-US" sz="2400" dirty="0" err="1"/>
              <a:t>Xu</a:t>
            </a:r>
            <a:r>
              <a:rPr lang="en-US" sz="2400" dirty="0"/>
              <a:t>) inferred from seismology, imply ‘thermal overshoots’ &amp;</a:t>
            </a:r>
            <a:r>
              <a:rPr lang="en-US" sz="2400" dirty="0" smtClean="0"/>
              <a:t> </a:t>
            </a:r>
            <a:r>
              <a:rPr lang="en-US" sz="2400" dirty="0" err="1"/>
              <a:t>subadiabatic</a:t>
            </a:r>
            <a:r>
              <a:rPr lang="en-US" sz="2400" dirty="0"/>
              <a:t> gradients between boundary layers, </a:t>
            </a:r>
            <a:r>
              <a:rPr lang="en-US" sz="2400" dirty="0">
                <a:solidFill>
                  <a:srgbClr val="008000"/>
                </a:solidFill>
              </a:rPr>
              <a:t>giving lower potential temperatures at depth than occur near 200 km</a:t>
            </a:r>
            <a:r>
              <a:rPr lang="en-US" sz="2400" dirty="0"/>
              <a:t>.</a:t>
            </a:r>
          </a:p>
          <a:p>
            <a:endParaRPr lang="en-US" sz="2400" dirty="0"/>
          </a:p>
          <a:p>
            <a:r>
              <a:rPr lang="en-US" sz="2800" dirty="0"/>
              <a:t>When the canonical </a:t>
            </a:r>
            <a:r>
              <a:rPr lang="en-US" sz="2800" dirty="0" err="1" smtClean="0"/>
              <a:t>geotherm</a:t>
            </a:r>
            <a:r>
              <a:rPr lang="en-US" sz="2800" dirty="0" smtClean="0"/>
              <a:t> </a:t>
            </a:r>
            <a:r>
              <a:rPr lang="en-US" sz="2800" dirty="0"/>
              <a:t>(McKenzie &amp; </a:t>
            </a:r>
            <a:r>
              <a:rPr lang="en-US" sz="2800" dirty="0" err="1"/>
              <a:t>Bickle</a:t>
            </a:r>
            <a:r>
              <a:rPr lang="en-US" sz="2800" dirty="0" smtClean="0"/>
              <a:t>)</a:t>
            </a:r>
            <a:r>
              <a:rPr lang="en-US" sz="2800" dirty="0"/>
              <a:t> </a:t>
            </a:r>
            <a:r>
              <a:rPr lang="en-US" sz="2800" dirty="0" smtClean="0"/>
              <a:t>is </a:t>
            </a:r>
            <a:r>
              <a:rPr lang="en-US" sz="2800" dirty="0"/>
              <a:t>corrected for physics &amp;</a:t>
            </a:r>
            <a:r>
              <a:rPr lang="en-US" sz="2800" dirty="0" smtClean="0"/>
              <a:t> </a:t>
            </a:r>
            <a:r>
              <a:rPr lang="en-US" sz="2800" dirty="0"/>
              <a:t>seismological oversights, both </a:t>
            </a:r>
            <a:r>
              <a:rPr lang="en-US" sz="2800" dirty="0">
                <a:solidFill>
                  <a:srgbClr val="008000"/>
                </a:solidFill>
              </a:rPr>
              <a:t>the possibility </a:t>
            </a:r>
            <a:r>
              <a:rPr lang="en-US" sz="2800" dirty="0" smtClean="0">
                <a:solidFill>
                  <a:srgbClr val="008000"/>
                </a:solidFill>
              </a:rPr>
              <a:t>of &amp; </a:t>
            </a:r>
            <a:r>
              <a:rPr lang="en-US" sz="2800" dirty="0">
                <a:solidFill>
                  <a:srgbClr val="008000"/>
                </a:solidFill>
              </a:rPr>
              <a:t>need for </a:t>
            </a:r>
            <a:r>
              <a:rPr lang="en-US" sz="2800" dirty="0" smtClean="0">
                <a:solidFill>
                  <a:srgbClr val="008000"/>
                </a:solidFill>
              </a:rPr>
              <a:t>hot deep </a:t>
            </a:r>
            <a:r>
              <a:rPr lang="en-US" sz="2800" dirty="0" err="1" smtClean="0">
                <a:solidFill>
                  <a:srgbClr val="008000"/>
                </a:solidFill>
              </a:rPr>
              <a:t>upwellings</a:t>
            </a:r>
            <a:r>
              <a:rPr lang="en-US" sz="2800" dirty="0" smtClean="0">
                <a:solidFill>
                  <a:srgbClr val="008000"/>
                </a:solidFill>
              </a:rPr>
              <a:t> </a:t>
            </a:r>
            <a:r>
              <a:rPr lang="en-US" sz="2800" dirty="0">
                <a:solidFill>
                  <a:srgbClr val="008000"/>
                </a:solidFill>
              </a:rPr>
              <a:t>disappear.</a:t>
            </a:r>
          </a:p>
        </p:txBody>
      </p:sp>
      <p:sp>
        <p:nvSpPr>
          <p:cNvPr id="3" name="Rectangle 2"/>
          <p:cNvSpPr/>
          <p:nvPr/>
        </p:nvSpPr>
        <p:spPr>
          <a:xfrm>
            <a:off x="469257" y="198710"/>
            <a:ext cx="6172961" cy="2308324"/>
          </a:xfrm>
          <a:prstGeom prst="rect">
            <a:avLst/>
          </a:prstGeom>
        </p:spPr>
        <p:txBody>
          <a:bodyPr wrap="square">
            <a:spAutoFit/>
          </a:bodyPr>
          <a:lstStyle/>
          <a:p>
            <a:r>
              <a:rPr lang="en-US" sz="2400" dirty="0"/>
              <a:t>Inverted </a:t>
            </a:r>
            <a:r>
              <a:rPr lang="en-US" sz="2400" dirty="0" err="1"/>
              <a:t>geotherms</a:t>
            </a:r>
            <a:endParaRPr lang="en-US" sz="2400" dirty="0"/>
          </a:p>
          <a:p>
            <a:endParaRPr lang="en-US" sz="2400" dirty="0"/>
          </a:p>
          <a:p>
            <a:r>
              <a:rPr lang="en-US" sz="2400" dirty="0" smtClean="0"/>
              <a:t>      </a:t>
            </a:r>
            <a:r>
              <a:rPr lang="en-US" sz="2400" dirty="0" err="1" smtClean="0"/>
              <a:t>Subadiabatic</a:t>
            </a:r>
            <a:r>
              <a:rPr lang="en-US" sz="2400" dirty="0" smtClean="0"/>
              <a:t> </a:t>
            </a:r>
            <a:r>
              <a:rPr lang="en-US" sz="2400" dirty="0"/>
              <a:t>gradients</a:t>
            </a:r>
          </a:p>
          <a:p>
            <a:endParaRPr lang="en-US" sz="2400" dirty="0"/>
          </a:p>
          <a:p>
            <a:r>
              <a:rPr lang="en-US" sz="2400" dirty="0" smtClean="0"/>
              <a:t>            Thermal overshoots (</a:t>
            </a:r>
            <a:r>
              <a:rPr lang="en-US" sz="2400" dirty="0" smtClean="0">
                <a:solidFill>
                  <a:srgbClr val="FF0000"/>
                </a:solidFill>
              </a:rPr>
              <a:t>ambient mantle is hotter than MORB</a:t>
            </a:r>
            <a:r>
              <a:rPr lang="en-US" sz="2400" dirty="0" smtClean="0"/>
              <a:t>)</a:t>
            </a:r>
            <a:endParaRPr lang="en-US" sz="2400" dirty="0"/>
          </a:p>
        </p:txBody>
      </p:sp>
      <p:pic>
        <p:nvPicPr>
          <p:cNvPr id="4" name="Picture 3"/>
          <p:cNvPicPr>
            <a:picLocks noChangeAspect="1"/>
          </p:cNvPicPr>
          <p:nvPr/>
        </p:nvPicPr>
        <p:blipFill>
          <a:blip r:embed="rId2"/>
          <a:stretch>
            <a:fillRect/>
          </a:stretch>
        </p:blipFill>
        <p:spPr>
          <a:xfrm>
            <a:off x="7283045" y="198710"/>
            <a:ext cx="1623814" cy="2292916"/>
          </a:xfrm>
          <a:prstGeom prst="rect">
            <a:avLst/>
          </a:prstGeom>
        </p:spPr>
      </p:pic>
      <p:sp>
        <p:nvSpPr>
          <p:cNvPr id="5" name="Rectangle 4"/>
          <p:cNvSpPr/>
          <p:nvPr/>
        </p:nvSpPr>
        <p:spPr>
          <a:xfrm>
            <a:off x="161868" y="4831419"/>
            <a:ext cx="8744991" cy="1843746"/>
          </a:xfrm>
          <a:prstGeom prst="rect">
            <a:avLst/>
          </a:prstGeom>
          <a:noFill/>
          <a:ln w="7620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399401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nip Single Corner Rectangle 1"/>
          <p:cNvSpPr/>
          <p:nvPr/>
        </p:nvSpPr>
        <p:spPr>
          <a:xfrm>
            <a:off x="660400" y="838200"/>
            <a:ext cx="127000" cy="2235200"/>
          </a:xfrm>
          <a:prstGeom prst="snip1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nip Single Corner Rectangle 2"/>
          <p:cNvSpPr/>
          <p:nvPr/>
        </p:nvSpPr>
        <p:spPr>
          <a:xfrm rot="16200000" flipH="1">
            <a:off x="1682750" y="-44450"/>
            <a:ext cx="165100" cy="1930400"/>
          </a:xfrm>
          <a:prstGeom prst="snip1Rect">
            <a:avLst/>
          </a:prstGeom>
          <a:solidFill>
            <a:srgbClr val="3366FF"/>
          </a:solidFill>
          <a:ln w="7620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Snip Single Corner Rectangle 3"/>
          <p:cNvSpPr/>
          <p:nvPr/>
        </p:nvSpPr>
        <p:spPr>
          <a:xfrm rot="16200000" flipH="1">
            <a:off x="1822450" y="120650"/>
            <a:ext cx="165100" cy="1930400"/>
          </a:xfrm>
          <a:prstGeom prst="snip1Rect">
            <a:avLst/>
          </a:prstGeom>
          <a:solidFill>
            <a:srgbClr val="FF0000"/>
          </a:solidFill>
          <a:ln w="7620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Snip Single Corner Rectangle 4"/>
          <p:cNvSpPr/>
          <p:nvPr/>
        </p:nvSpPr>
        <p:spPr>
          <a:xfrm rot="16200000" flipH="1">
            <a:off x="1974850" y="285750"/>
            <a:ext cx="165100" cy="1930400"/>
          </a:xfrm>
          <a:prstGeom prst="snip1Rect">
            <a:avLst/>
          </a:prstGeom>
          <a:solidFill>
            <a:srgbClr val="3366FF"/>
          </a:solidFill>
          <a:ln w="7620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Snip Single Corner Rectangle 5"/>
          <p:cNvSpPr/>
          <p:nvPr/>
        </p:nvSpPr>
        <p:spPr>
          <a:xfrm>
            <a:off x="812800" y="990600"/>
            <a:ext cx="127000" cy="2082800"/>
          </a:xfrm>
          <a:prstGeom prst="snip1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Snip Single Corner Rectangle 6"/>
          <p:cNvSpPr/>
          <p:nvPr/>
        </p:nvSpPr>
        <p:spPr>
          <a:xfrm>
            <a:off x="965200" y="1143000"/>
            <a:ext cx="127000" cy="1930400"/>
          </a:xfrm>
          <a:prstGeom prst="snip1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ardrop 7"/>
          <p:cNvSpPr/>
          <p:nvPr/>
        </p:nvSpPr>
        <p:spPr>
          <a:xfrm rot="7807068">
            <a:off x="3496164" y="829595"/>
            <a:ext cx="1459092" cy="1584940"/>
          </a:xfrm>
          <a:prstGeom prst="teardrop">
            <a:avLst/>
          </a:prstGeom>
          <a:gradFill flip="none" rotWithShape="1">
            <a:gsLst>
              <a:gs pos="79000">
                <a:schemeClr val="accent1">
                  <a:tint val="100000"/>
                  <a:shade val="100000"/>
                  <a:satMod val="130000"/>
                </a:schemeClr>
              </a:gs>
              <a:gs pos="26000">
                <a:srgbClr val="FF0000"/>
              </a:gs>
            </a:gsLst>
            <a:path path="circle">
              <a:fillToRect t="100000" r="100000"/>
            </a:path>
            <a:tileRect l="-100000" b="-10000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5816600" y="838199"/>
            <a:ext cx="2616200" cy="2235201"/>
          </a:xfrm>
          <a:prstGeom prst="rect">
            <a:avLst/>
          </a:prstGeom>
          <a:gradFill>
            <a:gsLst>
              <a:gs pos="19000">
                <a:schemeClr val="accent1">
                  <a:tint val="100000"/>
                  <a:shade val="100000"/>
                  <a:satMod val="130000"/>
                </a:schemeClr>
              </a:gs>
              <a:gs pos="85000">
                <a:schemeClr val="accent1">
                  <a:tint val="50000"/>
                  <a:shade val="100000"/>
                  <a:satMod val="350000"/>
                </a:schemeClr>
              </a:gs>
              <a:gs pos="62000">
                <a:srgbClr val="FF0000"/>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Bent Arrow 14"/>
          <p:cNvSpPr/>
          <p:nvPr/>
        </p:nvSpPr>
        <p:spPr>
          <a:xfrm>
            <a:off x="1219200" y="1473199"/>
            <a:ext cx="762000" cy="901701"/>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6" name="Bent Arrow 15"/>
          <p:cNvSpPr/>
          <p:nvPr/>
        </p:nvSpPr>
        <p:spPr>
          <a:xfrm flipV="1">
            <a:off x="5918200" y="1143000"/>
            <a:ext cx="711200" cy="1930400"/>
          </a:xfrm>
          <a:prstGeom prst="bentArrow">
            <a:avLst>
              <a:gd name="adj1" fmla="val 35714"/>
              <a:gd name="adj2" fmla="val 25000"/>
              <a:gd name="adj3" fmla="val 25000"/>
              <a:gd name="adj4" fmla="val 4375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7" name="Up Arrow 16"/>
          <p:cNvSpPr/>
          <p:nvPr/>
        </p:nvSpPr>
        <p:spPr>
          <a:xfrm>
            <a:off x="4083050" y="1865102"/>
            <a:ext cx="495300" cy="111760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2197100" y="279400"/>
            <a:ext cx="4241800" cy="461665"/>
          </a:xfrm>
          <a:prstGeom prst="rect">
            <a:avLst/>
          </a:prstGeom>
          <a:noFill/>
        </p:spPr>
        <p:txBody>
          <a:bodyPr wrap="square" rtlCol="0">
            <a:spAutoFit/>
          </a:bodyPr>
          <a:lstStyle/>
          <a:p>
            <a:r>
              <a:rPr lang="en-US" sz="2400" dirty="0" smtClean="0">
                <a:solidFill>
                  <a:srgbClr val="008000"/>
                </a:solidFill>
                <a:latin typeface="American Typewriter"/>
                <a:cs typeface="American Typewriter"/>
              </a:rPr>
              <a:t>INVERTED GEOTHERMS</a:t>
            </a:r>
            <a:endParaRPr lang="en-US" sz="2400" dirty="0">
              <a:solidFill>
                <a:srgbClr val="008000"/>
              </a:solidFill>
              <a:latin typeface="American Typewriter"/>
              <a:cs typeface="American Typewriter"/>
            </a:endParaRPr>
          </a:p>
        </p:txBody>
      </p:sp>
      <p:sp>
        <p:nvSpPr>
          <p:cNvPr id="19" name="TextBox 18"/>
          <p:cNvSpPr txBox="1"/>
          <p:nvPr/>
        </p:nvSpPr>
        <p:spPr>
          <a:xfrm>
            <a:off x="610077" y="3454400"/>
            <a:ext cx="2412523" cy="923330"/>
          </a:xfrm>
          <a:prstGeom prst="rect">
            <a:avLst/>
          </a:prstGeom>
          <a:noFill/>
        </p:spPr>
        <p:txBody>
          <a:bodyPr wrap="square" rtlCol="0">
            <a:spAutoFit/>
          </a:bodyPr>
          <a:lstStyle/>
          <a:p>
            <a:r>
              <a:rPr lang="en-US" dirty="0" smtClean="0"/>
              <a:t>BOUNDARY LAYERS TURNING HORIZONTAL,</a:t>
            </a:r>
          </a:p>
          <a:p>
            <a:r>
              <a:rPr lang="en-US" dirty="0" smtClean="0"/>
              <a:t>INSULATION</a:t>
            </a:r>
            <a:endParaRPr lang="en-US" dirty="0"/>
          </a:p>
        </p:txBody>
      </p:sp>
      <p:sp>
        <p:nvSpPr>
          <p:cNvPr id="20" name="TextBox 19"/>
          <p:cNvSpPr txBox="1"/>
          <p:nvPr/>
        </p:nvSpPr>
        <p:spPr>
          <a:xfrm>
            <a:off x="3530600" y="3606800"/>
            <a:ext cx="2286000" cy="1200329"/>
          </a:xfrm>
          <a:prstGeom prst="rect">
            <a:avLst/>
          </a:prstGeom>
          <a:noFill/>
        </p:spPr>
        <p:txBody>
          <a:bodyPr wrap="square" rtlCol="0">
            <a:spAutoFit/>
          </a:bodyPr>
          <a:lstStyle/>
          <a:p>
            <a:r>
              <a:rPr lang="en-US" dirty="0" smtClean="0"/>
              <a:t>HEATING WHILE RISING</a:t>
            </a:r>
          </a:p>
          <a:p>
            <a:r>
              <a:rPr lang="en-US" dirty="0" smtClean="0"/>
              <a:t>(Internal heating of passive </a:t>
            </a:r>
            <a:r>
              <a:rPr lang="en-US" dirty="0" err="1" smtClean="0"/>
              <a:t>upwellings</a:t>
            </a:r>
            <a:r>
              <a:rPr lang="en-US" dirty="0" smtClean="0"/>
              <a:t>)</a:t>
            </a:r>
            <a:endParaRPr lang="en-US" dirty="0"/>
          </a:p>
        </p:txBody>
      </p:sp>
      <p:sp>
        <p:nvSpPr>
          <p:cNvPr id="21" name="TextBox 20"/>
          <p:cNvSpPr txBox="1"/>
          <p:nvPr/>
        </p:nvSpPr>
        <p:spPr>
          <a:xfrm>
            <a:off x="6286500" y="3606800"/>
            <a:ext cx="2235200" cy="923330"/>
          </a:xfrm>
          <a:prstGeom prst="rect">
            <a:avLst/>
          </a:prstGeom>
          <a:noFill/>
        </p:spPr>
        <p:txBody>
          <a:bodyPr wrap="square" rtlCol="0">
            <a:spAutoFit/>
          </a:bodyPr>
          <a:lstStyle/>
          <a:p>
            <a:r>
              <a:rPr lang="en-US" dirty="0" smtClean="0"/>
              <a:t>SUBDUCTION &amp;</a:t>
            </a:r>
          </a:p>
          <a:p>
            <a:r>
              <a:rPr lang="en-US" dirty="0" smtClean="0"/>
              <a:t>SECULAR COOLING</a:t>
            </a:r>
          </a:p>
          <a:p>
            <a:r>
              <a:rPr lang="en-US" dirty="0" smtClean="0"/>
              <a:t>(cooling from below)</a:t>
            </a:r>
            <a:endParaRPr lang="en-US" dirty="0"/>
          </a:p>
        </p:txBody>
      </p:sp>
      <p:sp>
        <p:nvSpPr>
          <p:cNvPr id="22" name="TextBox 21"/>
          <p:cNvSpPr txBox="1"/>
          <p:nvPr/>
        </p:nvSpPr>
        <p:spPr>
          <a:xfrm>
            <a:off x="610077" y="5146250"/>
            <a:ext cx="8248550" cy="1200329"/>
          </a:xfrm>
          <a:prstGeom prst="rect">
            <a:avLst/>
          </a:prstGeom>
          <a:noFill/>
        </p:spPr>
        <p:txBody>
          <a:bodyPr wrap="square" rtlCol="0">
            <a:spAutoFit/>
          </a:bodyPr>
          <a:lstStyle/>
          <a:p>
            <a:r>
              <a:rPr lang="en-US" sz="3600" dirty="0" err="1" smtClean="0">
                <a:solidFill>
                  <a:srgbClr val="008000"/>
                </a:solidFill>
              </a:rPr>
              <a:t>Subadiabaticity</a:t>
            </a:r>
            <a:r>
              <a:rPr lang="en-US" sz="3600" dirty="0">
                <a:solidFill>
                  <a:srgbClr val="008000"/>
                </a:solidFill>
              </a:rPr>
              <a:t> </a:t>
            </a:r>
            <a:r>
              <a:rPr lang="en-US" sz="3600" dirty="0" smtClean="0">
                <a:solidFill>
                  <a:srgbClr val="008000"/>
                </a:solidFill>
              </a:rPr>
              <a:t>explains high gradients of seismic velocity below ~200-km depth</a:t>
            </a:r>
            <a:endParaRPr lang="en-US" sz="3600" dirty="0">
              <a:solidFill>
                <a:srgbClr val="008000"/>
              </a:solidFill>
            </a:endParaRPr>
          </a:p>
        </p:txBody>
      </p:sp>
      <p:sp>
        <p:nvSpPr>
          <p:cNvPr id="10" name="TextBox 9"/>
          <p:cNvSpPr txBox="1"/>
          <p:nvPr/>
        </p:nvSpPr>
        <p:spPr>
          <a:xfrm>
            <a:off x="8623300" y="279400"/>
            <a:ext cx="520700" cy="369332"/>
          </a:xfrm>
          <a:prstGeom prst="rect">
            <a:avLst/>
          </a:prstGeom>
          <a:noFill/>
        </p:spPr>
        <p:txBody>
          <a:bodyPr wrap="square" rtlCol="0">
            <a:spAutoFit/>
          </a:bodyPr>
          <a:lstStyle/>
          <a:p>
            <a:r>
              <a:rPr lang="en-US" dirty="0" smtClean="0"/>
              <a:t>27</a:t>
            </a:r>
            <a:endParaRPr lang="en-US" dirty="0"/>
          </a:p>
        </p:txBody>
      </p:sp>
    </p:spTree>
    <p:extLst>
      <p:ext uri="{BB962C8B-B14F-4D97-AF65-F5344CB8AC3E}">
        <p14:creationId xmlns:p14="http://schemas.microsoft.com/office/powerpoint/2010/main" val="362941641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68300" y="0"/>
            <a:ext cx="8394700" cy="4686300"/>
          </a:xfrm>
          <a:prstGeom prst="rect">
            <a:avLst/>
          </a:prstGeom>
          <a:solidFill>
            <a:schemeClr val="bg1"/>
          </a:solidFill>
        </p:spPr>
      </p:pic>
      <p:sp>
        <p:nvSpPr>
          <p:cNvPr id="3" name="Oval 2"/>
          <p:cNvSpPr/>
          <p:nvPr/>
        </p:nvSpPr>
        <p:spPr>
          <a:xfrm>
            <a:off x="2364922" y="3039617"/>
            <a:ext cx="4642254" cy="329336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Left-Right Arrow 3"/>
          <p:cNvSpPr/>
          <p:nvPr/>
        </p:nvSpPr>
        <p:spPr>
          <a:xfrm>
            <a:off x="3709398" y="2172501"/>
            <a:ext cx="1871408" cy="467923"/>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744512" y="3664413"/>
            <a:ext cx="7678698" cy="2668570"/>
          </a:xfrm>
          <a:prstGeom prst="rect">
            <a:avLst/>
          </a:prstGeom>
          <a:solidFill>
            <a:schemeClr val="bg1"/>
          </a:solidFill>
          <a:ln>
            <a:noFill/>
          </a:ln>
          <a:effectLst>
            <a:outerShdw dist="23000" dir="5400000" sx="0" sy="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a:off x="6145877" y="2817656"/>
            <a:ext cx="1065675" cy="84675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3488990" y="3009756"/>
            <a:ext cx="832102" cy="461665"/>
          </a:xfrm>
          <a:prstGeom prst="rect">
            <a:avLst/>
          </a:prstGeom>
          <a:noFill/>
        </p:spPr>
        <p:txBody>
          <a:bodyPr wrap="square" rtlCol="0">
            <a:spAutoFit/>
          </a:bodyPr>
          <a:lstStyle/>
          <a:p>
            <a:r>
              <a:rPr lang="en-US" sz="2400" dirty="0" smtClean="0"/>
              <a:t>cold</a:t>
            </a:r>
            <a:endParaRPr lang="en-US" sz="2400" dirty="0"/>
          </a:p>
        </p:txBody>
      </p:sp>
      <p:sp>
        <p:nvSpPr>
          <p:cNvPr id="10" name="TextBox 9"/>
          <p:cNvSpPr txBox="1"/>
          <p:nvPr/>
        </p:nvSpPr>
        <p:spPr>
          <a:xfrm>
            <a:off x="6598424" y="3547619"/>
            <a:ext cx="919692" cy="461665"/>
          </a:xfrm>
          <a:prstGeom prst="rect">
            <a:avLst/>
          </a:prstGeom>
          <a:noFill/>
        </p:spPr>
        <p:txBody>
          <a:bodyPr wrap="square" rtlCol="0">
            <a:spAutoFit/>
          </a:bodyPr>
          <a:lstStyle/>
          <a:p>
            <a:r>
              <a:rPr lang="en-US" sz="2400" dirty="0" smtClean="0"/>
              <a:t>cold</a:t>
            </a:r>
            <a:endParaRPr lang="en-US" sz="2400" dirty="0"/>
          </a:p>
        </p:txBody>
      </p:sp>
      <p:sp>
        <p:nvSpPr>
          <p:cNvPr id="11" name="TextBox 10"/>
          <p:cNvSpPr txBox="1"/>
          <p:nvPr/>
        </p:nvSpPr>
        <p:spPr>
          <a:xfrm>
            <a:off x="2802871" y="2640424"/>
            <a:ext cx="1240854" cy="369332"/>
          </a:xfrm>
          <a:prstGeom prst="rect">
            <a:avLst/>
          </a:prstGeom>
          <a:solidFill>
            <a:schemeClr val="accent6">
              <a:lumMod val="60000"/>
              <a:lumOff val="40000"/>
            </a:schemeClr>
          </a:solidFill>
        </p:spPr>
        <p:txBody>
          <a:bodyPr wrap="square" rtlCol="0">
            <a:spAutoFit/>
          </a:bodyPr>
          <a:lstStyle/>
          <a:p>
            <a:r>
              <a:rPr lang="en-US" dirty="0" smtClean="0"/>
              <a:t>ambient</a:t>
            </a:r>
            <a:endParaRPr lang="en-US" dirty="0"/>
          </a:p>
        </p:txBody>
      </p:sp>
      <p:sp>
        <p:nvSpPr>
          <p:cNvPr id="12" name="Rectangle 11"/>
          <p:cNvSpPr/>
          <p:nvPr/>
        </p:nvSpPr>
        <p:spPr>
          <a:xfrm>
            <a:off x="5580806" y="2928636"/>
            <a:ext cx="448285" cy="221961"/>
          </a:xfrm>
          <a:prstGeom prst="rect">
            <a:avLst/>
          </a:prstGeom>
          <a:solidFill>
            <a:schemeClr val="accent6">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2948853" y="2195013"/>
            <a:ext cx="760545" cy="369332"/>
          </a:xfrm>
          <a:prstGeom prst="rect">
            <a:avLst/>
          </a:prstGeom>
          <a:noFill/>
        </p:spPr>
        <p:txBody>
          <a:bodyPr wrap="square" rtlCol="0">
            <a:spAutoFit/>
          </a:bodyPr>
          <a:lstStyle/>
          <a:p>
            <a:r>
              <a:rPr lang="en-US" dirty="0" smtClean="0"/>
              <a:t>hot</a:t>
            </a:r>
            <a:endParaRPr lang="en-US" dirty="0"/>
          </a:p>
        </p:txBody>
      </p:sp>
      <p:sp>
        <p:nvSpPr>
          <p:cNvPr id="14" name="TextBox 13"/>
          <p:cNvSpPr txBox="1"/>
          <p:nvPr/>
        </p:nvSpPr>
        <p:spPr>
          <a:xfrm>
            <a:off x="5722526" y="2172501"/>
            <a:ext cx="656923" cy="369332"/>
          </a:xfrm>
          <a:prstGeom prst="rect">
            <a:avLst/>
          </a:prstGeom>
          <a:noFill/>
        </p:spPr>
        <p:txBody>
          <a:bodyPr wrap="square" rtlCol="0">
            <a:spAutoFit/>
          </a:bodyPr>
          <a:lstStyle/>
          <a:p>
            <a:r>
              <a:rPr lang="en-US" dirty="0" smtClean="0"/>
              <a:t>hot</a:t>
            </a:r>
            <a:endParaRPr lang="en-US" dirty="0"/>
          </a:p>
        </p:txBody>
      </p:sp>
      <p:sp>
        <p:nvSpPr>
          <p:cNvPr id="15" name="TextBox 14"/>
          <p:cNvSpPr txBox="1"/>
          <p:nvPr/>
        </p:nvSpPr>
        <p:spPr>
          <a:xfrm>
            <a:off x="368301" y="4009284"/>
            <a:ext cx="8394700" cy="2677656"/>
          </a:xfrm>
          <a:prstGeom prst="rect">
            <a:avLst/>
          </a:prstGeom>
          <a:noFill/>
        </p:spPr>
        <p:txBody>
          <a:bodyPr wrap="square" rtlCol="0">
            <a:spAutoFit/>
          </a:bodyPr>
          <a:lstStyle/>
          <a:p>
            <a:r>
              <a:rPr lang="en-US" sz="2800" dirty="0" smtClean="0"/>
              <a:t>In an internally heated planet, cooled from above by conduction &amp; from within by cold slabs, </a:t>
            </a:r>
            <a:r>
              <a:rPr lang="en-US" sz="2800" dirty="0" err="1" smtClean="0"/>
              <a:t>upwellings</a:t>
            </a:r>
            <a:r>
              <a:rPr lang="en-US" sz="2800" dirty="0" smtClean="0"/>
              <a:t> are </a:t>
            </a:r>
            <a:r>
              <a:rPr lang="en-US" sz="2800" dirty="0" smtClean="0">
                <a:solidFill>
                  <a:srgbClr val="008000"/>
                </a:solidFill>
              </a:rPr>
              <a:t>broad, passive, cold, sluggish…&amp; </a:t>
            </a:r>
            <a:r>
              <a:rPr lang="en-US" sz="2800" dirty="0" err="1" smtClean="0">
                <a:solidFill>
                  <a:srgbClr val="008000"/>
                </a:solidFill>
              </a:rPr>
              <a:t>subadiabatic</a:t>
            </a:r>
            <a:endParaRPr lang="en-US" sz="2800" dirty="0" smtClean="0">
              <a:solidFill>
                <a:srgbClr val="008000"/>
              </a:solidFill>
            </a:endParaRPr>
          </a:p>
          <a:p>
            <a:endParaRPr lang="en-US" sz="2800" dirty="0">
              <a:solidFill>
                <a:srgbClr val="0000FF"/>
              </a:solidFill>
            </a:endParaRPr>
          </a:p>
          <a:p>
            <a:r>
              <a:rPr lang="en-US" sz="2800" dirty="0" smtClean="0"/>
              <a:t>Ambient shallow </a:t>
            </a:r>
            <a:r>
              <a:rPr lang="en-US" sz="2800" dirty="0" err="1" smtClean="0"/>
              <a:t>subplate</a:t>
            </a:r>
            <a:r>
              <a:rPr lang="en-US" sz="2800" dirty="0" smtClean="0"/>
              <a:t> mantle is </a:t>
            </a:r>
            <a:r>
              <a:rPr lang="en-US" sz="2800" dirty="0" smtClean="0">
                <a:solidFill>
                  <a:srgbClr val="008000"/>
                </a:solidFill>
              </a:rPr>
              <a:t>insulated &amp; warmer </a:t>
            </a:r>
            <a:r>
              <a:rPr lang="en-US" sz="2800" dirty="0" smtClean="0"/>
              <a:t>than deeper regions affected by </a:t>
            </a:r>
            <a:r>
              <a:rPr lang="en-US" sz="2800" dirty="0" err="1" smtClean="0"/>
              <a:t>subduction</a:t>
            </a:r>
            <a:r>
              <a:rPr lang="en-US" sz="2800" dirty="0" smtClean="0"/>
              <a:t>.</a:t>
            </a:r>
            <a:endParaRPr lang="en-US" sz="2800" dirty="0"/>
          </a:p>
        </p:txBody>
      </p:sp>
      <p:sp>
        <p:nvSpPr>
          <p:cNvPr id="16" name="TextBox 15"/>
          <p:cNvSpPr txBox="1"/>
          <p:nvPr/>
        </p:nvSpPr>
        <p:spPr>
          <a:xfrm>
            <a:off x="4175109" y="2195013"/>
            <a:ext cx="1240854" cy="369332"/>
          </a:xfrm>
          <a:prstGeom prst="rect">
            <a:avLst/>
          </a:prstGeom>
          <a:noFill/>
        </p:spPr>
        <p:txBody>
          <a:bodyPr wrap="square" rtlCol="0">
            <a:spAutoFit/>
          </a:bodyPr>
          <a:lstStyle/>
          <a:p>
            <a:r>
              <a:rPr lang="en-US" dirty="0" smtClean="0"/>
              <a:t>&lt;2000 km</a:t>
            </a:r>
            <a:endParaRPr lang="en-US" dirty="0"/>
          </a:p>
        </p:txBody>
      </p:sp>
      <p:sp>
        <p:nvSpPr>
          <p:cNvPr id="6" name="TextBox 5"/>
          <p:cNvSpPr txBox="1"/>
          <p:nvPr/>
        </p:nvSpPr>
        <p:spPr>
          <a:xfrm>
            <a:off x="175372" y="192900"/>
            <a:ext cx="3120690" cy="954107"/>
          </a:xfrm>
          <a:prstGeom prst="rect">
            <a:avLst/>
          </a:prstGeom>
          <a:solidFill>
            <a:schemeClr val="bg1"/>
          </a:solidFill>
        </p:spPr>
        <p:txBody>
          <a:bodyPr wrap="square" rtlCol="0">
            <a:spAutoFit/>
          </a:bodyPr>
          <a:lstStyle/>
          <a:p>
            <a:r>
              <a:rPr lang="en-US" sz="2800" dirty="0" smtClean="0">
                <a:solidFill>
                  <a:srgbClr val="008000"/>
                </a:solidFill>
              </a:rPr>
              <a:t>A Kelvin-Rutherford Physics Based Earth</a:t>
            </a:r>
            <a:endParaRPr lang="en-US" sz="2800" dirty="0">
              <a:solidFill>
                <a:srgbClr val="008000"/>
              </a:solidFill>
            </a:endParaRPr>
          </a:p>
        </p:txBody>
      </p:sp>
      <p:sp>
        <p:nvSpPr>
          <p:cNvPr id="8" name="TextBox 7"/>
          <p:cNvSpPr txBox="1"/>
          <p:nvPr/>
        </p:nvSpPr>
        <p:spPr>
          <a:xfrm>
            <a:off x="7331277" y="192900"/>
            <a:ext cx="1431723" cy="400110"/>
          </a:xfrm>
          <a:prstGeom prst="rect">
            <a:avLst/>
          </a:prstGeom>
          <a:noFill/>
        </p:spPr>
        <p:txBody>
          <a:bodyPr wrap="square" rtlCol="0">
            <a:spAutoFit/>
          </a:bodyPr>
          <a:lstStyle/>
          <a:p>
            <a:r>
              <a:rPr lang="en-US" sz="2000" i="1" dirty="0" smtClean="0"/>
              <a:t>preview</a:t>
            </a:r>
            <a:endParaRPr lang="en-US" sz="2000" i="1" dirty="0"/>
          </a:p>
        </p:txBody>
      </p:sp>
      <p:sp>
        <p:nvSpPr>
          <p:cNvPr id="17" name="TextBox 16"/>
          <p:cNvSpPr txBox="1"/>
          <p:nvPr/>
        </p:nvSpPr>
        <p:spPr>
          <a:xfrm>
            <a:off x="4321092" y="3178287"/>
            <a:ext cx="1824785" cy="369332"/>
          </a:xfrm>
          <a:prstGeom prst="rect">
            <a:avLst/>
          </a:prstGeom>
          <a:noFill/>
        </p:spPr>
        <p:txBody>
          <a:bodyPr wrap="square" rtlCol="0">
            <a:spAutoFit/>
          </a:bodyPr>
          <a:lstStyle/>
          <a:p>
            <a:r>
              <a:rPr lang="en-US" dirty="0" smtClean="0"/>
              <a:t>Lower mantle</a:t>
            </a:r>
            <a:endParaRPr lang="en-US" dirty="0"/>
          </a:p>
        </p:txBody>
      </p:sp>
    </p:spTree>
    <p:extLst>
      <p:ext uri="{BB962C8B-B14F-4D97-AF65-F5344CB8AC3E}">
        <p14:creationId xmlns:p14="http://schemas.microsoft.com/office/powerpoint/2010/main" val="267349320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63500"/>
            <a:ext cx="9144000" cy="6707208"/>
          </a:xfrm>
          <a:prstGeom prst="rect">
            <a:avLst/>
          </a:prstGeom>
        </p:spPr>
      </p:pic>
      <p:sp>
        <p:nvSpPr>
          <p:cNvPr id="3" name="TextBox 2"/>
          <p:cNvSpPr txBox="1"/>
          <p:nvPr/>
        </p:nvSpPr>
        <p:spPr>
          <a:xfrm>
            <a:off x="176851" y="63500"/>
            <a:ext cx="6527409" cy="461665"/>
          </a:xfrm>
          <a:prstGeom prst="rect">
            <a:avLst/>
          </a:prstGeom>
          <a:noFill/>
        </p:spPr>
        <p:txBody>
          <a:bodyPr wrap="square" rtlCol="0">
            <a:spAutoFit/>
          </a:bodyPr>
          <a:lstStyle/>
          <a:p>
            <a:r>
              <a:rPr lang="en-US" sz="2400" dirty="0" smtClean="0"/>
              <a:t>RIDGES ARE VERY BROAD AT 100-150 km depth</a:t>
            </a:r>
            <a:endParaRPr lang="en-US" sz="2400" dirty="0"/>
          </a:p>
        </p:txBody>
      </p:sp>
      <p:pic>
        <p:nvPicPr>
          <p:cNvPr id="4" name="Picture 3"/>
          <p:cNvPicPr>
            <a:picLocks noChangeAspect="1"/>
          </p:cNvPicPr>
          <p:nvPr/>
        </p:nvPicPr>
        <p:blipFill>
          <a:blip r:embed="rId3"/>
          <a:stretch>
            <a:fillRect/>
          </a:stretch>
        </p:blipFill>
        <p:spPr>
          <a:xfrm>
            <a:off x="6704260" y="192874"/>
            <a:ext cx="2302412" cy="1945102"/>
          </a:xfrm>
          <a:prstGeom prst="rect">
            <a:avLst/>
          </a:prstGeom>
        </p:spPr>
      </p:pic>
      <p:sp>
        <p:nvSpPr>
          <p:cNvPr id="5" name="TextBox 4"/>
          <p:cNvSpPr txBox="1"/>
          <p:nvPr/>
        </p:nvSpPr>
        <p:spPr>
          <a:xfrm>
            <a:off x="7942217" y="2154051"/>
            <a:ext cx="1201783" cy="646331"/>
          </a:xfrm>
          <a:prstGeom prst="rect">
            <a:avLst/>
          </a:prstGeom>
          <a:noFill/>
        </p:spPr>
        <p:txBody>
          <a:bodyPr wrap="square" rtlCol="0">
            <a:spAutoFit/>
          </a:bodyPr>
          <a:lstStyle/>
          <a:p>
            <a:r>
              <a:rPr lang="en-US" dirty="0" smtClean="0"/>
              <a:t>100 km depth</a:t>
            </a:r>
            <a:endParaRPr lang="en-US" dirty="0"/>
          </a:p>
        </p:txBody>
      </p:sp>
      <p:sp>
        <p:nvSpPr>
          <p:cNvPr id="6" name="TextBox 5"/>
          <p:cNvSpPr txBox="1"/>
          <p:nvPr/>
        </p:nvSpPr>
        <p:spPr>
          <a:xfrm>
            <a:off x="3633484" y="4083052"/>
            <a:ext cx="2138290" cy="1200328"/>
          </a:xfrm>
          <a:prstGeom prst="rect">
            <a:avLst/>
          </a:prstGeom>
          <a:noFill/>
        </p:spPr>
        <p:txBody>
          <a:bodyPr wrap="square" rtlCol="0">
            <a:spAutoFit/>
          </a:bodyPr>
          <a:lstStyle/>
          <a:p>
            <a:r>
              <a:rPr lang="en-US" sz="2400" dirty="0" smtClean="0">
                <a:solidFill>
                  <a:srgbClr val="008000"/>
                </a:solidFill>
              </a:rPr>
              <a:t>Ponded slabs cool off top of lower mantle</a:t>
            </a:r>
            <a:endParaRPr lang="en-US" sz="2400" dirty="0">
              <a:solidFill>
                <a:srgbClr val="008000"/>
              </a:solidFill>
            </a:endParaRPr>
          </a:p>
        </p:txBody>
      </p:sp>
      <p:cxnSp>
        <p:nvCxnSpPr>
          <p:cNvPr id="8" name="Straight Arrow Connector 7"/>
          <p:cNvCxnSpPr/>
          <p:nvPr/>
        </p:nvCxnSpPr>
        <p:spPr>
          <a:xfrm flipV="1">
            <a:off x="5498458" y="3681178"/>
            <a:ext cx="1784587" cy="141459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3633484" y="567135"/>
            <a:ext cx="2540223" cy="646331"/>
          </a:xfrm>
          <a:prstGeom prst="rect">
            <a:avLst/>
          </a:prstGeom>
          <a:noFill/>
          <a:ln>
            <a:solidFill>
              <a:srgbClr val="FFFF00"/>
            </a:solidFill>
          </a:ln>
        </p:spPr>
        <p:txBody>
          <a:bodyPr wrap="square" rtlCol="0">
            <a:spAutoFit/>
          </a:bodyPr>
          <a:lstStyle/>
          <a:p>
            <a:r>
              <a:rPr lang="en-US" dirty="0" smtClean="0"/>
              <a:t>Note where the hotspots (numbers) are (in red)</a:t>
            </a:r>
            <a:endParaRPr lang="en-US" dirty="0"/>
          </a:p>
        </p:txBody>
      </p:sp>
      <p:cxnSp>
        <p:nvCxnSpPr>
          <p:cNvPr id="11" name="Straight Arrow Connector 10"/>
          <p:cNvCxnSpPr>
            <a:stCxn id="9" idx="3"/>
          </p:cNvCxnSpPr>
          <p:nvPr/>
        </p:nvCxnSpPr>
        <p:spPr>
          <a:xfrm>
            <a:off x="6173707" y="890301"/>
            <a:ext cx="1270112" cy="13849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V="1">
            <a:off x="1913206" y="1623576"/>
            <a:ext cx="2524146" cy="80375"/>
          </a:xfrm>
          <a:prstGeom prst="straightConnector1">
            <a:avLst/>
          </a:prstGeom>
          <a:ln>
            <a:solidFill>
              <a:srgbClr val="FFFF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4871441" y="1213466"/>
            <a:ext cx="3456633" cy="410111"/>
          </a:xfrm>
          <a:prstGeom prst="straightConnector1">
            <a:avLst/>
          </a:prstGeom>
          <a:ln>
            <a:solidFill>
              <a:srgbClr val="FFFF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V="1">
            <a:off x="5498458" y="2800382"/>
            <a:ext cx="1446963" cy="153987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3" name="Rectangle 22"/>
          <p:cNvSpPr/>
          <p:nvPr/>
        </p:nvSpPr>
        <p:spPr>
          <a:xfrm>
            <a:off x="4115805" y="1430676"/>
            <a:ext cx="1237957" cy="723375"/>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339310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2"/>
          <p:cNvSpPr>
            <a:spLocks noGrp="1" noChangeArrowheads="1"/>
          </p:cNvSpPr>
          <p:nvPr>
            <p:ph type="body" idx="4294967295"/>
          </p:nvPr>
        </p:nvSpPr>
        <p:spPr>
          <a:xfrm>
            <a:off x="0" y="3835400"/>
            <a:ext cx="7772400" cy="2895600"/>
          </a:xfrm>
        </p:spPr>
        <p:txBody>
          <a:bodyPr/>
          <a:lstStyle/>
          <a:p>
            <a:pPr eaLnBrk="1" hangingPunct="1">
              <a:lnSpc>
                <a:spcPct val="90000"/>
              </a:lnSpc>
            </a:pPr>
            <a:r>
              <a:rPr lang="en-GB" sz="1800" dirty="0" smtClean="0">
                <a:latin typeface="Times New Roman" charset="0"/>
              </a:rPr>
              <a:t>The Noble ones of chemical persuasions</a:t>
            </a:r>
            <a:endParaRPr lang="en-GB" sz="1800" dirty="0">
              <a:latin typeface="Times New Roman" charset="0"/>
            </a:endParaRPr>
          </a:p>
          <a:p>
            <a:pPr eaLnBrk="1" hangingPunct="1">
              <a:lnSpc>
                <a:spcPct val="90000"/>
              </a:lnSpc>
            </a:pPr>
            <a:r>
              <a:rPr lang="en-GB" sz="1800" dirty="0">
                <a:latin typeface="Times New Roman" charset="0"/>
              </a:rPr>
              <a:t>Inhaled the pachyderms exhalations</a:t>
            </a:r>
          </a:p>
          <a:p>
            <a:pPr eaLnBrk="1" hangingPunct="1">
              <a:lnSpc>
                <a:spcPct val="90000"/>
              </a:lnSpc>
            </a:pPr>
            <a:r>
              <a:rPr lang="en-GB" sz="1800" dirty="0">
                <a:latin typeface="Times New Roman" charset="0"/>
              </a:rPr>
              <a:t>"Tis from the deep bowels" offered one</a:t>
            </a:r>
          </a:p>
          <a:p>
            <a:pPr eaLnBrk="1" hangingPunct="1">
              <a:lnSpc>
                <a:spcPct val="90000"/>
              </a:lnSpc>
            </a:pPr>
            <a:r>
              <a:rPr lang="en-GB" sz="1800" dirty="0">
                <a:latin typeface="Times New Roman" charset="0"/>
              </a:rPr>
              <a:t>"A signature of intestinal fermentations".</a:t>
            </a:r>
          </a:p>
          <a:p>
            <a:pPr eaLnBrk="1" hangingPunct="1">
              <a:lnSpc>
                <a:spcPct val="90000"/>
              </a:lnSpc>
            </a:pPr>
            <a:r>
              <a:rPr lang="en-GB" sz="1800" dirty="0">
                <a:latin typeface="Times New Roman" charset="0"/>
              </a:rPr>
              <a:t>"Tis primordial gas", gasped another</a:t>
            </a:r>
          </a:p>
          <a:p>
            <a:pPr eaLnBrk="1" hangingPunct="1">
              <a:lnSpc>
                <a:spcPct val="90000"/>
              </a:lnSpc>
            </a:pPr>
            <a:r>
              <a:rPr lang="en-GB" sz="1800" dirty="0">
                <a:latin typeface="Times New Roman" charset="0"/>
              </a:rPr>
              <a:t>We'll get a Nobel prize for our </a:t>
            </a:r>
            <a:r>
              <a:rPr lang="en-GB" sz="1800" dirty="0" err="1">
                <a:latin typeface="Times New Roman" charset="0"/>
              </a:rPr>
              <a:t>exertations</a:t>
            </a:r>
            <a:endParaRPr lang="en-GB" sz="1800" dirty="0">
              <a:latin typeface="Times New Roman" charset="0"/>
            </a:endParaRPr>
          </a:p>
          <a:p>
            <a:pPr eaLnBrk="1" hangingPunct="1">
              <a:lnSpc>
                <a:spcPct val="90000"/>
              </a:lnSpc>
            </a:pPr>
            <a:r>
              <a:rPr lang="en-GB" sz="1800" dirty="0">
                <a:latin typeface="Times New Roman" charset="0"/>
              </a:rPr>
              <a:t>Or at least a Science paper, with no deliberation!</a:t>
            </a:r>
          </a:p>
          <a:p>
            <a:pPr eaLnBrk="1" hangingPunct="1">
              <a:lnSpc>
                <a:spcPct val="90000"/>
              </a:lnSpc>
            </a:pPr>
            <a:endParaRPr lang="en-US" sz="2600" dirty="0">
              <a:latin typeface="Calibri" charset="0"/>
            </a:endParaRPr>
          </a:p>
        </p:txBody>
      </p:sp>
      <p:pic>
        <p:nvPicPr>
          <p:cNvPr id="686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304800"/>
            <a:ext cx="67818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17763" name="Picture 4" descr="kneeling_man_with_flashligh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1828800"/>
            <a:ext cx="1600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4" name="Text Box 5"/>
          <p:cNvSpPr txBox="1">
            <a:spLocks noChangeArrowheads="1"/>
          </p:cNvSpPr>
          <p:nvPr/>
        </p:nvSpPr>
        <p:spPr bwMode="auto">
          <a:xfrm>
            <a:off x="6324600" y="1524000"/>
            <a:ext cx="2362200" cy="33655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1600"/>
              <a:t>It</a:t>
            </a:r>
            <a:r>
              <a:rPr lang="ja-JP" altLang="en-US" sz="1600"/>
              <a:t>’</a:t>
            </a:r>
            <a:r>
              <a:rPr lang="en-US" altLang="ja-JP" sz="1600"/>
              <a:t>s a PLUME!</a:t>
            </a:r>
            <a:endParaRPr lang="en-US" sz="1800"/>
          </a:p>
        </p:txBody>
      </p:sp>
      <p:sp>
        <p:nvSpPr>
          <p:cNvPr id="2" name="TextBox 1"/>
          <p:cNvSpPr txBox="1"/>
          <p:nvPr/>
        </p:nvSpPr>
        <p:spPr>
          <a:xfrm>
            <a:off x="5549899" y="3994150"/>
            <a:ext cx="3594101" cy="2062103"/>
          </a:xfrm>
          <a:prstGeom prst="rect">
            <a:avLst/>
          </a:prstGeom>
          <a:noFill/>
        </p:spPr>
        <p:txBody>
          <a:bodyPr wrap="square" rtlCol="0">
            <a:spAutoFit/>
          </a:bodyPr>
          <a:lstStyle/>
          <a:p>
            <a:r>
              <a:rPr lang="en-US" sz="3200" b="1" dirty="0" smtClean="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The overlooked  elephant parts are often physics, logic  &amp; anisotropy</a:t>
            </a:r>
            <a:endParaRPr lang="en-US" sz="3200" b="1"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endParaRPr>
          </a:p>
        </p:txBody>
      </p:sp>
      <p:sp>
        <p:nvSpPr>
          <p:cNvPr id="3" name="TextBox 2"/>
          <p:cNvSpPr txBox="1"/>
          <p:nvPr/>
        </p:nvSpPr>
        <p:spPr>
          <a:xfrm>
            <a:off x="6324600" y="1491218"/>
            <a:ext cx="1447800" cy="369332"/>
          </a:xfrm>
          <a:prstGeom prst="rect">
            <a:avLst/>
          </a:prstGeom>
          <a:solidFill>
            <a:schemeClr val="bg1"/>
          </a:solidFill>
        </p:spPr>
        <p:txBody>
          <a:bodyPr wrap="square" rtlCol="0">
            <a:spAutoFit/>
          </a:bodyPr>
          <a:lstStyle/>
          <a:p>
            <a:r>
              <a:rPr lang="en-US" dirty="0" smtClean="0"/>
              <a:t>geochemistry</a:t>
            </a:r>
            <a:endParaRPr lang="en-US" dirty="0"/>
          </a:p>
        </p:txBody>
      </p:sp>
      <p:sp>
        <p:nvSpPr>
          <p:cNvPr id="4" name="TextBox 3"/>
          <p:cNvSpPr txBox="1"/>
          <p:nvPr/>
        </p:nvSpPr>
        <p:spPr>
          <a:xfrm>
            <a:off x="2658533" y="457199"/>
            <a:ext cx="1117600" cy="369332"/>
          </a:xfrm>
          <a:prstGeom prst="rect">
            <a:avLst/>
          </a:prstGeom>
          <a:solidFill>
            <a:schemeClr val="bg1"/>
          </a:solidFill>
        </p:spPr>
        <p:txBody>
          <a:bodyPr wrap="square" rtlCol="0">
            <a:spAutoFit/>
          </a:bodyPr>
          <a:lstStyle/>
          <a:p>
            <a:r>
              <a:rPr lang="en-US" dirty="0" smtClean="0"/>
              <a:t>geology</a:t>
            </a:r>
            <a:endParaRPr lang="en-US" dirty="0"/>
          </a:p>
        </p:txBody>
      </p:sp>
      <p:sp>
        <p:nvSpPr>
          <p:cNvPr id="5" name="TextBox 4"/>
          <p:cNvSpPr txBox="1"/>
          <p:nvPr/>
        </p:nvSpPr>
        <p:spPr>
          <a:xfrm>
            <a:off x="2286000" y="3158067"/>
            <a:ext cx="1236133" cy="400110"/>
          </a:xfrm>
          <a:prstGeom prst="rect">
            <a:avLst/>
          </a:prstGeom>
          <a:solidFill>
            <a:schemeClr val="bg1"/>
          </a:solidFill>
        </p:spPr>
        <p:txBody>
          <a:bodyPr wrap="square" rtlCol="0">
            <a:spAutoFit/>
          </a:bodyPr>
          <a:lstStyle/>
          <a:p>
            <a:r>
              <a:rPr lang="en-US" sz="2000" dirty="0" smtClean="0"/>
              <a:t>petrology</a:t>
            </a:r>
            <a:endParaRPr lang="en-US" sz="2000" dirty="0"/>
          </a:p>
        </p:txBody>
      </p:sp>
      <p:sp>
        <p:nvSpPr>
          <p:cNvPr id="6" name="Oval 5"/>
          <p:cNvSpPr/>
          <p:nvPr/>
        </p:nvSpPr>
        <p:spPr>
          <a:xfrm>
            <a:off x="1066800" y="1587499"/>
            <a:ext cx="948267" cy="541867"/>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1066800" y="1587499"/>
            <a:ext cx="948267" cy="369332"/>
          </a:xfrm>
          <a:prstGeom prst="rect">
            <a:avLst/>
          </a:prstGeom>
          <a:noFill/>
        </p:spPr>
        <p:txBody>
          <a:bodyPr wrap="square" rtlCol="0">
            <a:spAutoFit/>
          </a:bodyPr>
          <a:lstStyle/>
          <a:p>
            <a:r>
              <a:rPr lang="en-US" dirty="0" smtClean="0"/>
              <a:t>physics</a:t>
            </a:r>
            <a:endParaRPr lang="en-US" dirty="0"/>
          </a:p>
        </p:txBody>
      </p:sp>
      <p:sp>
        <p:nvSpPr>
          <p:cNvPr id="8" name="Oval 7"/>
          <p:cNvSpPr/>
          <p:nvPr/>
        </p:nvSpPr>
        <p:spPr>
          <a:xfrm>
            <a:off x="5029199" y="1210733"/>
            <a:ext cx="1219200" cy="62653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5029199" y="1306552"/>
            <a:ext cx="1219200" cy="369332"/>
          </a:xfrm>
          <a:prstGeom prst="rect">
            <a:avLst/>
          </a:prstGeom>
          <a:noFill/>
        </p:spPr>
        <p:txBody>
          <a:bodyPr wrap="square" rtlCol="0">
            <a:spAutoFit/>
          </a:bodyPr>
          <a:lstStyle/>
          <a:p>
            <a:r>
              <a:rPr lang="en-US" dirty="0" smtClean="0"/>
              <a:t>geophysics</a:t>
            </a:r>
            <a:endParaRPr lang="en-US" dirty="0"/>
          </a:p>
        </p:txBody>
      </p:sp>
      <p:sp>
        <p:nvSpPr>
          <p:cNvPr id="10" name="Rectangle 9"/>
          <p:cNvSpPr/>
          <p:nvPr/>
        </p:nvSpPr>
        <p:spPr>
          <a:xfrm>
            <a:off x="4064000" y="3158067"/>
            <a:ext cx="1485899" cy="575733"/>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4267200" y="3302000"/>
            <a:ext cx="1490133" cy="400110"/>
          </a:xfrm>
          <a:prstGeom prst="rect">
            <a:avLst/>
          </a:prstGeom>
          <a:noFill/>
        </p:spPr>
        <p:txBody>
          <a:bodyPr wrap="square" rtlCol="0">
            <a:spAutoFit/>
          </a:bodyPr>
          <a:lstStyle/>
          <a:p>
            <a:r>
              <a:rPr lang="en-US" sz="2000" dirty="0" smtClean="0"/>
              <a:t>seismology</a:t>
            </a:r>
            <a:endParaRPr lang="en-US" sz="2000" dirty="0"/>
          </a:p>
        </p:txBody>
      </p:sp>
      <p:sp>
        <p:nvSpPr>
          <p:cNvPr id="12" name="Oval 11"/>
          <p:cNvSpPr/>
          <p:nvPr/>
        </p:nvSpPr>
        <p:spPr>
          <a:xfrm>
            <a:off x="6519333" y="457199"/>
            <a:ext cx="1540934" cy="753534"/>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6705600" y="564402"/>
            <a:ext cx="1354667" cy="646331"/>
          </a:xfrm>
          <a:prstGeom prst="rect">
            <a:avLst/>
          </a:prstGeom>
          <a:noFill/>
        </p:spPr>
        <p:txBody>
          <a:bodyPr wrap="square" rtlCol="0">
            <a:spAutoFit/>
          </a:bodyPr>
          <a:lstStyle/>
          <a:p>
            <a:r>
              <a:rPr lang="en-US" dirty="0" smtClean="0"/>
              <a:t>Fluid dynamics</a:t>
            </a:r>
            <a:endParaRPr lang="en-US" dirty="0"/>
          </a:p>
        </p:txBody>
      </p:sp>
      <p:pic>
        <p:nvPicPr>
          <p:cNvPr id="14" name="Picture 13"/>
          <p:cNvPicPr>
            <a:picLocks noChangeAspect="1"/>
          </p:cNvPicPr>
          <p:nvPr/>
        </p:nvPicPr>
        <p:blipFill>
          <a:blip r:embed="rId5"/>
          <a:stretch>
            <a:fillRect/>
          </a:stretch>
        </p:blipFill>
        <p:spPr>
          <a:xfrm>
            <a:off x="101600" y="404283"/>
            <a:ext cx="2091267" cy="785223"/>
          </a:xfrm>
          <a:prstGeom prst="rect">
            <a:avLst/>
          </a:prstGeom>
        </p:spPr>
      </p:pic>
      <p:sp>
        <p:nvSpPr>
          <p:cNvPr id="15" name="TextBox 14"/>
          <p:cNvSpPr txBox="1"/>
          <p:nvPr/>
        </p:nvSpPr>
        <p:spPr>
          <a:xfrm>
            <a:off x="4262967" y="272533"/>
            <a:ext cx="1955800" cy="369332"/>
          </a:xfrm>
          <a:prstGeom prst="rect">
            <a:avLst/>
          </a:prstGeom>
          <a:noFill/>
        </p:spPr>
        <p:txBody>
          <a:bodyPr wrap="square" rtlCol="0">
            <a:spAutoFit/>
          </a:bodyPr>
          <a:lstStyle/>
          <a:p>
            <a:r>
              <a:rPr lang="en-US" dirty="0" smtClean="0"/>
              <a:t>thermodynamics</a:t>
            </a:r>
            <a:endParaRPr lang="en-US" dirty="0"/>
          </a:p>
        </p:txBody>
      </p:sp>
      <p:sp>
        <p:nvSpPr>
          <p:cNvPr id="16" name="Oval 15"/>
          <p:cNvSpPr/>
          <p:nvPr/>
        </p:nvSpPr>
        <p:spPr>
          <a:xfrm>
            <a:off x="4152901" y="272533"/>
            <a:ext cx="2019300" cy="464067"/>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266700" y="165100"/>
            <a:ext cx="1638300" cy="369332"/>
          </a:xfrm>
          <a:prstGeom prst="rect">
            <a:avLst/>
          </a:prstGeom>
          <a:noFill/>
        </p:spPr>
        <p:txBody>
          <a:bodyPr wrap="square" rtlCol="0">
            <a:spAutoFit/>
          </a:bodyPr>
          <a:lstStyle/>
          <a:p>
            <a:r>
              <a:rPr lang="en-US" dirty="0" smtClean="0"/>
              <a:t>Venn oh </a:t>
            </a:r>
            <a:r>
              <a:rPr lang="en-US" dirty="0" err="1" smtClean="0"/>
              <a:t>venn</a:t>
            </a:r>
            <a:r>
              <a:rPr lang="en-US" dirty="0" smtClean="0"/>
              <a:t>?</a:t>
            </a:r>
            <a:endParaRPr lang="en-US" dirty="0"/>
          </a:p>
        </p:txBody>
      </p:sp>
    </p:spTree>
    <p:extLst>
      <p:ext uri="{BB962C8B-B14F-4D97-AF65-F5344CB8AC3E}">
        <p14:creationId xmlns:p14="http://schemas.microsoft.com/office/powerpoint/2010/main" val="5195004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p:cNvSpPr>
            <a:spLocks noGrp="1" noChangeArrowheads="1"/>
          </p:cNvSpPr>
          <p:nvPr>
            <p:ph type="ctrTitle"/>
          </p:nvPr>
        </p:nvSpPr>
        <p:spPr>
          <a:xfrm>
            <a:off x="685800" y="2286000"/>
            <a:ext cx="7772400" cy="1143000"/>
          </a:xfrm>
        </p:spPr>
        <p:txBody>
          <a:bodyPr/>
          <a:lstStyle/>
          <a:p>
            <a:pPr eaLnBrk="1" hangingPunct="1"/>
            <a:endParaRPr lang="en-US">
              <a:latin typeface="Arial" charset="0"/>
              <a:ea typeface="ＭＳ Ｐゴシック" charset="0"/>
              <a:cs typeface="ＭＳ Ｐゴシック" charset="0"/>
            </a:endParaRPr>
          </a:p>
        </p:txBody>
      </p:sp>
      <p:sp>
        <p:nvSpPr>
          <p:cNvPr id="116738" name="Rectangle 3"/>
          <p:cNvSpPr>
            <a:spLocks noGrp="1" noChangeArrowheads="1"/>
          </p:cNvSpPr>
          <p:nvPr>
            <p:ph type="subTitle" idx="1"/>
          </p:nvPr>
        </p:nvSpPr>
        <p:spPr/>
        <p:txBody>
          <a:bodyPr/>
          <a:lstStyle/>
          <a:p>
            <a:pPr eaLnBrk="1" hangingPunct="1"/>
            <a:endParaRPr lang="en-US">
              <a:latin typeface="Arial" charset="0"/>
              <a:ea typeface="ＭＳ Ｐゴシック" charset="0"/>
              <a:cs typeface="ＭＳ Ｐゴシック" charset="0"/>
            </a:endParaRPr>
          </a:p>
        </p:txBody>
      </p:sp>
      <p:sp>
        <p:nvSpPr>
          <p:cNvPr id="116739" name="Rectangle 4"/>
          <p:cNvSpPr>
            <a:spLocks noChangeArrowheads="1"/>
          </p:cNvSpPr>
          <p:nvPr/>
        </p:nvSpPr>
        <p:spPr bwMode="auto">
          <a:xfrm>
            <a:off x="3429000" y="2571750"/>
            <a:ext cx="1116013"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hlinkClick r:id="rId3" action="ppaction://hlinkpres?slideindex=2&amp;slidetitle=Slide 2"/>
              </a:rPr>
              <a:t>Slide 2</a:t>
            </a:r>
            <a:endParaRPr lang="en-US"/>
          </a:p>
        </p:txBody>
      </p:sp>
      <p:pic>
        <p:nvPicPr>
          <p:cNvPr id="8704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609600"/>
            <a:ext cx="73914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717" y="492436"/>
            <a:ext cx="8915400" cy="633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 name="Picture 1"/>
          <p:cNvPicPr>
            <a:picLocks noChangeAspect="1"/>
          </p:cNvPicPr>
          <p:nvPr/>
        </p:nvPicPr>
        <p:blipFill>
          <a:blip r:embed="rId6"/>
          <a:stretch>
            <a:fillRect/>
          </a:stretch>
        </p:blipFill>
        <p:spPr>
          <a:xfrm>
            <a:off x="1219200" y="3391616"/>
            <a:ext cx="6642100" cy="3313984"/>
          </a:xfrm>
          <a:prstGeom prst="rect">
            <a:avLst/>
          </a:prstGeom>
        </p:spPr>
      </p:pic>
      <p:sp>
        <p:nvSpPr>
          <p:cNvPr id="3" name="TextBox 2"/>
          <p:cNvSpPr txBox="1"/>
          <p:nvPr/>
        </p:nvSpPr>
        <p:spPr>
          <a:xfrm>
            <a:off x="2667000" y="2133600"/>
            <a:ext cx="4572000" cy="954107"/>
          </a:xfrm>
          <a:prstGeom prst="rect">
            <a:avLst/>
          </a:prstGeom>
          <a:noFill/>
        </p:spPr>
        <p:txBody>
          <a:bodyPr wrap="square" rtlCol="0">
            <a:spAutoFit/>
          </a:bodyPr>
          <a:lstStyle/>
          <a:p>
            <a:r>
              <a:rPr lang="en-US" sz="2800" dirty="0" smtClean="0">
                <a:solidFill>
                  <a:srgbClr val="008000"/>
                </a:solidFill>
              </a:rPr>
              <a:t>Flat slabs at 650 km cool off the mantle &amp; thicken the TZ</a:t>
            </a:r>
            <a:endParaRPr lang="en-US" sz="2800" dirty="0">
              <a:solidFill>
                <a:srgbClr val="008000"/>
              </a:solidFill>
            </a:endParaRPr>
          </a:p>
        </p:txBody>
      </p:sp>
      <p:cxnSp>
        <p:nvCxnSpPr>
          <p:cNvPr id="5" name="Straight Arrow Connector 4"/>
          <p:cNvCxnSpPr/>
          <p:nvPr/>
        </p:nvCxnSpPr>
        <p:spPr bwMode="auto">
          <a:xfrm>
            <a:off x="2895600" y="3505200"/>
            <a:ext cx="685800" cy="1524000"/>
          </a:xfrm>
          <a:prstGeom prst="straightConnector1">
            <a:avLst/>
          </a:prstGeom>
          <a:solidFill>
            <a:schemeClr val="accent1"/>
          </a:solidFill>
          <a:ln w="38100" cap="flat" cmpd="sng" algn="ctr">
            <a:solidFill>
              <a:srgbClr val="0000FF"/>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8" name="Straight Arrow Connector 7"/>
          <p:cNvCxnSpPr/>
          <p:nvPr/>
        </p:nvCxnSpPr>
        <p:spPr bwMode="auto">
          <a:xfrm flipH="1" flipV="1">
            <a:off x="3657600" y="1752600"/>
            <a:ext cx="457200" cy="381000"/>
          </a:xfrm>
          <a:prstGeom prst="straightConnector1">
            <a:avLst/>
          </a:prstGeom>
          <a:solidFill>
            <a:schemeClr val="accent1"/>
          </a:solidFill>
          <a:ln w="38100" cap="flat" cmpd="sng" algn="ctr">
            <a:solidFill>
              <a:srgbClr val="0000FF"/>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4" name="TextBox 3"/>
          <p:cNvSpPr txBox="1"/>
          <p:nvPr/>
        </p:nvSpPr>
        <p:spPr>
          <a:xfrm>
            <a:off x="1371600" y="6132812"/>
            <a:ext cx="1869496" cy="369332"/>
          </a:xfrm>
          <a:prstGeom prst="rect">
            <a:avLst/>
          </a:prstGeom>
          <a:solidFill>
            <a:schemeClr val="bg1"/>
          </a:solidFill>
        </p:spPr>
        <p:txBody>
          <a:bodyPr wrap="square" rtlCol="0">
            <a:spAutoFit/>
          </a:bodyPr>
          <a:lstStyle/>
          <a:p>
            <a:r>
              <a:rPr lang="en-US" dirty="0" smtClean="0">
                <a:solidFill>
                  <a:srgbClr val="0000FF"/>
                </a:solidFill>
              </a:rPr>
              <a:t>Blue is thick, cold</a:t>
            </a:r>
            <a:endParaRPr lang="en-US" dirty="0">
              <a:solidFill>
                <a:srgbClr val="0000FF"/>
              </a:solidFill>
            </a:endParaRPr>
          </a:p>
        </p:txBody>
      </p:sp>
      <p:sp>
        <p:nvSpPr>
          <p:cNvPr id="7" name="TextBox 6"/>
          <p:cNvSpPr txBox="1"/>
          <p:nvPr/>
        </p:nvSpPr>
        <p:spPr>
          <a:xfrm>
            <a:off x="209005" y="627498"/>
            <a:ext cx="3584247" cy="461665"/>
          </a:xfrm>
          <a:prstGeom prst="rect">
            <a:avLst/>
          </a:prstGeom>
          <a:noFill/>
        </p:spPr>
        <p:txBody>
          <a:bodyPr wrap="square" rtlCol="0">
            <a:spAutoFit/>
          </a:bodyPr>
          <a:lstStyle/>
          <a:p>
            <a:r>
              <a:rPr lang="en-US" sz="2400" dirty="0" smtClean="0">
                <a:solidFill>
                  <a:schemeClr val="bg1"/>
                </a:solidFill>
              </a:rPr>
              <a:t>Flat slabs are the rule</a:t>
            </a:r>
            <a:endParaRPr lang="en-US" sz="2400" dirty="0">
              <a:solidFill>
                <a:schemeClr val="bg1"/>
              </a:solidFill>
            </a:endParaRPr>
          </a:p>
        </p:txBody>
      </p:sp>
      <p:cxnSp>
        <p:nvCxnSpPr>
          <p:cNvPr id="10" name="Straight Arrow Connector 9"/>
          <p:cNvCxnSpPr/>
          <p:nvPr/>
        </p:nvCxnSpPr>
        <p:spPr>
          <a:xfrm>
            <a:off x="8601389" y="305425"/>
            <a:ext cx="542611"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50390" y="120759"/>
            <a:ext cx="1162595" cy="369332"/>
          </a:xfrm>
          <a:prstGeom prst="rect">
            <a:avLst/>
          </a:prstGeom>
          <a:noFill/>
        </p:spPr>
        <p:txBody>
          <a:bodyPr wrap="square" rtlCol="0">
            <a:spAutoFit/>
          </a:bodyPr>
          <a:lstStyle/>
          <a:p>
            <a:r>
              <a:rPr lang="en-US" dirty="0" smtClean="0"/>
              <a:t>slabs</a:t>
            </a:r>
            <a:endParaRPr lang="en-US" dirty="0"/>
          </a:p>
        </p:txBody>
      </p:sp>
    </p:spTree>
    <p:extLst>
      <p:ext uri="{BB962C8B-B14F-4D97-AF65-F5344CB8AC3E}">
        <p14:creationId xmlns:p14="http://schemas.microsoft.com/office/powerpoint/2010/main" val="416905022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87500" y="1016000"/>
            <a:ext cx="5956300" cy="4813300"/>
          </a:xfrm>
          <a:prstGeom prst="rect">
            <a:avLst/>
          </a:prstGeom>
        </p:spPr>
      </p:pic>
      <p:sp>
        <p:nvSpPr>
          <p:cNvPr id="3" name="TextBox 2"/>
          <p:cNvSpPr txBox="1"/>
          <p:nvPr/>
        </p:nvSpPr>
        <p:spPr>
          <a:xfrm>
            <a:off x="7099300" y="2501900"/>
            <a:ext cx="1879600" cy="1477328"/>
          </a:xfrm>
          <a:prstGeom prst="rect">
            <a:avLst/>
          </a:prstGeom>
          <a:noFill/>
        </p:spPr>
        <p:txBody>
          <a:bodyPr wrap="square" rtlCol="0">
            <a:spAutoFit/>
          </a:bodyPr>
          <a:lstStyle/>
          <a:p>
            <a:r>
              <a:rPr lang="en-US" dirty="0" smtClean="0"/>
              <a:t>Note ‘red/yellow things’ under 650…are not necessarily connected to top</a:t>
            </a:r>
            <a:endParaRPr lang="en-US" dirty="0"/>
          </a:p>
        </p:txBody>
      </p:sp>
      <p:sp>
        <p:nvSpPr>
          <p:cNvPr id="4" name="TextBox 3"/>
          <p:cNvSpPr txBox="1"/>
          <p:nvPr/>
        </p:nvSpPr>
        <p:spPr>
          <a:xfrm>
            <a:off x="495300" y="5549900"/>
            <a:ext cx="3149600" cy="923330"/>
          </a:xfrm>
          <a:prstGeom prst="rect">
            <a:avLst/>
          </a:prstGeom>
          <a:noFill/>
        </p:spPr>
        <p:txBody>
          <a:bodyPr wrap="square" rtlCol="0">
            <a:spAutoFit/>
          </a:bodyPr>
          <a:lstStyle/>
          <a:p>
            <a:r>
              <a:rPr lang="en-US" dirty="0" err="1" smtClean="0"/>
              <a:t>Changbai</a:t>
            </a:r>
            <a:r>
              <a:rPr lang="en-US" dirty="0" smtClean="0"/>
              <a:t> Volcano</a:t>
            </a:r>
          </a:p>
          <a:p>
            <a:r>
              <a:rPr lang="en-US" dirty="0" smtClean="0"/>
              <a:t>A continental ‘hotspot’ unconnected to deep mantle</a:t>
            </a:r>
            <a:endParaRPr lang="en-US" dirty="0"/>
          </a:p>
        </p:txBody>
      </p:sp>
    </p:spTree>
    <p:extLst>
      <p:ext uri="{BB962C8B-B14F-4D97-AF65-F5344CB8AC3E}">
        <p14:creationId xmlns:p14="http://schemas.microsoft.com/office/powerpoint/2010/main" val="414241230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95400"/>
            <a:ext cx="8915400" cy="4572000"/>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08899" name="AutoShape 3"/>
          <p:cNvSpPr>
            <a:spLocks noChangeArrowheads="1"/>
          </p:cNvSpPr>
          <p:nvPr/>
        </p:nvSpPr>
        <p:spPr bwMode="auto">
          <a:xfrm>
            <a:off x="3352800" y="1077024"/>
            <a:ext cx="304800" cy="294575"/>
          </a:xfrm>
          <a:prstGeom prst="downArrow">
            <a:avLst>
              <a:gd name="adj1" fmla="val 50000"/>
              <a:gd name="adj2" fmla="val 37500"/>
            </a:avLst>
          </a:prstGeom>
          <a:noFill/>
          <a:ln w="28575">
            <a:solidFill>
              <a:srgbClr val="3333FF"/>
            </a:solidFill>
            <a:miter lim="800000"/>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Lst>
        </p:spPr>
        <p:txBody>
          <a:bodyPr wrap="none" anchor="ctr"/>
          <a:lstStyle/>
          <a:p>
            <a:pPr fontAlgn="auto">
              <a:spcBef>
                <a:spcPts val="0"/>
              </a:spcBef>
              <a:spcAft>
                <a:spcPts val="0"/>
              </a:spcAft>
              <a:defRPr/>
            </a:pPr>
            <a:endParaRPr lang="en-US">
              <a:latin typeface="+mn-lt"/>
              <a:ea typeface="+mn-ea"/>
              <a:cs typeface="+mn-cs"/>
            </a:endParaRPr>
          </a:p>
        </p:txBody>
      </p:sp>
      <p:cxnSp>
        <p:nvCxnSpPr>
          <p:cNvPr id="3" name="Straight Connector 2"/>
          <p:cNvCxnSpPr/>
          <p:nvPr/>
        </p:nvCxnSpPr>
        <p:spPr bwMode="auto">
          <a:xfrm>
            <a:off x="228600" y="3048000"/>
            <a:ext cx="7620000" cy="0"/>
          </a:xfrm>
          <a:prstGeom prst="line">
            <a:avLst/>
          </a:prstGeom>
          <a:solidFill>
            <a:schemeClr val="accent1"/>
          </a:solidFill>
          <a:ln w="76200"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 name="Straight Connector 4"/>
          <p:cNvCxnSpPr/>
          <p:nvPr/>
        </p:nvCxnSpPr>
        <p:spPr bwMode="auto">
          <a:xfrm>
            <a:off x="228600" y="3810000"/>
            <a:ext cx="7620000" cy="0"/>
          </a:xfrm>
          <a:prstGeom prst="line">
            <a:avLst/>
          </a:prstGeom>
          <a:solidFill>
            <a:schemeClr val="accent1"/>
          </a:solidFill>
          <a:ln w="28575" cap="flat" cmpd="sng" algn="ctr">
            <a:solidFill>
              <a:srgbClr val="FFFF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 name="Straight Connector 10"/>
          <p:cNvCxnSpPr/>
          <p:nvPr/>
        </p:nvCxnSpPr>
        <p:spPr bwMode="auto">
          <a:xfrm>
            <a:off x="228600" y="4724400"/>
            <a:ext cx="7620000" cy="0"/>
          </a:xfrm>
          <a:prstGeom prst="line">
            <a:avLst/>
          </a:prstGeom>
          <a:solidFill>
            <a:schemeClr val="accent1"/>
          </a:solidFill>
          <a:ln w="28575" cap="flat" cmpd="sng" algn="ctr">
            <a:solidFill>
              <a:srgbClr val="FFFF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5366" name="Left Arrow 5"/>
          <p:cNvSpPr>
            <a:spLocks noChangeArrowheads="1"/>
          </p:cNvSpPr>
          <p:nvPr/>
        </p:nvSpPr>
        <p:spPr bwMode="auto">
          <a:xfrm>
            <a:off x="4114800" y="2133600"/>
            <a:ext cx="685800" cy="228600"/>
          </a:xfrm>
          <a:prstGeom prst="leftArrow">
            <a:avLst>
              <a:gd name="adj1" fmla="val 50000"/>
              <a:gd name="adj2" fmla="val 50000"/>
            </a:avLst>
          </a:prstGeom>
          <a:pattFill prst="ltHorz">
            <a:fgClr>
              <a:schemeClr val="accent1"/>
            </a:fgClr>
            <a:bgClr>
              <a:srgbClr val="FFFFFF"/>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hangingPunct="0"/>
            <a:endParaRPr lang="en-US" sz="2400">
              <a:solidFill>
                <a:srgbClr val="000000"/>
              </a:solidFill>
              <a:latin typeface="Arial" charset="0"/>
            </a:endParaRPr>
          </a:p>
        </p:txBody>
      </p:sp>
      <p:sp>
        <p:nvSpPr>
          <p:cNvPr id="15367" name="Left Arrow 12"/>
          <p:cNvSpPr>
            <a:spLocks noChangeArrowheads="1"/>
          </p:cNvSpPr>
          <p:nvPr/>
        </p:nvSpPr>
        <p:spPr bwMode="auto">
          <a:xfrm>
            <a:off x="4267200" y="2362200"/>
            <a:ext cx="533400" cy="228600"/>
          </a:xfrm>
          <a:prstGeom prst="leftArrow">
            <a:avLst>
              <a:gd name="adj1" fmla="val 50000"/>
              <a:gd name="adj2" fmla="val 50005"/>
            </a:avLst>
          </a:prstGeom>
          <a:pattFill prst="ltHorz">
            <a:fgClr>
              <a:schemeClr val="accent1"/>
            </a:fgClr>
            <a:bgClr>
              <a:srgbClr val="FFFFFF"/>
            </a:bgClr>
          </a:pattFill>
          <a:ln w="9525">
            <a:solidFill>
              <a:schemeClr val="tx1"/>
            </a:solidFill>
            <a:round/>
            <a:headEnd/>
            <a:tailEnd/>
          </a:ln>
        </p:spPr>
        <p:txBody>
          <a:bodyPr/>
          <a:lstStyle/>
          <a:p>
            <a:pPr defTabSz="914400" eaLnBrk="0" hangingPunct="0"/>
            <a:endParaRPr lang="en-US" sz="2400">
              <a:solidFill>
                <a:srgbClr val="000000"/>
              </a:solidFill>
              <a:latin typeface="Arial" charset="0"/>
            </a:endParaRPr>
          </a:p>
        </p:txBody>
      </p:sp>
      <p:sp>
        <p:nvSpPr>
          <p:cNvPr id="15368" name="Left Arrow 13"/>
          <p:cNvSpPr>
            <a:spLocks noChangeArrowheads="1"/>
          </p:cNvSpPr>
          <p:nvPr/>
        </p:nvSpPr>
        <p:spPr bwMode="auto">
          <a:xfrm>
            <a:off x="4343400" y="2590800"/>
            <a:ext cx="457200" cy="228600"/>
          </a:xfrm>
          <a:prstGeom prst="leftArrow">
            <a:avLst>
              <a:gd name="adj1" fmla="val 50000"/>
              <a:gd name="adj2" fmla="val 50000"/>
            </a:avLst>
          </a:prstGeom>
          <a:pattFill prst="ltHorz">
            <a:fgClr>
              <a:schemeClr val="accent1"/>
            </a:fgClr>
            <a:bgClr>
              <a:srgbClr val="FFFFFF"/>
            </a:bgClr>
          </a:pattFill>
          <a:ln w="9525">
            <a:solidFill>
              <a:schemeClr val="tx1"/>
            </a:solidFill>
            <a:round/>
            <a:headEnd/>
            <a:tailEnd/>
          </a:ln>
        </p:spPr>
        <p:txBody>
          <a:bodyPr/>
          <a:lstStyle/>
          <a:p>
            <a:pPr defTabSz="914400" eaLnBrk="0" hangingPunct="0"/>
            <a:endParaRPr lang="en-US" sz="2400">
              <a:solidFill>
                <a:srgbClr val="000000"/>
              </a:solidFill>
              <a:latin typeface="Arial" charset="0"/>
            </a:endParaRPr>
          </a:p>
        </p:txBody>
      </p:sp>
      <p:sp>
        <p:nvSpPr>
          <p:cNvPr id="15369" name="Left Arrow 14"/>
          <p:cNvSpPr>
            <a:spLocks noChangeArrowheads="1"/>
          </p:cNvSpPr>
          <p:nvPr/>
        </p:nvSpPr>
        <p:spPr bwMode="auto">
          <a:xfrm>
            <a:off x="4495800" y="2819400"/>
            <a:ext cx="304800" cy="228600"/>
          </a:xfrm>
          <a:prstGeom prst="leftArrow">
            <a:avLst>
              <a:gd name="adj1" fmla="val 50000"/>
              <a:gd name="adj2" fmla="val 50000"/>
            </a:avLst>
          </a:prstGeom>
          <a:pattFill prst="ltHorz">
            <a:fgClr>
              <a:schemeClr val="accent1"/>
            </a:fgClr>
            <a:bgClr>
              <a:srgbClr val="FFFFFF"/>
            </a:bgClr>
          </a:pattFill>
          <a:ln w="9525">
            <a:solidFill>
              <a:schemeClr val="tx1"/>
            </a:solidFill>
            <a:round/>
            <a:headEnd/>
            <a:tailEnd/>
          </a:ln>
        </p:spPr>
        <p:txBody>
          <a:bodyPr/>
          <a:lstStyle/>
          <a:p>
            <a:pPr defTabSz="914400" eaLnBrk="0" hangingPunct="0"/>
            <a:endParaRPr lang="en-US" sz="2400">
              <a:solidFill>
                <a:srgbClr val="000000"/>
              </a:solidFill>
              <a:latin typeface="Arial" charset="0"/>
            </a:endParaRPr>
          </a:p>
        </p:txBody>
      </p:sp>
      <p:sp>
        <p:nvSpPr>
          <p:cNvPr id="15370" name="Up Arrow 6"/>
          <p:cNvSpPr>
            <a:spLocks noChangeArrowheads="1"/>
          </p:cNvSpPr>
          <p:nvPr/>
        </p:nvSpPr>
        <p:spPr bwMode="auto">
          <a:xfrm>
            <a:off x="3429000" y="1905000"/>
            <a:ext cx="304800" cy="838200"/>
          </a:xfrm>
          <a:prstGeom prst="upArrow">
            <a:avLst>
              <a:gd name="adj1" fmla="val 50000"/>
              <a:gd name="adj2" fmla="val 49997"/>
            </a:avLst>
          </a:prstGeom>
          <a:gradFill rotWithShape="1">
            <a:gsLst>
              <a:gs pos="0">
                <a:srgbClr val="FF3300"/>
              </a:gs>
              <a:gs pos="63000">
                <a:srgbClr val="FFFF00"/>
              </a:gs>
              <a:gs pos="100000">
                <a:srgbClr val="FFFFFF"/>
              </a:gs>
            </a:gsLst>
            <a:lin ang="4380000"/>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hangingPunct="0"/>
            <a:endParaRPr lang="en-US" sz="2400">
              <a:solidFill>
                <a:srgbClr val="000000"/>
              </a:solidFill>
              <a:latin typeface="Arial" charset="0"/>
            </a:endParaRPr>
          </a:p>
        </p:txBody>
      </p:sp>
      <p:sp>
        <p:nvSpPr>
          <p:cNvPr id="15371" name="TextBox 9"/>
          <p:cNvSpPr txBox="1">
            <a:spLocks noChangeArrowheads="1"/>
          </p:cNvSpPr>
          <p:nvPr/>
        </p:nvSpPr>
        <p:spPr bwMode="auto">
          <a:xfrm>
            <a:off x="533400" y="3276600"/>
            <a:ext cx="7315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3200"/>
              <a:t>cold    warm                        cool      cold</a:t>
            </a:r>
          </a:p>
        </p:txBody>
      </p:sp>
      <p:sp>
        <p:nvSpPr>
          <p:cNvPr id="12" name="Bent-Up Arrow 11"/>
          <p:cNvSpPr/>
          <p:nvPr/>
        </p:nvSpPr>
        <p:spPr bwMode="auto">
          <a:xfrm flipH="1">
            <a:off x="6324600" y="3581400"/>
            <a:ext cx="609600" cy="762000"/>
          </a:xfrm>
          <a:prstGeom prst="bentUpArrow">
            <a:avLst/>
          </a:prstGeom>
          <a:solidFill>
            <a:srgbClr val="008000"/>
          </a:solidFill>
          <a:ln w="9525" cap="flat" cmpd="sng" algn="ctr">
            <a:solidFill>
              <a:schemeClr val="tx1"/>
            </a:solidFill>
            <a:prstDash val="solid"/>
            <a:round/>
            <a:headEnd type="none" w="med" len="med"/>
            <a:tailEnd type="none" w="med" len="med"/>
          </a:ln>
          <a:effectLst/>
        </p:spPr>
        <p:txBody>
          <a:bodyPr/>
          <a:lstStyle/>
          <a:p>
            <a:pPr defTabSz="914400" eaLnBrk="0" fontAlgn="auto" hangingPunct="0">
              <a:spcBef>
                <a:spcPts val="0"/>
              </a:spcBef>
              <a:spcAft>
                <a:spcPts val="0"/>
              </a:spcAft>
              <a:defRPr/>
            </a:pPr>
            <a:endParaRPr lang="en-US" sz="2400">
              <a:solidFill>
                <a:srgbClr val="000000"/>
              </a:solidFill>
              <a:latin typeface="Arial" charset="0"/>
              <a:ea typeface="+mn-ea"/>
              <a:cs typeface="+mn-cs"/>
            </a:endParaRPr>
          </a:p>
        </p:txBody>
      </p:sp>
      <p:sp>
        <p:nvSpPr>
          <p:cNvPr id="21" name="Bent-Up Arrow 20"/>
          <p:cNvSpPr/>
          <p:nvPr/>
        </p:nvSpPr>
        <p:spPr bwMode="auto">
          <a:xfrm>
            <a:off x="2971800" y="3657600"/>
            <a:ext cx="762000" cy="685800"/>
          </a:xfrm>
          <a:prstGeom prst="bentUpArrow">
            <a:avLst/>
          </a:prstGeom>
          <a:solidFill>
            <a:srgbClr val="008000"/>
          </a:solidFill>
          <a:ln w="9525" cap="flat" cmpd="sng" algn="ctr">
            <a:solidFill>
              <a:schemeClr val="tx1"/>
            </a:solidFill>
            <a:prstDash val="solid"/>
            <a:round/>
            <a:headEnd type="none" w="med" len="med"/>
            <a:tailEnd type="none" w="med" len="med"/>
          </a:ln>
          <a:effectLst/>
        </p:spPr>
        <p:txBody>
          <a:bodyPr/>
          <a:lstStyle/>
          <a:p>
            <a:pPr defTabSz="914400" eaLnBrk="0" fontAlgn="auto" hangingPunct="0">
              <a:spcBef>
                <a:spcPts val="0"/>
              </a:spcBef>
              <a:spcAft>
                <a:spcPts val="0"/>
              </a:spcAft>
              <a:defRPr/>
            </a:pPr>
            <a:endParaRPr lang="en-US" sz="2400">
              <a:solidFill>
                <a:srgbClr val="000000"/>
              </a:solidFill>
              <a:latin typeface="Arial" charset="0"/>
              <a:ea typeface="+mn-ea"/>
              <a:cs typeface="+mn-cs"/>
            </a:endParaRPr>
          </a:p>
        </p:txBody>
      </p:sp>
      <p:sp>
        <p:nvSpPr>
          <p:cNvPr id="15374" name="Up Arrow 15"/>
          <p:cNvSpPr>
            <a:spLocks noChangeArrowheads="1"/>
          </p:cNvSpPr>
          <p:nvPr/>
        </p:nvSpPr>
        <p:spPr bwMode="auto">
          <a:xfrm>
            <a:off x="5638800" y="1828800"/>
            <a:ext cx="533400" cy="1600200"/>
          </a:xfrm>
          <a:prstGeom prst="upArrow">
            <a:avLst>
              <a:gd name="adj1" fmla="val 50000"/>
              <a:gd name="adj2" fmla="val 50000"/>
            </a:avLst>
          </a:prstGeom>
          <a:gradFill rotWithShape="1">
            <a:gsLst>
              <a:gs pos="0">
                <a:srgbClr val="660066"/>
              </a:gs>
              <a:gs pos="24001">
                <a:srgbClr val="660066"/>
              </a:gs>
              <a:gs pos="48000">
                <a:srgbClr val="FFFF00"/>
              </a:gs>
              <a:gs pos="67000">
                <a:srgbClr val="FFFFFF"/>
              </a:gs>
              <a:gs pos="100000">
                <a:srgbClr val="008000"/>
              </a:gs>
            </a:gsLst>
            <a:lin ang="4740000"/>
          </a:gradFill>
          <a:ln>
            <a:noFill/>
          </a:ln>
          <a:extLst>
            <a:ext uri="{91240B29-F687-4f45-9708-019B960494DF}">
              <a14:hiddenLine xmlns:a14="http://schemas.microsoft.com/office/drawing/2010/main" w="57150">
                <a:solidFill>
                  <a:srgbClr val="000000"/>
                </a:solidFill>
                <a:round/>
                <a:headEnd/>
                <a:tailEnd/>
              </a14:hiddenLine>
            </a:ext>
          </a:extLst>
        </p:spPr>
        <p:txBody>
          <a:bodyPr/>
          <a:lstStyle/>
          <a:p>
            <a:pPr defTabSz="914400" eaLnBrk="0" hangingPunct="0"/>
            <a:endParaRPr lang="en-US" sz="2400">
              <a:solidFill>
                <a:srgbClr val="000000"/>
              </a:solidFill>
              <a:latin typeface="Arial" charset="0"/>
            </a:endParaRPr>
          </a:p>
        </p:txBody>
      </p:sp>
      <p:sp>
        <p:nvSpPr>
          <p:cNvPr id="15375" name="Right Arrow 16"/>
          <p:cNvSpPr>
            <a:spLocks noChangeArrowheads="1"/>
          </p:cNvSpPr>
          <p:nvPr/>
        </p:nvSpPr>
        <p:spPr bwMode="auto">
          <a:xfrm>
            <a:off x="1828800" y="4114800"/>
            <a:ext cx="685800" cy="381000"/>
          </a:xfrm>
          <a:prstGeom prst="rightArrow">
            <a:avLst>
              <a:gd name="adj1" fmla="val 50000"/>
              <a:gd name="adj2" fmla="val 5000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hangingPunct="0"/>
            <a:endParaRPr lang="en-US" sz="2400">
              <a:solidFill>
                <a:srgbClr val="000000"/>
              </a:solidFill>
              <a:latin typeface="Arial" charset="0"/>
            </a:endParaRPr>
          </a:p>
        </p:txBody>
      </p:sp>
      <p:sp>
        <p:nvSpPr>
          <p:cNvPr id="15376" name="Left-Right Arrow 17"/>
          <p:cNvSpPr>
            <a:spLocks noChangeArrowheads="1"/>
          </p:cNvSpPr>
          <p:nvPr/>
        </p:nvSpPr>
        <p:spPr bwMode="auto">
          <a:xfrm>
            <a:off x="7162800" y="4038600"/>
            <a:ext cx="533400" cy="381000"/>
          </a:xfrm>
          <a:prstGeom prst="leftRightArrow">
            <a:avLst>
              <a:gd name="adj1" fmla="val 50000"/>
              <a:gd name="adj2" fmla="val 49998"/>
            </a:avLst>
          </a:prstGeom>
          <a:solidFill>
            <a:srgbClr val="0000FF"/>
          </a:solidFill>
          <a:ln w="9525">
            <a:solidFill>
              <a:schemeClr val="tx1"/>
            </a:solidFill>
            <a:round/>
            <a:headEnd/>
            <a:tailEnd/>
          </a:ln>
        </p:spPr>
        <p:txBody>
          <a:bodyPr/>
          <a:lstStyle/>
          <a:p>
            <a:pPr defTabSz="914400" eaLnBrk="0" hangingPunct="0"/>
            <a:endParaRPr lang="en-US" sz="2400">
              <a:solidFill>
                <a:srgbClr val="000000"/>
              </a:solidFill>
              <a:latin typeface="Arial" charset="0"/>
            </a:endParaRPr>
          </a:p>
        </p:txBody>
      </p:sp>
      <p:sp>
        <p:nvSpPr>
          <p:cNvPr id="2" name="TextBox 1"/>
          <p:cNvSpPr txBox="1"/>
          <p:nvPr/>
        </p:nvSpPr>
        <p:spPr>
          <a:xfrm>
            <a:off x="8026400" y="1478340"/>
            <a:ext cx="1117600" cy="3206006"/>
          </a:xfrm>
          <a:prstGeom prst="rect">
            <a:avLst/>
          </a:prstGeom>
          <a:solidFill>
            <a:schemeClr val="bg1"/>
          </a:solidFill>
        </p:spPr>
        <p:txBody>
          <a:bodyPr wrap="square" rtlCol="0">
            <a:spAutoFit/>
          </a:bodyPr>
          <a:lstStyle/>
          <a:p>
            <a:endParaRPr lang="en-US" dirty="0" smtClean="0"/>
          </a:p>
          <a:p>
            <a:endParaRPr lang="en-US" dirty="0"/>
          </a:p>
          <a:p>
            <a:endParaRPr lang="en-US" sz="2000" dirty="0" smtClean="0">
              <a:latin typeface="Bookman Old Style"/>
              <a:cs typeface="Bookman Old Style"/>
            </a:endParaRPr>
          </a:p>
          <a:p>
            <a:endParaRPr lang="en-US" sz="2000" dirty="0">
              <a:latin typeface="Bookman Old Style"/>
              <a:cs typeface="Bookman Old Style"/>
            </a:endParaRPr>
          </a:p>
          <a:p>
            <a:pPr>
              <a:lnSpc>
                <a:spcPct val="90000"/>
              </a:lnSpc>
            </a:pPr>
            <a:r>
              <a:rPr lang="en-US" sz="2000" dirty="0" smtClean="0">
                <a:latin typeface="Bookman Old Style"/>
                <a:cs typeface="Bookman Old Style"/>
              </a:rPr>
              <a:t>200</a:t>
            </a:r>
          </a:p>
          <a:p>
            <a:pPr>
              <a:lnSpc>
                <a:spcPct val="90000"/>
              </a:lnSpc>
            </a:pPr>
            <a:endParaRPr lang="en-US" sz="2000" dirty="0">
              <a:latin typeface="Bookman Old Style"/>
              <a:cs typeface="Bookman Old Style"/>
            </a:endParaRPr>
          </a:p>
          <a:p>
            <a:pPr>
              <a:lnSpc>
                <a:spcPct val="90000"/>
              </a:lnSpc>
            </a:pPr>
            <a:endParaRPr lang="en-US" sz="2000" dirty="0" smtClean="0">
              <a:latin typeface="Bookman Old Style"/>
              <a:cs typeface="Bookman Old Style"/>
            </a:endParaRPr>
          </a:p>
          <a:p>
            <a:pPr>
              <a:lnSpc>
                <a:spcPct val="90000"/>
              </a:lnSpc>
            </a:pPr>
            <a:r>
              <a:rPr lang="en-US" sz="2000" dirty="0" smtClean="0">
                <a:latin typeface="Bookman Old Style"/>
                <a:cs typeface="Bookman Old Style"/>
              </a:rPr>
              <a:t>400</a:t>
            </a:r>
          </a:p>
          <a:p>
            <a:pPr>
              <a:lnSpc>
                <a:spcPct val="90000"/>
              </a:lnSpc>
            </a:pPr>
            <a:endParaRPr lang="en-US" sz="2000" dirty="0">
              <a:latin typeface="Bookman Old Style"/>
              <a:cs typeface="Bookman Old Style"/>
            </a:endParaRPr>
          </a:p>
          <a:p>
            <a:pPr>
              <a:lnSpc>
                <a:spcPct val="90000"/>
              </a:lnSpc>
            </a:pPr>
            <a:endParaRPr lang="en-US" sz="2000" dirty="0" smtClean="0">
              <a:latin typeface="Bookman Old Style"/>
              <a:cs typeface="Bookman Old Style"/>
            </a:endParaRPr>
          </a:p>
          <a:p>
            <a:pPr>
              <a:lnSpc>
                <a:spcPct val="90000"/>
              </a:lnSpc>
            </a:pPr>
            <a:r>
              <a:rPr lang="en-US" sz="2000" dirty="0" smtClean="0">
                <a:latin typeface="Bookman Old Style"/>
                <a:cs typeface="Bookman Old Style"/>
              </a:rPr>
              <a:t>600</a:t>
            </a:r>
            <a:endParaRPr lang="en-US" sz="2000" dirty="0">
              <a:latin typeface="Bookman Old Style"/>
              <a:cs typeface="Bookman Old Style"/>
            </a:endParaRPr>
          </a:p>
        </p:txBody>
      </p:sp>
      <p:sp>
        <p:nvSpPr>
          <p:cNvPr id="4" name="Rectangle 3"/>
          <p:cNvSpPr/>
          <p:nvPr/>
        </p:nvSpPr>
        <p:spPr>
          <a:xfrm>
            <a:off x="7937500" y="4684346"/>
            <a:ext cx="977900" cy="40835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7848600" y="4684346"/>
            <a:ext cx="1066800" cy="408354"/>
          </a:xfrm>
          <a:prstGeom prst="rect">
            <a:avLst/>
          </a:prstGeom>
          <a:solidFill>
            <a:schemeClr val="bg1"/>
          </a:solidFill>
          <a:ln>
            <a:noFill/>
          </a:ln>
          <a:effectLst>
            <a:outerShdw dist="12700" dir="5400000" sx="0" sy="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8026400" y="1905000"/>
            <a:ext cx="889000" cy="707886"/>
          </a:xfrm>
          <a:prstGeom prst="rect">
            <a:avLst/>
          </a:prstGeom>
          <a:noFill/>
        </p:spPr>
        <p:txBody>
          <a:bodyPr wrap="square" rtlCol="0">
            <a:spAutoFit/>
          </a:bodyPr>
          <a:lstStyle/>
          <a:p>
            <a:r>
              <a:rPr lang="en-US" sz="2000" dirty="0" smtClean="0"/>
              <a:t>Depth</a:t>
            </a:r>
          </a:p>
          <a:p>
            <a:r>
              <a:rPr lang="en-US" sz="2000" dirty="0" smtClean="0"/>
              <a:t>(km)</a:t>
            </a:r>
            <a:endParaRPr lang="en-US" sz="2000" dirty="0"/>
          </a:p>
        </p:txBody>
      </p:sp>
      <p:sp>
        <p:nvSpPr>
          <p:cNvPr id="8" name="TextBox 7"/>
          <p:cNvSpPr txBox="1"/>
          <p:nvPr/>
        </p:nvSpPr>
        <p:spPr>
          <a:xfrm>
            <a:off x="228600" y="424190"/>
            <a:ext cx="8686800" cy="523220"/>
          </a:xfrm>
          <a:prstGeom prst="rect">
            <a:avLst/>
          </a:prstGeom>
          <a:noFill/>
        </p:spPr>
        <p:txBody>
          <a:bodyPr wrap="square" rtlCol="0">
            <a:spAutoFit/>
          </a:bodyPr>
          <a:lstStyle/>
          <a:p>
            <a:r>
              <a:rPr lang="en-US" sz="2800" dirty="0" smtClean="0">
                <a:solidFill>
                  <a:srgbClr val="008000"/>
                </a:solidFill>
              </a:rPr>
              <a:t>Anisotropic</a:t>
            </a:r>
            <a:r>
              <a:rPr lang="en-US" sz="2800" dirty="0" smtClean="0"/>
              <a:t> inversions for </a:t>
            </a:r>
            <a:r>
              <a:rPr lang="en-US" sz="2800" dirty="0" smtClean="0">
                <a:solidFill>
                  <a:srgbClr val="008000"/>
                </a:solidFill>
              </a:rPr>
              <a:t>absolute</a:t>
            </a:r>
            <a:r>
              <a:rPr lang="en-US" sz="2800" dirty="0" smtClean="0"/>
              <a:t> seismic velocities</a:t>
            </a:r>
            <a:endParaRPr lang="en-US" sz="2800" dirty="0"/>
          </a:p>
        </p:txBody>
      </p:sp>
      <p:sp>
        <p:nvSpPr>
          <p:cNvPr id="9" name="TextBox 8"/>
          <p:cNvSpPr txBox="1"/>
          <p:nvPr/>
        </p:nvSpPr>
        <p:spPr>
          <a:xfrm>
            <a:off x="96883" y="6223621"/>
            <a:ext cx="8600969" cy="338554"/>
          </a:xfrm>
          <a:prstGeom prst="rect">
            <a:avLst/>
          </a:prstGeom>
          <a:noFill/>
        </p:spPr>
        <p:txBody>
          <a:bodyPr wrap="square" rtlCol="0">
            <a:spAutoFit/>
          </a:bodyPr>
          <a:lstStyle/>
          <a:p>
            <a:r>
              <a:rPr lang="en-US" sz="1600" dirty="0" smtClean="0"/>
              <a:t>Note: Hawaii is not particularly impressive; also true in regional models.</a:t>
            </a:r>
            <a:endParaRPr lang="en-US" sz="1600" dirty="0"/>
          </a:p>
        </p:txBody>
      </p:sp>
      <p:sp>
        <p:nvSpPr>
          <p:cNvPr id="10" name="Rectangle 9"/>
          <p:cNvSpPr/>
          <p:nvPr/>
        </p:nvSpPr>
        <p:spPr>
          <a:xfrm>
            <a:off x="228599" y="5867400"/>
            <a:ext cx="8469253" cy="369332"/>
          </a:xfrm>
          <a:prstGeom prst="rect">
            <a:avLst/>
          </a:prstGeom>
        </p:spPr>
        <p:txBody>
          <a:bodyPr wrap="square">
            <a:spAutoFit/>
          </a:bodyPr>
          <a:lstStyle/>
          <a:p>
            <a:r>
              <a:rPr lang="en-US" dirty="0" err="1"/>
              <a:t>Subsolidus</a:t>
            </a:r>
            <a:r>
              <a:rPr lang="en-US" dirty="0"/>
              <a:t> passive </a:t>
            </a:r>
            <a:r>
              <a:rPr lang="en-US" dirty="0" err="1"/>
              <a:t>upwellings</a:t>
            </a:r>
            <a:r>
              <a:rPr lang="en-US" dirty="0"/>
              <a:t> are essentially invisible in isotropic tomography</a:t>
            </a:r>
          </a:p>
        </p:txBody>
      </p:sp>
      <p:sp>
        <p:nvSpPr>
          <p:cNvPr id="13" name="TextBox 12"/>
          <p:cNvSpPr txBox="1"/>
          <p:nvPr/>
        </p:nvSpPr>
        <p:spPr>
          <a:xfrm>
            <a:off x="228600" y="112525"/>
            <a:ext cx="2286000" cy="369332"/>
          </a:xfrm>
          <a:prstGeom prst="rect">
            <a:avLst/>
          </a:prstGeom>
          <a:noFill/>
        </p:spPr>
        <p:txBody>
          <a:bodyPr wrap="square" rtlCol="0">
            <a:spAutoFit/>
          </a:bodyPr>
          <a:lstStyle/>
          <a:p>
            <a:r>
              <a:rPr lang="en-US" dirty="0" smtClean="0"/>
              <a:t>Ridges &amp; slabs</a:t>
            </a:r>
            <a:endParaRPr lang="en-US" dirty="0"/>
          </a:p>
        </p:txBody>
      </p:sp>
      <p:sp>
        <p:nvSpPr>
          <p:cNvPr id="14" name="TextBox 13"/>
          <p:cNvSpPr txBox="1"/>
          <p:nvPr/>
        </p:nvSpPr>
        <p:spPr>
          <a:xfrm>
            <a:off x="7848600" y="2814935"/>
            <a:ext cx="438806" cy="461665"/>
          </a:xfrm>
          <a:prstGeom prst="rect">
            <a:avLst/>
          </a:prstGeom>
          <a:noFill/>
        </p:spPr>
        <p:txBody>
          <a:bodyPr wrap="square" rtlCol="0">
            <a:spAutoFit/>
          </a:bodyPr>
          <a:lstStyle/>
          <a:p>
            <a:r>
              <a:rPr lang="en-US" sz="2400" b="1" dirty="0" smtClean="0"/>
              <a:t>L</a:t>
            </a:r>
            <a:endParaRPr lang="en-US" sz="2400" b="1" dirty="0"/>
          </a:p>
        </p:txBody>
      </p:sp>
    </p:spTree>
    <p:extLst>
      <p:ext uri="{BB962C8B-B14F-4D97-AF65-F5344CB8AC3E}">
        <p14:creationId xmlns:p14="http://schemas.microsoft.com/office/powerpoint/2010/main" val="25413970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88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89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1869" y="418338"/>
            <a:ext cx="8857532" cy="1200328"/>
          </a:xfrm>
          <a:prstGeom prst="rect">
            <a:avLst/>
          </a:prstGeom>
        </p:spPr>
        <p:txBody>
          <a:bodyPr wrap="square">
            <a:spAutoFit/>
          </a:bodyPr>
          <a:lstStyle/>
          <a:p>
            <a:r>
              <a:rPr lang="en-US" sz="2400" dirty="0">
                <a:solidFill>
                  <a:srgbClr val="008000"/>
                </a:solidFill>
              </a:rPr>
              <a:t>S</a:t>
            </a:r>
            <a:r>
              <a:rPr lang="en-US" sz="2400" dirty="0" smtClean="0">
                <a:solidFill>
                  <a:srgbClr val="008000"/>
                </a:solidFill>
              </a:rPr>
              <a:t>eismic &amp; residual bathymetry data are consistent with anomalously cold mantle in a broad band  surrounding spreading ridges </a:t>
            </a:r>
            <a:r>
              <a:rPr lang="en-US" sz="2400" dirty="0" smtClean="0">
                <a:solidFill>
                  <a:srgbClr val="0000FF"/>
                </a:solidFill>
              </a:rPr>
              <a:t>(</a:t>
            </a:r>
            <a:r>
              <a:rPr lang="en-US" sz="2400" dirty="0" smtClean="0">
                <a:solidFill>
                  <a:srgbClr val="0000FF"/>
                </a:solidFill>
                <a:latin typeface="Symbol" charset="2"/>
                <a:cs typeface="Symbol" charset="2"/>
              </a:rPr>
              <a:t>D</a:t>
            </a:r>
            <a:r>
              <a:rPr lang="en-US" sz="2400" dirty="0" smtClean="0">
                <a:solidFill>
                  <a:srgbClr val="0000FF"/>
                </a:solidFill>
              </a:rPr>
              <a:t>T –250 K relative to </a:t>
            </a:r>
            <a:r>
              <a:rPr lang="en-US" sz="2400" dirty="0" err="1" smtClean="0">
                <a:solidFill>
                  <a:srgbClr val="0000FF"/>
                </a:solidFill>
              </a:rPr>
              <a:t>subplate</a:t>
            </a:r>
            <a:r>
              <a:rPr lang="en-US" sz="2400" dirty="0" smtClean="0">
                <a:solidFill>
                  <a:srgbClr val="0000FF"/>
                </a:solidFill>
              </a:rPr>
              <a:t> mantle &amp; some volcanic islands</a:t>
            </a:r>
            <a:r>
              <a:rPr lang="da-DK" sz="2400" dirty="0" smtClean="0"/>
              <a:t>).</a:t>
            </a:r>
            <a:endParaRPr lang="en-US" sz="2400" dirty="0"/>
          </a:p>
        </p:txBody>
      </p:sp>
      <p:sp>
        <p:nvSpPr>
          <p:cNvPr id="3" name="Rectangle 2"/>
          <p:cNvSpPr/>
          <p:nvPr/>
        </p:nvSpPr>
        <p:spPr>
          <a:xfrm>
            <a:off x="261457" y="2039375"/>
            <a:ext cx="8628089" cy="4585871"/>
          </a:xfrm>
          <a:prstGeom prst="rect">
            <a:avLst/>
          </a:prstGeom>
        </p:spPr>
        <p:txBody>
          <a:bodyPr wrap="square">
            <a:spAutoFit/>
          </a:bodyPr>
          <a:lstStyle/>
          <a:p>
            <a:r>
              <a:rPr lang="en-US" dirty="0" smtClean="0"/>
              <a:t> </a:t>
            </a:r>
            <a:r>
              <a:rPr lang="en-US" sz="2400" dirty="0" smtClean="0">
                <a:solidFill>
                  <a:srgbClr val="008000"/>
                </a:solidFill>
              </a:rPr>
              <a:t>Ambient</a:t>
            </a:r>
            <a:r>
              <a:rPr lang="en-US" sz="2400" dirty="0" smtClean="0"/>
              <a:t> upper mantle temperatures below </a:t>
            </a:r>
            <a:r>
              <a:rPr lang="en-US" sz="2400" dirty="0"/>
              <a:t>the central </a:t>
            </a:r>
            <a:r>
              <a:rPr lang="en-US" sz="2400" dirty="0" smtClean="0"/>
              <a:t>Pacific &amp; other large long-lived  plates are up  to +200 K higher than </a:t>
            </a:r>
            <a:r>
              <a:rPr lang="en-US" sz="2400" smtClean="0"/>
              <a:t>under ridges. </a:t>
            </a:r>
            <a:r>
              <a:rPr lang="en-US" sz="2800" dirty="0" smtClean="0">
                <a:solidFill>
                  <a:srgbClr val="008000"/>
                </a:solidFill>
              </a:rPr>
              <a:t>Source temperature </a:t>
            </a:r>
            <a:r>
              <a:rPr lang="en-US" sz="2800" dirty="0">
                <a:solidFill>
                  <a:srgbClr val="008000"/>
                </a:solidFill>
              </a:rPr>
              <a:t>variations </a:t>
            </a:r>
            <a:r>
              <a:rPr lang="en-US" sz="2800" dirty="0" smtClean="0">
                <a:solidFill>
                  <a:srgbClr val="008000"/>
                </a:solidFill>
              </a:rPr>
              <a:t>reflect different depths of magma extraction </a:t>
            </a:r>
            <a:r>
              <a:rPr lang="en-US" sz="2400" dirty="0" smtClean="0"/>
              <a:t>from a 200 km thick refractory boundary layer. This does not imply widespread </a:t>
            </a:r>
            <a:r>
              <a:rPr lang="en-US" sz="2400" dirty="0"/>
              <a:t>melting &amp;</a:t>
            </a:r>
            <a:r>
              <a:rPr lang="en-US" sz="2400" dirty="0" smtClean="0"/>
              <a:t> ‘many Hawaiis’; volcanism depends on lithospheric stress &amp; melt content; magma temperatures depend on depth; physical properties of LLAMA are consistent with a mechanical mélange with &lt;2% magma. </a:t>
            </a:r>
          </a:p>
          <a:p>
            <a:endParaRPr lang="en-US" sz="2400" dirty="0"/>
          </a:p>
          <a:p>
            <a:r>
              <a:rPr lang="en-US" sz="3200" dirty="0">
                <a:solidFill>
                  <a:srgbClr val="008000"/>
                </a:solidFill>
              </a:rPr>
              <a:t>V</a:t>
            </a:r>
            <a:r>
              <a:rPr lang="en-US" sz="3200" dirty="0" smtClean="0">
                <a:solidFill>
                  <a:srgbClr val="008000"/>
                </a:solidFill>
              </a:rPr>
              <a:t>olcanic fields of exclusively </a:t>
            </a:r>
            <a:r>
              <a:rPr lang="en-US" sz="3200" dirty="0" err="1">
                <a:solidFill>
                  <a:srgbClr val="008000"/>
                </a:solidFill>
              </a:rPr>
              <a:t>alkalic</a:t>
            </a:r>
            <a:r>
              <a:rPr lang="en-US" sz="3200" dirty="0">
                <a:solidFill>
                  <a:srgbClr val="008000"/>
                </a:solidFill>
              </a:rPr>
              <a:t> </a:t>
            </a:r>
            <a:r>
              <a:rPr lang="en-US" sz="3200" dirty="0" smtClean="0">
                <a:solidFill>
                  <a:srgbClr val="008000"/>
                </a:solidFill>
              </a:rPr>
              <a:t>basalts from  </a:t>
            </a:r>
            <a:r>
              <a:rPr lang="en-US" sz="3200" dirty="0">
                <a:solidFill>
                  <a:srgbClr val="008000"/>
                </a:solidFill>
              </a:rPr>
              <a:t>cooler </a:t>
            </a:r>
            <a:r>
              <a:rPr lang="en-US" sz="3200" dirty="0" smtClean="0">
                <a:solidFill>
                  <a:srgbClr val="008000"/>
                </a:solidFill>
              </a:rPr>
              <a:t>mantle are simply </a:t>
            </a:r>
            <a:r>
              <a:rPr lang="en-US" sz="3200" dirty="0">
                <a:solidFill>
                  <a:srgbClr val="008000"/>
                </a:solidFill>
              </a:rPr>
              <a:t>f</a:t>
            </a:r>
            <a:r>
              <a:rPr lang="en-US" sz="3200" dirty="0" smtClean="0">
                <a:solidFill>
                  <a:srgbClr val="008000"/>
                </a:solidFill>
              </a:rPr>
              <a:t>rom shallower depth</a:t>
            </a:r>
            <a:r>
              <a:rPr lang="en-US" sz="2800" dirty="0" smtClean="0">
                <a:solidFill>
                  <a:srgbClr val="008000"/>
                </a:solidFill>
              </a:rPr>
              <a:t>.</a:t>
            </a:r>
            <a:endParaRPr lang="en-US" sz="2800" dirty="0">
              <a:solidFill>
                <a:srgbClr val="008000"/>
              </a:solidFill>
            </a:endParaRPr>
          </a:p>
        </p:txBody>
      </p:sp>
      <p:cxnSp>
        <p:nvCxnSpPr>
          <p:cNvPr id="5" name="Straight Arrow Connector 4"/>
          <p:cNvCxnSpPr/>
          <p:nvPr/>
        </p:nvCxnSpPr>
        <p:spPr>
          <a:xfrm>
            <a:off x="8537080" y="176825"/>
            <a:ext cx="48232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 name="Rectangle 3"/>
          <p:cNvSpPr/>
          <p:nvPr/>
        </p:nvSpPr>
        <p:spPr>
          <a:xfrm>
            <a:off x="261457" y="5376333"/>
            <a:ext cx="8628089" cy="1187357"/>
          </a:xfrm>
          <a:prstGeom prst="rect">
            <a:avLst/>
          </a:prstGeom>
          <a:noFill/>
          <a:ln w="5715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9271346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66800" y="533400"/>
            <a:ext cx="7772400" cy="5562600"/>
          </a:xfrm>
          <a:prstGeom prst="rect">
            <a:avLst/>
          </a:prstGeom>
          <a:ln>
            <a:solidFill>
              <a:schemeClr val="bg1"/>
            </a:solidFill>
            <a:prstDash val="solid"/>
          </a:ln>
        </p:spPr>
      </p:pic>
      <p:sp>
        <p:nvSpPr>
          <p:cNvPr id="3" name="Arc 2"/>
          <p:cNvSpPr/>
          <p:nvPr/>
        </p:nvSpPr>
        <p:spPr bwMode="auto">
          <a:xfrm rot="16878312">
            <a:off x="5074480" y="1434909"/>
            <a:ext cx="1305102" cy="1473201"/>
          </a:xfrm>
          <a:prstGeom prst="arc">
            <a:avLst>
              <a:gd name="adj1" fmla="val 16370994"/>
              <a:gd name="adj2" fmla="val 21129576"/>
            </a:avLst>
          </a:prstGeom>
          <a:noFill/>
          <a:ln w="571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00" b="0" i="0" u="none" strike="noStrike" cap="none" normalizeH="0" baseline="0">
              <a:ln>
                <a:noFill/>
              </a:ln>
              <a:solidFill>
                <a:srgbClr val="000000"/>
              </a:solidFill>
              <a:effectLst/>
              <a:latin typeface="Arial" charset="0"/>
              <a:ea typeface="ＭＳ Ｐゴシック" charset="0"/>
              <a:cs typeface="ＭＳ Ｐゴシック" charset="0"/>
            </a:endParaRPr>
          </a:p>
        </p:txBody>
      </p:sp>
      <p:cxnSp>
        <p:nvCxnSpPr>
          <p:cNvPr id="5" name="Straight Connector 4"/>
          <p:cNvCxnSpPr>
            <a:stCxn id="3" idx="2"/>
          </p:cNvCxnSpPr>
          <p:nvPr/>
        </p:nvCxnSpPr>
        <p:spPr bwMode="auto">
          <a:xfrm>
            <a:off x="5766548" y="1518843"/>
            <a:ext cx="2463052" cy="233757"/>
          </a:xfrm>
          <a:prstGeom prst="line">
            <a:avLst/>
          </a:prstGeom>
          <a:solidFill>
            <a:schemeClr val="accent1"/>
          </a:solidFill>
          <a:ln w="571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4" name="Rectangle 13"/>
          <p:cNvSpPr/>
          <p:nvPr/>
        </p:nvSpPr>
        <p:spPr bwMode="auto">
          <a:xfrm>
            <a:off x="4419600" y="3581400"/>
            <a:ext cx="1143000" cy="83820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5" name="Rectangle 14"/>
          <p:cNvSpPr/>
          <p:nvPr/>
        </p:nvSpPr>
        <p:spPr bwMode="auto">
          <a:xfrm>
            <a:off x="5867400" y="2286000"/>
            <a:ext cx="1981200" cy="91440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6" name="Rectangle 15"/>
          <p:cNvSpPr/>
          <p:nvPr/>
        </p:nvSpPr>
        <p:spPr bwMode="auto">
          <a:xfrm>
            <a:off x="3200400" y="2438400"/>
            <a:ext cx="1371600" cy="38100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7" name="TextBox 16"/>
          <p:cNvSpPr txBox="1"/>
          <p:nvPr/>
        </p:nvSpPr>
        <p:spPr>
          <a:xfrm>
            <a:off x="3352800" y="2438400"/>
            <a:ext cx="1219200" cy="646331"/>
          </a:xfrm>
          <a:prstGeom prst="rect">
            <a:avLst/>
          </a:prstGeom>
          <a:noFill/>
        </p:spPr>
        <p:txBody>
          <a:bodyPr wrap="square" rtlCol="0">
            <a:spAutoFit/>
          </a:bodyPr>
          <a:lstStyle/>
          <a:p>
            <a:r>
              <a:rPr lang="en-US" sz="1800" dirty="0" smtClean="0"/>
              <a:t>Boundary layer</a:t>
            </a:r>
            <a:endParaRPr lang="en-US" sz="1800" dirty="0"/>
          </a:p>
        </p:txBody>
      </p:sp>
      <p:sp>
        <p:nvSpPr>
          <p:cNvPr id="18" name="Rectangle 17"/>
          <p:cNvSpPr/>
          <p:nvPr/>
        </p:nvSpPr>
        <p:spPr bwMode="auto">
          <a:xfrm>
            <a:off x="3429000" y="1676400"/>
            <a:ext cx="1219200" cy="30480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00" b="0" i="0" u="none" strike="noStrike" cap="none" normalizeH="0" baseline="0">
              <a:ln>
                <a:noFill/>
              </a:ln>
              <a:solidFill>
                <a:srgbClr val="000000"/>
              </a:solidFill>
              <a:effectLst/>
              <a:latin typeface="Arial" charset="0"/>
              <a:ea typeface="ＭＳ Ｐゴシック" charset="0"/>
              <a:cs typeface="ＭＳ Ｐゴシック" charset="0"/>
            </a:endParaRPr>
          </a:p>
        </p:txBody>
      </p:sp>
      <p:cxnSp>
        <p:nvCxnSpPr>
          <p:cNvPr id="20" name="Straight Connector 19"/>
          <p:cNvCxnSpPr/>
          <p:nvPr/>
        </p:nvCxnSpPr>
        <p:spPr bwMode="auto">
          <a:xfrm flipV="1">
            <a:off x="2971800" y="1524000"/>
            <a:ext cx="2514600" cy="76200"/>
          </a:xfrm>
          <a:prstGeom prst="line">
            <a:avLst/>
          </a:prstGeom>
          <a:solidFill>
            <a:schemeClr val="accent1"/>
          </a:solidFill>
          <a:ln w="38100" cap="flat" cmpd="sng" algn="ctr">
            <a:solidFill>
              <a:schemeClr val="tx1"/>
            </a:solidFill>
            <a:prstDash val="sysDash"/>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6" name="TextBox 25"/>
          <p:cNvSpPr txBox="1"/>
          <p:nvPr/>
        </p:nvSpPr>
        <p:spPr>
          <a:xfrm>
            <a:off x="3124200" y="1143000"/>
            <a:ext cx="1600200" cy="461665"/>
          </a:xfrm>
          <a:prstGeom prst="rect">
            <a:avLst/>
          </a:prstGeom>
          <a:noFill/>
        </p:spPr>
        <p:txBody>
          <a:bodyPr wrap="square" rtlCol="0">
            <a:spAutoFit/>
          </a:bodyPr>
          <a:lstStyle/>
          <a:p>
            <a:r>
              <a:rPr lang="en-US" dirty="0" err="1" smtClean="0"/>
              <a:t>midplate</a:t>
            </a:r>
            <a:endParaRPr lang="en-US" dirty="0"/>
          </a:p>
        </p:txBody>
      </p:sp>
      <p:cxnSp>
        <p:nvCxnSpPr>
          <p:cNvPr id="28" name="Straight Connector 27"/>
          <p:cNvCxnSpPr/>
          <p:nvPr/>
        </p:nvCxnSpPr>
        <p:spPr bwMode="auto">
          <a:xfrm flipV="1">
            <a:off x="2895600" y="2824897"/>
            <a:ext cx="457200" cy="2133600"/>
          </a:xfrm>
          <a:prstGeom prst="line">
            <a:avLst/>
          </a:prstGeom>
          <a:solidFill>
            <a:schemeClr val="accent1"/>
          </a:solidFill>
          <a:ln w="57150" cap="flat" cmpd="sng" algn="ctr">
            <a:solidFill>
              <a:srgbClr val="0000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9" name="Arc 28"/>
          <p:cNvSpPr/>
          <p:nvPr/>
        </p:nvSpPr>
        <p:spPr bwMode="auto">
          <a:xfrm rot="15302072">
            <a:off x="3923523" y="1615952"/>
            <a:ext cx="424418" cy="1332119"/>
          </a:xfrm>
          <a:prstGeom prst="arc">
            <a:avLst/>
          </a:prstGeom>
          <a:noFill/>
          <a:ln w="57150" cap="flat" cmpd="sng" algn="ctr">
            <a:solidFill>
              <a:srgbClr val="0000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30" name="Rectangle 29"/>
          <p:cNvSpPr/>
          <p:nvPr/>
        </p:nvSpPr>
        <p:spPr bwMode="auto">
          <a:xfrm rot="18383797" flipV="1">
            <a:off x="2979499" y="3631668"/>
            <a:ext cx="1371600" cy="335773"/>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31" name="TextBox 30"/>
          <p:cNvSpPr txBox="1"/>
          <p:nvPr/>
        </p:nvSpPr>
        <p:spPr>
          <a:xfrm rot="21393949">
            <a:off x="5879242" y="2016937"/>
            <a:ext cx="2209800" cy="369332"/>
          </a:xfrm>
          <a:prstGeom prst="rect">
            <a:avLst/>
          </a:prstGeom>
          <a:noFill/>
        </p:spPr>
        <p:txBody>
          <a:bodyPr wrap="square" rtlCol="0">
            <a:spAutoFit/>
          </a:bodyPr>
          <a:lstStyle/>
          <a:p>
            <a:r>
              <a:rPr lang="en-US" dirty="0" smtClean="0">
                <a:solidFill>
                  <a:srgbClr val="0000FF"/>
                </a:solidFill>
              </a:rPr>
              <a:t>Ridge </a:t>
            </a:r>
            <a:r>
              <a:rPr lang="en-US" dirty="0" err="1" smtClean="0">
                <a:solidFill>
                  <a:srgbClr val="0000FF"/>
                </a:solidFill>
              </a:rPr>
              <a:t>adiabat</a:t>
            </a:r>
            <a:endParaRPr lang="en-US" dirty="0">
              <a:solidFill>
                <a:srgbClr val="0000FF"/>
              </a:solidFill>
            </a:endParaRPr>
          </a:p>
        </p:txBody>
      </p:sp>
      <p:sp>
        <p:nvSpPr>
          <p:cNvPr id="32" name="TextBox 31"/>
          <p:cNvSpPr txBox="1"/>
          <p:nvPr/>
        </p:nvSpPr>
        <p:spPr>
          <a:xfrm>
            <a:off x="4572000" y="2971800"/>
            <a:ext cx="1828800" cy="830997"/>
          </a:xfrm>
          <a:prstGeom prst="rect">
            <a:avLst/>
          </a:prstGeom>
          <a:solidFill>
            <a:schemeClr val="bg1"/>
          </a:solidFill>
        </p:spPr>
        <p:txBody>
          <a:bodyPr wrap="square" rtlCol="0">
            <a:spAutoFit/>
          </a:bodyPr>
          <a:lstStyle/>
          <a:p>
            <a:r>
              <a:rPr lang="en-US" dirty="0" smtClean="0"/>
              <a:t>LLAMA(shearing)</a:t>
            </a:r>
            <a:endParaRPr lang="en-US" dirty="0"/>
          </a:p>
        </p:txBody>
      </p:sp>
      <p:sp>
        <p:nvSpPr>
          <p:cNvPr id="33" name="TextBox 32"/>
          <p:cNvSpPr txBox="1"/>
          <p:nvPr/>
        </p:nvSpPr>
        <p:spPr>
          <a:xfrm>
            <a:off x="3200400" y="4370457"/>
            <a:ext cx="1371600" cy="707886"/>
          </a:xfrm>
          <a:prstGeom prst="rect">
            <a:avLst/>
          </a:prstGeom>
          <a:solidFill>
            <a:schemeClr val="bg1"/>
          </a:solidFill>
          <a:ln>
            <a:noFill/>
          </a:ln>
        </p:spPr>
        <p:txBody>
          <a:bodyPr wrap="square" rtlCol="0">
            <a:spAutoFit/>
          </a:bodyPr>
          <a:lstStyle/>
          <a:p>
            <a:r>
              <a:rPr lang="en-US" sz="2000" dirty="0" smtClean="0"/>
              <a:t>Plate   (</a:t>
            </a:r>
            <a:r>
              <a:rPr lang="en-US" sz="2000" dirty="0" err="1" smtClean="0"/>
              <a:t>advecting</a:t>
            </a:r>
            <a:r>
              <a:rPr lang="en-US" sz="2000" dirty="0" smtClean="0"/>
              <a:t>)  </a:t>
            </a:r>
            <a:endParaRPr lang="en-US" sz="2000" dirty="0"/>
          </a:p>
        </p:txBody>
      </p:sp>
      <p:sp>
        <p:nvSpPr>
          <p:cNvPr id="36" name="Rectangle 35"/>
          <p:cNvSpPr/>
          <p:nvPr/>
        </p:nvSpPr>
        <p:spPr bwMode="auto">
          <a:xfrm>
            <a:off x="5257800" y="4572000"/>
            <a:ext cx="762000" cy="60960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37" name="Rectangle 36"/>
          <p:cNvSpPr/>
          <p:nvPr/>
        </p:nvSpPr>
        <p:spPr bwMode="auto">
          <a:xfrm>
            <a:off x="5486400" y="3810000"/>
            <a:ext cx="350519" cy="121920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38" name="Rectangle 37"/>
          <p:cNvSpPr/>
          <p:nvPr/>
        </p:nvSpPr>
        <p:spPr bwMode="auto">
          <a:xfrm>
            <a:off x="2667000" y="5257800"/>
            <a:ext cx="5867400" cy="38100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39" name="TextBox 38"/>
          <p:cNvSpPr txBox="1"/>
          <p:nvPr/>
        </p:nvSpPr>
        <p:spPr>
          <a:xfrm>
            <a:off x="4419598" y="5377190"/>
            <a:ext cx="2895600" cy="523220"/>
          </a:xfrm>
          <a:prstGeom prst="rect">
            <a:avLst/>
          </a:prstGeom>
          <a:solidFill>
            <a:schemeClr val="bg1"/>
          </a:solidFill>
        </p:spPr>
        <p:txBody>
          <a:bodyPr wrap="square" rtlCol="0">
            <a:spAutoFit/>
          </a:bodyPr>
          <a:lstStyle/>
          <a:p>
            <a:r>
              <a:rPr lang="en-US" sz="2800" dirty="0" smtClean="0"/>
              <a:t>Depth</a:t>
            </a:r>
            <a:endParaRPr lang="en-US" sz="2800" dirty="0"/>
          </a:p>
        </p:txBody>
      </p:sp>
      <p:sp>
        <p:nvSpPr>
          <p:cNvPr id="40" name="Rectangle 39"/>
          <p:cNvSpPr/>
          <p:nvPr/>
        </p:nvSpPr>
        <p:spPr bwMode="auto">
          <a:xfrm>
            <a:off x="1219200" y="1219200"/>
            <a:ext cx="1600200" cy="350520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41" name="TextBox 40"/>
          <p:cNvSpPr txBox="1"/>
          <p:nvPr/>
        </p:nvSpPr>
        <p:spPr>
          <a:xfrm>
            <a:off x="2133898" y="1219200"/>
            <a:ext cx="914400" cy="1304973"/>
          </a:xfrm>
          <a:prstGeom prst="rect">
            <a:avLst/>
          </a:prstGeom>
          <a:noFill/>
        </p:spPr>
        <p:txBody>
          <a:bodyPr wrap="square" rtlCol="0">
            <a:spAutoFit/>
          </a:bodyPr>
          <a:lstStyle/>
          <a:p>
            <a:pPr>
              <a:lnSpc>
                <a:spcPct val="110000"/>
              </a:lnSpc>
            </a:pPr>
            <a:r>
              <a:rPr lang="en-US" dirty="0" smtClean="0"/>
              <a:t>1600</a:t>
            </a:r>
          </a:p>
          <a:p>
            <a:pPr>
              <a:lnSpc>
                <a:spcPct val="110000"/>
              </a:lnSpc>
            </a:pPr>
            <a:endParaRPr lang="en-US" dirty="0"/>
          </a:p>
          <a:p>
            <a:pPr>
              <a:lnSpc>
                <a:spcPct val="110000"/>
              </a:lnSpc>
            </a:pPr>
            <a:r>
              <a:rPr lang="en-US" dirty="0" smtClean="0"/>
              <a:t>1200</a:t>
            </a:r>
            <a:endParaRPr lang="en-US" dirty="0"/>
          </a:p>
        </p:txBody>
      </p:sp>
      <p:sp>
        <p:nvSpPr>
          <p:cNvPr id="42" name="TextBox 41"/>
          <p:cNvSpPr txBox="1"/>
          <p:nvPr/>
        </p:nvSpPr>
        <p:spPr>
          <a:xfrm>
            <a:off x="2057400" y="2895600"/>
            <a:ext cx="609600" cy="954107"/>
          </a:xfrm>
          <a:prstGeom prst="rect">
            <a:avLst/>
          </a:prstGeom>
          <a:noFill/>
        </p:spPr>
        <p:txBody>
          <a:bodyPr wrap="square" rtlCol="0">
            <a:spAutoFit/>
          </a:bodyPr>
          <a:lstStyle/>
          <a:p>
            <a:r>
              <a:rPr lang="en-US" sz="3200" dirty="0" smtClean="0"/>
              <a:t>T</a:t>
            </a:r>
            <a:r>
              <a:rPr lang="en-US" dirty="0" smtClean="0"/>
              <a:t> </a:t>
            </a:r>
          </a:p>
          <a:p>
            <a:r>
              <a:rPr lang="en-US" sz="2400" baseline="30000" dirty="0" err="1" smtClean="0"/>
              <a:t>o</a:t>
            </a:r>
            <a:r>
              <a:rPr lang="en-US" sz="2400" dirty="0" err="1" smtClean="0"/>
              <a:t>C</a:t>
            </a:r>
            <a:endParaRPr lang="en-US" sz="2400" dirty="0"/>
          </a:p>
        </p:txBody>
      </p:sp>
      <p:sp>
        <p:nvSpPr>
          <p:cNvPr id="43" name="Rectangle 42"/>
          <p:cNvSpPr/>
          <p:nvPr/>
        </p:nvSpPr>
        <p:spPr bwMode="auto">
          <a:xfrm>
            <a:off x="2057400" y="4800600"/>
            <a:ext cx="685800" cy="68580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44" name="Rectangle 43"/>
          <p:cNvSpPr/>
          <p:nvPr/>
        </p:nvSpPr>
        <p:spPr bwMode="auto">
          <a:xfrm>
            <a:off x="5486400" y="2057400"/>
            <a:ext cx="304800" cy="99060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45" name="Right Triangle 44"/>
          <p:cNvSpPr/>
          <p:nvPr/>
        </p:nvSpPr>
        <p:spPr bwMode="auto">
          <a:xfrm rot="1659162" flipV="1">
            <a:off x="4942308" y="1839663"/>
            <a:ext cx="452800" cy="892525"/>
          </a:xfrm>
          <a:prstGeom prst="rtTriangle">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46" name="Rectangle 45"/>
          <p:cNvSpPr/>
          <p:nvPr/>
        </p:nvSpPr>
        <p:spPr bwMode="auto">
          <a:xfrm>
            <a:off x="5410200" y="1676400"/>
            <a:ext cx="609600" cy="38100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50" name="Rectangle 49"/>
          <p:cNvSpPr/>
          <p:nvPr/>
        </p:nvSpPr>
        <p:spPr bwMode="auto">
          <a:xfrm rot="21439975">
            <a:off x="2971825" y="1923492"/>
            <a:ext cx="5123177" cy="253242"/>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00" b="0" i="0" u="none" strike="noStrike" cap="none" normalizeH="0" baseline="0">
              <a:ln>
                <a:noFill/>
              </a:ln>
              <a:solidFill>
                <a:srgbClr val="000000"/>
              </a:solidFill>
              <a:effectLst/>
              <a:latin typeface="Arial" charset="0"/>
              <a:ea typeface="ＭＳ Ｐゴシック" charset="0"/>
              <a:cs typeface="ＭＳ Ｐゴシック" charset="0"/>
            </a:endParaRPr>
          </a:p>
        </p:txBody>
      </p:sp>
      <p:cxnSp>
        <p:nvCxnSpPr>
          <p:cNvPr id="52" name="Straight Connector 51"/>
          <p:cNvCxnSpPr>
            <a:stCxn id="50" idx="1"/>
          </p:cNvCxnSpPr>
          <p:nvPr/>
        </p:nvCxnSpPr>
        <p:spPr bwMode="auto">
          <a:xfrm flipV="1">
            <a:off x="2974600" y="1981200"/>
            <a:ext cx="5255000" cy="188110"/>
          </a:xfrm>
          <a:prstGeom prst="line">
            <a:avLst/>
          </a:prstGeom>
          <a:solidFill>
            <a:schemeClr val="accent1"/>
          </a:solidFill>
          <a:ln w="38100" cap="flat" cmpd="sng" algn="ctr">
            <a:solidFill>
              <a:srgbClr val="0000FF"/>
            </a:solidFill>
            <a:prstDash val="sysDash"/>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4" name="TextBox 3"/>
          <p:cNvSpPr txBox="1"/>
          <p:nvPr/>
        </p:nvSpPr>
        <p:spPr>
          <a:xfrm>
            <a:off x="4724400" y="533400"/>
            <a:ext cx="3810000" cy="369332"/>
          </a:xfrm>
          <a:prstGeom prst="rect">
            <a:avLst/>
          </a:prstGeom>
          <a:noFill/>
        </p:spPr>
        <p:txBody>
          <a:bodyPr wrap="square" rtlCol="0">
            <a:spAutoFit/>
          </a:bodyPr>
          <a:lstStyle/>
          <a:p>
            <a:r>
              <a:rPr lang="en-US" dirty="0" smtClean="0"/>
              <a:t>200 km                            400 km</a:t>
            </a:r>
            <a:endParaRPr lang="en-US" dirty="0"/>
          </a:p>
        </p:txBody>
      </p:sp>
      <p:sp>
        <p:nvSpPr>
          <p:cNvPr id="6" name="TextBox 5"/>
          <p:cNvSpPr txBox="1"/>
          <p:nvPr/>
        </p:nvSpPr>
        <p:spPr>
          <a:xfrm>
            <a:off x="530553" y="5885217"/>
            <a:ext cx="8135145" cy="707886"/>
          </a:xfrm>
          <a:prstGeom prst="rect">
            <a:avLst/>
          </a:prstGeom>
          <a:noFill/>
        </p:spPr>
        <p:txBody>
          <a:bodyPr wrap="square" rtlCol="0">
            <a:spAutoFit/>
          </a:bodyPr>
          <a:lstStyle/>
          <a:p>
            <a:r>
              <a:rPr lang="en-US" sz="2000" i="1" dirty="0" smtClean="0"/>
              <a:t>Aside: Every point on these </a:t>
            </a:r>
            <a:r>
              <a:rPr lang="en-US" sz="2000" i="1" dirty="0" err="1" smtClean="0"/>
              <a:t>geotherms</a:t>
            </a:r>
            <a:r>
              <a:rPr lang="en-US" sz="2000" i="1" dirty="0" smtClean="0"/>
              <a:t>, even the conduction &amp; </a:t>
            </a:r>
            <a:r>
              <a:rPr lang="en-US" sz="2000" i="1" dirty="0" err="1" smtClean="0"/>
              <a:t>subadiabatic</a:t>
            </a:r>
            <a:r>
              <a:rPr lang="en-US" sz="2000" i="1" dirty="0" smtClean="0"/>
              <a:t> parts, can be assigned a potential temperature, Tp.</a:t>
            </a:r>
            <a:endParaRPr lang="en-US" sz="2000" i="1" dirty="0"/>
          </a:p>
        </p:txBody>
      </p:sp>
      <p:sp>
        <p:nvSpPr>
          <p:cNvPr id="7" name="TextBox 6"/>
          <p:cNvSpPr txBox="1"/>
          <p:nvPr/>
        </p:nvSpPr>
        <p:spPr>
          <a:xfrm>
            <a:off x="5032215" y="4724400"/>
            <a:ext cx="544149" cy="461665"/>
          </a:xfrm>
          <a:prstGeom prst="rect">
            <a:avLst/>
          </a:prstGeom>
          <a:noFill/>
        </p:spPr>
        <p:txBody>
          <a:bodyPr wrap="square" rtlCol="0">
            <a:spAutoFit/>
          </a:bodyPr>
          <a:lstStyle/>
          <a:p>
            <a:r>
              <a:rPr lang="en-US" sz="2400" b="1" dirty="0" smtClean="0"/>
              <a:t>L</a:t>
            </a:r>
            <a:endParaRPr lang="en-US" sz="2400" b="1" dirty="0"/>
          </a:p>
        </p:txBody>
      </p:sp>
      <p:sp>
        <p:nvSpPr>
          <p:cNvPr id="8" name="TextBox 7"/>
          <p:cNvSpPr txBox="1"/>
          <p:nvPr/>
        </p:nvSpPr>
        <p:spPr>
          <a:xfrm>
            <a:off x="296334" y="232833"/>
            <a:ext cx="1837564" cy="1938992"/>
          </a:xfrm>
          <a:prstGeom prst="rect">
            <a:avLst/>
          </a:prstGeom>
          <a:solidFill>
            <a:schemeClr val="bg1"/>
          </a:solidFill>
        </p:spPr>
        <p:txBody>
          <a:bodyPr wrap="square" rtlCol="0">
            <a:spAutoFit/>
          </a:bodyPr>
          <a:lstStyle/>
          <a:p>
            <a:r>
              <a:rPr lang="en-US" sz="2400" i="1" dirty="0" smtClean="0">
                <a:solidFill>
                  <a:srgbClr val="008000"/>
                </a:solidFill>
              </a:rPr>
              <a:t>1988 </a:t>
            </a:r>
            <a:r>
              <a:rPr lang="en-US" sz="2400" i="1" dirty="0" err="1" smtClean="0">
                <a:solidFill>
                  <a:srgbClr val="008000"/>
                </a:solidFill>
              </a:rPr>
              <a:t>geotherm</a:t>
            </a:r>
            <a:r>
              <a:rPr lang="en-US" sz="2400" i="1" dirty="0" smtClean="0">
                <a:solidFill>
                  <a:srgbClr val="008000"/>
                </a:solidFill>
              </a:rPr>
              <a:t> corrected for physics &amp; seismology</a:t>
            </a:r>
            <a:endParaRPr lang="en-US" sz="2400" i="1" dirty="0">
              <a:solidFill>
                <a:srgbClr val="008000"/>
              </a:solidFill>
            </a:endParaRPr>
          </a:p>
        </p:txBody>
      </p:sp>
    </p:spTree>
    <p:extLst>
      <p:ext uri="{BB962C8B-B14F-4D97-AF65-F5344CB8AC3E}">
        <p14:creationId xmlns:p14="http://schemas.microsoft.com/office/powerpoint/2010/main" val="279495165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71987" y="373563"/>
            <a:ext cx="7694968" cy="6051726"/>
          </a:xfrm>
          <a:prstGeom prst="rect">
            <a:avLst/>
          </a:prstGeom>
        </p:spPr>
      </p:pic>
      <p:sp>
        <p:nvSpPr>
          <p:cNvPr id="3" name="TextBox 2"/>
          <p:cNvSpPr txBox="1"/>
          <p:nvPr/>
        </p:nvSpPr>
        <p:spPr>
          <a:xfrm>
            <a:off x="161869" y="6102123"/>
            <a:ext cx="3561101" cy="646331"/>
          </a:xfrm>
          <a:prstGeom prst="rect">
            <a:avLst/>
          </a:prstGeom>
          <a:noFill/>
        </p:spPr>
        <p:txBody>
          <a:bodyPr wrap="square" rtlCol="0">
            <a:spAutoFit/>
          </a:bodyPr>
          <a:lstStyle/>
          <a:p>
            <a:r>
              <a:rPr lang="en-US" dirty="0" smtClean="0"/>
              <a:t>Modified from </a:t>
            </a:r>
          </a:p>
          <a:p>
            <a:r>
              <a:rPr lang="en-US" dirty="0" err="1" smtClean="0"/>
              <a:t>Stixrude</a:t>
            </a:r>
            <a:r>
              <a:rPr lang="en-US" dirty="0" smtClean="0"/>
              <a:t> &amp; Lithgow-</a:t>
            </a:r>
            <a:r>
              <a:rPr lang="en-US" dirty="0" err="1" smtClean="0"/>
              <a:t>Bertelloni</a:t>
            </a:r>
            <a:r>
              <a:rPr lang="en-US" dirty="0" smtClean="0"/>
              <a:t> 2004</a:t>
            </a:r>
            <a:endParaRPr lang="en-US" dirty="0"/>
          </a:p>
        </p:txBody>
      </p:sp>
      <p:sp>
        <p:nvSpPr>
          <p:cNvPr id="4" name="TextBox 3"/>
          <p:cNvSpPr txBox="1"/>
          <p:nvPr/>
        </p:nvSpPr>
        <p:spPr>
          <a:xfrm rot="21068369">
            <a:off x="6549438" y="1573283"/>
            <a:ext cx="1419460" cy="400110"/>
          </a:xfrm>
          <a:prstGeom prst="rect">
            <a:avLst/>
          </a:prstGeom>
          <a:noFill/>
        </p:spPr>
        <p:txBody>
          <a:bodyPr wrap="square" rtlCol="0">
            <a:spAutoFit/>
          </a:bodyPr>
          <a:lstStyle/>
          <a:p>
            <a:r>
              <a:rPr lang="en-US" sz="2000" b="1" dirty="0" smtClean="0">
                <a:solidFill>
                  <a:srgbClr val="008000"/>
                </a:solidFill>
              </a:rPr>
              <a:t>RIDG</a:t>
            </a:r>
            <a:r>
              <a:rPr lang="en-US" sz="2000" dirty="0" smtClean="0">
                <a:solidFill>
                  <a:srgbClr val="008000"/>
                </a:solidFill>
              </a:rPr>
              <a:t>E</a:t>
            </a:r>
            <a:endParaRPr lang="en-US" sz="2000" dirty="0">
              <a:solidFill>
                <a:srgbClr val="008000"/>
              </a:solidFill>
            </a:endParaRPr>
          </a:p>
        </p:txBody>
      </p:sp>
      <p:sp>
        <p:nvSpPr>
          <p:cNvPr id="5" name="Freeform 4"/>
          <p:cNvSpPr/>
          <p:nvPr/>
        </p:nvSpPr>
        <p:spPr>
          <a:xfrm>
            <a:off x="3461490" y="1344828"/>
            <a:ext cx="1419460" cy="971265"/>
          </a:xfrm>
          <a:custGeom>
            <a:avLst/>
            <a:gdLst>
              <a:gd name="connsiteX0" fmla="*/ 0 w 1299545"/>
              <a:gd name="connsiteY0" fmla="*/ 767880 h 767880"/>
              <a:gd name="connsiteX1" fmla="*/ 236577 w 1299545"/>
              <a:gd name="connsiteY1" fmla="*/ 518837 h 767880"/>
              <a:gd name="connsiteX2" fmla="*/ 572765 w 1299545"/>
              <a:gd name="connsiteY2" fmla="*/ 282247 h 767880"/>
              <a:gd name="connsiteX3" fmla="*/ 933856 w 1299545"/>
              <a:gd name="connsiteY3" fmla="*/ 120370 h 767880"/>
              <a:gd name="connsiteX4" fmla="*/ 1270044 w 1299545"/>
              <a:gd name="connsiteY4" fmla="*/ 8301 h 767880"/>
              <a:gd name="connsiteX5" fmla="*/ 1282495 w 1299545"/>
              <a:gd name="connsiteY5" fmla="*/ 8301 h 767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545" h="767880">
                <a:moveTo>
                  <a:pt x="0" y="767880"/>
                </a:moveTo>
                <a:cubicBezTo>
                  <a:pt x="70558" y="683828"/>
                  <a:pt x="141116" y="599776"/>
                  <a:pt x="236577" y="518837"/>
                </a:cubicBezTo>
                <a:cubicBezTo>
                  <a:pt x="332038" y="437898"/>
                  <a:pt x="456552" y="348658"/>
                  <a:pt x="572765" y="282247"/>
                </a:cubicBezTo>
                <a:cubicBezTo>
                  <a:pt x="688978" y="215836"/>
                  <a:pt x="817643" y="166028"/>
                  <a:pt x="933856" y="120370"/>
                </a:cubicBezTo>
                <a:cubicBezTo>
                  <a:pt x="1050069" y="74712"/>
                  <a:pt x="1211938" y="26979"/>
                  <a:pt x="1270044" y="8301"/>
                </a:cubicBezTo>
                <a:cubicBezTo>
                  <a:pt x="1328150" y="-10377"/>
                  <a:pt x="1282495" y="8301"/>
                  <a:pt x="1282495" y="8301"/>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TextBox 5"/>
          <p:cNvSpPr txBox="1"/>
          <p:nvPr/>
        </p:nvSpPr>
        <p:spPr>
          <a:xfrm rot="20952867">
            <a:off x="4379338" y="1358101"/>
            <a:ext cx="1319849" cy="373563"/>
          </a:xfrm>
          <a:prstGeom prst="rect">
            <a:avLst/>
          </a:prstGeom>
          <a:noFill/>
        </p:spPr>
        <p:txBody>
          <a:bodyPr wrap="square" rtlCol="0">
            <a:spAutoFit/>
          </a:bodyPr>
          <a:lstStyle/>
          <a:p>
            <a:r>
              <a:rPr lang="en-US" b="1" dirty="0" smtClean="0">
                <a:solidFill>
                  <a:srgbClr val="FF0000"/>
                </a:solidFill>
              </a:rPr>
              <a:t>MIDPLATE</a:t>
            </a:r>
            <a:endParaRPr lang="en-US" b="1" dirty="0">
              <a:solidFill>
                <a:srgbClr val="FF0000"/>
              </a:solidFill>
            </a:endParaRPr>
          </a:p>
        </p:txBody>
      </p:sp>
      <p:sp>
        <p:nvSpPr>
          <p:cNvPr id="7" name="TextBox 6"/>
          <p:cNvSpPr txBox="1"/>
          <p:nvPr/>
        </p:nvSpPr>
        <p:spPr>
          <a:xfrm>
            <a:off x="2502732" y="1144773"/>
            <a:ext cx="958758" cy="400110"/>
          </a:xfrm>
          <a:prstGeom prst="rect">
            <a:avLst/>
          </a:prstGeom>
          <a:noFill/>
        </p:spPr>
        <p:txBody>
          <a:bodyPr wrap="square" rtlCol="0">
            <a:spAutoFit/>
          </a:bodyPr>
          <a:lstStyle/>
          <a:p>
            <a:r>
              <a:rPr lang="en-US" sz="2000" dirty="0" smtClean="0">
                <a:solidFill>
                  <a:srgbClr val="FF0000"/>
                </a:solidFill>
              </a:rPr>
              <a:t>1800 K</a:t>
            </a:r>
            <a:endParaRPr lang="en-US" sz="2000" dirty="0">
              <a:solidFill>
                <a:srgbClr val="FF0000"/>
              </a:solidFill>
            </a:endParaRPr>
          </a:p>
        </p:txBody>
      </p:sp>
      <p:sp>
        <p:nvSpPr>
          <p:cNvPr id="8" name="Rectangle 7"/>
          <p:cNvSpPr/>
          <p:nvPr/>
        </p:nvSpPr>
        <p:spPr>
          <a:xfrm rot="21211919">
            <a:off x="5051966" y="824478"/>
            <a:ext cx="2707487" cy="378510"/>
          </a:xfrm>
          <a:prstGeom prst="rect">
            <a:avLst/>
          </a:prstGeom>
          <a:solidFill>
            <a:schemeClr val="bg1"/>
          </a:solidFill>
          <a:ln>
            <a:solidFill>
              <a:schemeClr val="bg1"/>
            </a:solidFill>
          </a:ln>
          <a:effectLst>
            <a:outerShdw dist="23000" dir="5400000" sx="0" sy="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reeform 8"/>
          <p:cNvSpPr/>
          <p:nvPr/>
        </p:nvSpPr>
        <p:spPr>
          <a:xfrm>
            <a:off x="5092624" y="1344828"/>
            <a:ext cx="2599404" cy="65747"/>
          </a:xfrm>
          <a:custGeom>
            <a:avLst/>
            <a:gdLst>
              <a:gd name="connsiteX0" fmla="*/ 0 w 2599404"/>
              <a:gd name="connsiteY0" fmla="*/ 1198 h 104301"/>
              <a:gd name="connsiteX1" fmla="*/ 149417 w 2599404"/>
              <a:gd name="connsiteY1" fmla="*/ 1198 h 104301"/>
              <a:gd name="connsiteX2" fmla="*/ 361091 w 2599404"/>
              <a:gd name="connsiteY2" fmla="*/ 13650 h 104301"/>
              <a:gd name="connsiteX3" fmla="*/ 2452927 w 2599404"/>
              <a:gd name="connsiteY3" fmla="*/ 100815 h 104301"/>
              <a:gd name="connsiteX4" fmla="*/ 2428024 w 2599404"/>
              <a:gd name="connsiteY4" fmla="*/ 88362 h 104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9404" h="104301">
                <a:moveTo>
                  <a:pt x="0" y="1198"/>
                </a:moveTo>
                <a:cubicBezTo>
                  <a:pt x="44617" y="160"/>
                  <a:pt x="89235" y="-877"/>
                  <a:pt x="149417" y="1198"/>
                </a:cubicBezTo>
                <a:cubicBezTo>
                  <a:pt x="209599" y="3273"/>
                  <a:pt x="361091" y="13650"/>
                  <a:pt x="361091" y="13650"/>
                </a:cubicBezTo>
                <a:lnTo>
                  <a:pt x="2452927" y="100815"/>
                </a:lnTo>
                <a:cubicBezTo>
                  <a:pt x="2797416" y="113267"/>
                  <a:pt x="2425949" y="88362"/>
                  <a:pt x="2428024" y="88362"/>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Rectangle 11"/>
          <p:cNvSpPr/>
          <p:nvPr/>
        </p:nvSpPr>
        <p:spPr>
          <a:xfrm>
            <a:off x="4619471" y="2801725"/>
            <a:ext cx="1103012" cy="298851"/>
          </a:xfrm>
          <a:prstGeom prst="rect">
            <a:avLst/>
          </a:prstGeom>
          <a:solidFill>
            <a:schemeClr val="bg1"/>
          </a:solidFill>
          <a:ln>
            <a:solidFill>
              <a:schemeClr val="bg1"/>
            </a:solidFill>
          </a:ln>
          <a:effectLst>
            <a:outerShdw dist="23000" dir="5400000" sx="0" sy="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4619471" y="2801725"/>
            <a:ext cx="978498" cy="369332"/>
          </a:xfrm>
          <a:prstGeom prst="rect">
            <a:avLst/>
          </a:prstGeom>
          <a:noFill/>
          <a:ln>
            <a:noFill/>
          </a:ln>
        </p:spPr>
        <p:txBody>
          <a:bodyPr wrap="square" rtlCol="0">
            <a:spAutoFit/>
          </a:bodyPr>
          <a:lstStyle/>
          <a:p>
            <a:r>
              <a:rPr lang="en-US" dirty="0" err="1" smtClean="0"/>
              <a:t>craton</a:t>
            </a:r>
            <a:endParaRPr lang="en-US" dirty="0"/>
          </a:p>
        </p:txBody>
      </p:sp>
      <p:sp>
        <p:nvSpPr>
          <p:cNvPr id="14" name="TextBox 13"/>
          <p:cNvSpPr txBox="1"/>
          <p:nvPr/>
        </p:nvSpPr>
        <p:spPr>
          <a:xfrm>
            <a:off x="3518496" y="2940814"/>
            <a:ext cx="657975" cy="369332"/>
          </a:xfrm>
          <a:prstGeom prst="rect">
            <a:avLst/>
          </a:prstGeom>
          <a:noFill/>
        </p:spPr>
        <p:txBody>
          <a:bodyPr wrap="square" rtlCol="0">
            <a:spAutoFit/>
          </a:bodyPr>
          <a:lstStyle/>
          <a:p>
            <a:r>
              <a:rPr lang="en-US" dirty="0" err="1" smtClean="0"/>
              <a:t>m.y</a:t>
            </a:r>
            <a:r>
              <a:rPr lang="en-US" dirty="0" smtClean="0"/>
              <a:t>.</a:t>
            </a:r>
            <a:endParaRPr lang="en-US" dirty="0"/>
          </a:p>
        </p:txBody>
      </p:sp>
      <p:sp>
        <p:nvSpPr>
          <p:cNvPr id="10" name="Left Brace 9"/>
          <p:cNvSpPr/>
          <p:nvPr/>
        </p:nvSpPr>
        <p:spPr>
          <a:xfrm>
            <a:off x="1517210" y="1544883"/>
            <a:ext cx="213533" cy="1062337"/>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TextBox 10"/>
          <p:cNvSpPr txBox="1"/>
          <p:nvPr/>
        </p:nvSpPr>
        <p:spPr>
          <a:xfrm>
            <a:off x="640599" y="1466351"/>
            <a:ext cx="1090144" cy="830997"/>
          </a:xfrm>
          <a:prstGeom prst="rect">
            <a:avLst/>
          </a:prstGeom>
          <a:noFill/>
        </p:spPr>
        <p:txBody>
          <a:bodyPr wrap="square" rtlCol="0">
            <a:spAutoFit/>
          </a:bodyPr>
          <a:lstStyle/>
          <a:p>
            <a:r>
              <a:rPr lang="en-US" sz="1600" i="1" dirty="0" err="1" smtClean="0">
                <a:solidFill>
                  <a:srgbClr val="3366FF"/>
                </a:solidFill>
              </a:rPr>
              <a:t>Adiabats</a:t>
            </a:r>
            <a:r>
              <a:rPr lang="en-US" sz="1600" i="1" dirty="0" smtClean="0">
                <a:solidFill>
                  <a:srgbClr val="3366FF"/>
                </a:solidFill>
              </a:rPr>
              <a:t> from source</a:t>
            </a:r>
            <a:endParaRPr lang="en-US" sz="1600" i="1" dirty="0">
              <a:solidFill>
                <a:srgbClr val="3366FF"/>
              </a:solidFill>
            </a:endParaRPr>
          </a:p>
        </p:txBody>
      </p:sp>
      <p:sp>
        <p:nvSpPr>
          <p:cNvPr id="15" name="TextBox 14"/>
          <p:cNvSpPr txBox="1"/>
          <p:nvPr/>
        </p:nvSpPr>
        <p:spPr>
          <a:xfrm>
            <a:off x="5207001" y="4064000"/>
            <a:ext cx="3441700" cy="923330"/>
          </a:xfrm>
          <a:prstGeom prst="rect">
            <a:avLst/>
          </a:prstGeom>
          <a:solidFill>
            <a:schemeClr val="bg1"/>
          </a:solidFill>
          <a:ln w="57150" cmpd="thinThick">
            <a:solidFill>
              <a:srgbClr val="FF0000"/>
            </a:solidFill>
          </a:ln>
        </p:spPr>
        <p:txBody>
          <a:bodyPr wrap="square" rtlCol="0">
            <a:spAutoFit/>
          </a:bodyPr>
          <a:lstStyle/>
          <a:p>
            <a:r>
              <a:rPr lang="en-US" dirty="0" smtClean="0"/>
              <a:t>This will not work, of course, if the upper mantle is </a:t>
            </a:r>
            <a:r>
              <a:rPr lang="en-US" dirty="0" err="1" smtClean="0"/>
              <a:t>pyrolite</a:t>
            </a:r>
            <a:r>
              <a:rPr lang="en-US" dirty="0" smtClean="0"/>
              <a:t> or fertile </a:t>
            </a:r>
            <a:r>
              <a:rPr lang="en-US" dirty="0" err="1" smtClean="0"/>
              <a:t>peridotite</a:t>
            </a:r>
            <a:r>
              <a:rPr lang="en-US" dirty="0" smtClean="0"/>
              <a:t>; too much melt!</a:t>
            </a:r>
            <a:endParaRPr lang="en-US" dirty="0"/>
          </a:p>
        </p:txBody>
      </p:sp>
      <p:sp>
        <p:nvSpPr>
          <p:cNvPr id="16" name="TextBox 15"/>
          <p:cNvSpPr txBox="1"/>
          <p:nvPr/>
        </p:nvSpPr>
        <p:spPr>
          <a:xfrm>
            <a:off x="5039263" y="3530600"/>
            <a:ext cx="2951980" cy="369332"/>
          </a:xfrm>
          <a:prstGeom prst="rect">
            <a:avLst/>
          </a:prstGeom>
          <a:noFill/>
        </p:spPr>
        <p:txBody>
          <a:bodyPr wrap="square" rtlCol="0">
            <a:spAutoFit/>
          </a:bodyPr>
          <a:lstStyle/>
          <a:p>
            <a:r>
              <a:rPr lang="en-US" dirty="0" smtClean="0"/>
              <a:t>Thermal max at 200 km?</a:t>
            </a:r>
            <a:endParaRPr lang="en-US" dirty="0"/>
          </a:p>
        </p:txBody>
      </p:sp>
    </p:spTree>
    <p:extLst>
      <p:ext uri="{BB962C8B-B14F-4D97-AF65-F5344CB8AC3E}">
        <p14:creationId xmlns:p14="http://schemas.microsoft.com/office/powerpoint/2010/main" val="2109376691"/>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71500" y="768730"/>
            <a:ext cx="7993578" cy="6089269"/>
          </a:xfrm>
          <a:prstGeom prst="rect">
            <a:avLst/>
          </a:prstGeom>
        </p:spPr>
      </p:pic>
      <p:cxnSp>
        <p:nvCxnSpPr>
          <p:cNvPr id="5" name="Straight Connector 4"/>
          <p:cNvCxnSpPr/>
          <p:nvPr/>
        </p:nvCxnSpPr>
        <p:spPr>
          <a:xfrm>
            <a:off x="1174365" y="4812925"/>
            <a:ext cx="5134432" cy="27309"/>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1174365" y="5584713"/>
            <a:ext cx="5134432" cy="54618"/>
          </a:xfrm>
          <a:prstGeom prst="line">
            <a:avLst/>
          </a:prstGeom>
        </p:spPr>
        <p:style>
          <a:lnRef idx="2">
            <a:schemeClr val="accent1"/>
          </a:lnRef>
          <a:fillRef idx="0">
            <a:schemeClr val="accent1"/>
          </a:fillRef>
          <a:effectRef idx="1">
            <a:schemeClr val="accent1"/>
          </a:effectRef>
          <a:fontRef idx="minor">
            <a:schemeClr val="tx1"/>
          </a:fontRef>
        </p:style>
      </p:cxnSp>
      <p:sp>
        <p:nvSpPr>
          <p:cNvPr id="3" name="Rectangle 2"/>
          <p:cNvSpPr/>
          <p:nvPr/>
        </p:nvSpPr>
        <p:spPr>
          <a:xfrm>
            <a:off x="2109429" y="2552149"/>
            <a:ext cx="2701362" cy="2304797"/>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Connector 5"/>
          <p:cNvCxnSpPr/>
          <p:nvPr/>
        </p:nvCxnSpPr>
        <p:spPr>
          <a:xfrm flipH="1">
            <a:off x="5843981" y="2173897"/>
            <a:ext cx="75336" cy="2304797"/>
          </a:xfrm>
          <a:prstGeom prst="line">
            <a:avLst/>
          </a:prstGeom>
          <a:ln w="19050" cmpd="sng">
            <a:solidFill>
              <a:schemeClr val="tx2">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4" name="Oval 3"/>
          <p:cNvSpPr/>
          <p:nvPr/>
        </p:nvSpPr>
        <p:spPr>
          <a:xfrm>
            <a:off x="1553937" y="4345002"/>
            <a:ext cx="701778" cy="1239711"/>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4459902" y="4478694"/>
            <a:ext cx="701778" cy="1106019"/>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5568428" y="4228021"/>
            <a:ext cx="701778" cy="1420887"/>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6817272" y="1554174"/>
            <a:ext cx="2205588" cy="2246769"/>
          </a:xfrm>
          <a:prstGeom prst="rect">
            <a:avLst/>
          </a:prstGeom>
          <a:noFill/>
        </p:spPr>
        <p:txBody>
          <a:bodyPr wrap="square" rtlCol="0">
            <a:spAutoFit/>
          </a:bodyPr>
          <a:lstStyle/>
          <a:p>
            <a:r>
              <a:rPr lang="en-US" sz="2000" dirty="0">
                <a:solidFill>
                  <a:srgbClr val="008000"/>
                </a:solidFill>
              </a:rPr>
              <a:t>H</a:t>
            </a:r>
            <a:r>
              <a:rPr lang="en-US" sz="2000" dirty="0" smtClean="0">
                <a:solidFill>
                  <a:srgbClr val="008000"/>
                </a:solidFill>
              </a:rPr>
              <a:t>ints that ridge </a:t>
            </a:r>
            <a:r>
              <a:rPr lang="en-US" sz="2000" dirty="0" err="1" smtClean="0">
                <a:solidFill>
                  <a:srgbClr val="008000"/>
                </a:solidFill>
              </a:rPr>
              <a:t>upwellings</a:t>
            </a:r>
            <a:r>
              <a:rPr lang="en-US" sz="2000" dirty="0" smtClean="0">
                <a:solidFill>
                  <a:srgbClr val="008000"/>
                </a:solidFill>
              </a:rPr>
              <a:t>, especially immature ridges, may originate in the transition region</a:t>
            </a:r>
            <a:endParaRPr lang="en-US" sz="2000" dirty="0">
              <a:solidFill>
                <a:srgbClr val="008000"/>
              </a:solidFill>
            </a:endParaRPr>
          </a:p>
        </p:txBody>
      </p:sp>
      <p:sp>
        <p:nvSpPr>
          <p:cNvPr id="11" name="Rectangle 10"/>
          <p:cNvSpPr/>
          <p:nvPr/>
        </p:nvSpPr>
        <p:spPr>
          <a:xfrm>
            <a:off x="6867399" y="3760097"/>
            <a:ext cx="618233" cy="279082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4"/>
          <a:stretch>
            <a:fillRect/>
          </a:stretch>
        </p:blipFill>
        <p:spPr>
          <a:xfrm>
            <a:off x="143738" y="18108"/>
            <a:ext cx="6673534" cy="2488624"/>
          </a:xfrm>
          <a:prstGeom prst="rect">
            <a:avLst/>
          </a:prstGeom>
        </p:spPr>
      </p:pic>
      <p:cxnSp>
        <p:nvCxnSpPr>
          <p:cNvPr id="14" name="Straight Arrow Connector 13"/>
          <p:cNvCxnSpPr/>
          <p:nvPr/>
        </p:nvCxnSpPr>
        <p:spPr>
          <a:xfrm>
            <a:off x="8270955" y="183827"/>
            <a:ext cx="601524"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2109429" y="367654"/>
            <a:ext cx="146286" cy="401076"/>
          </a:xfrm>
          <a:prstGeom prst="straightConnector1">
            <a:avLst/>
          </a:prstGeom>
          <a:ln w="76200" cmpd="sng">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6455083" y="1554174"/>
            <a:ext cx="0" cy="401076"/>
          </a:xfrm>
          <a:prstGeom prst="straightConnector1">
            <a:avLst/>
          </a:prstGeom>
          <a:ln w="76200" cmpd="sng">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5848312" y="3760097"/>
            <a:ext cx="0" cy="401076"/>
          </a:xfrm>
          <a:prstGeom prst="straightConnector1">
            <a:avLst/>
          </a:prstGeom>
          <a:ln w="76200" cmpd="sng">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2109429" y="3760097"/>
            <a:ext cx="0" cy="401076"/>
          </a:xfrm>
          <a:prstGeom prst="straightConnector1">
            <a:avLst/>
          </a:prstGeom>
          <a:ln w="76200" cmpd="sng">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4829681" y="3943926"/>
            <a:ext cx="0" cy="401076"/>
          </a:xfrm>
          <a:prstGeom prst="straightConnector1">
            <a:avLst/>
          </a:prstGeom>
          <a:ln w="76200" cmpd="sng">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5493092" y="719435"/>
            <a:ext cx="701778" cy="369332"/>
          </a:xfrm>
          <a:prstGeom prst="rect">
            <a:avLst/>
          </a:prstGeom>
          <a:noFill/>
        </p:spPr>
        <p:txBody>
          <a:bodyPr wrap="square" rtlCol="0">
            <a:spAutoFit/>
          </a:bodyPr>
          <a:lstStyle/>
          <a:p>
            <a:r>
              <a:rPr lang="en-US" dirty="0" smtClean="0"/>
              <a:t>EAR</a:t>
            </a:r>
            <a:endParaRPr lang="en-US" dirty="0"/>
          </a:p>
        </p:txBody>
      </p:sp>
      <p:sp>
        <p:nvSpPr>
          <p:cNvPr id="24" name="TextBox 23"/>
          <p:cNvSpPr txBox="1"/>
          <p:nvPr/>
        </p:nvSpPr>
        <p:spPr>
          <a:xfrm>
            <a:off x="709907" y="4478694"/>
            <a:ext cx="464458" cy="461665"/>
          </a:xfrm>
          <a:prstGeom prst="rect">
            <a:avLst/>
          </a:prstGeom>
          <a:noFill/>
        </p:spPr>
        <p:txBody>
          <a:bodyPr wrap="square" rtlCol="0">
            <a:spAutoFit/>
          </a:bodyPr>
          <a:lstStyle/>
          <a:p>
            <a:r>
              <a:rPr lang="en-US" sz="2400" b="1" dirty="0" smtClean="0"/>
              <a:t>L</a:t>
            </a:r>
            <a:endParaRPr lang="en-US" sz="2400" b="1" dirty="0"/>
          </a:p>
        </p:txBody>
      </p:sp>
      <p:sp>
        <p:nvSpPr>
          <p:cNvPr id="13" name="TextBox 12"/>
          <p:cNvSpPr txBox="1"/>
          <p:nvPr/>
        </p:nvSpPr>
        <p:spPr>
          <a:xfrm>
            <a:off x="1542890" y="5204982"/>
            <a:ext cx="1133078" cy="369332"/>
          </a:xfrm>
          <a:prstGeom prst="rect">
            <a:avLst/>
          </a:prstGeom>
          <a:noFill/>
        </p:spPr>
        <p:txBody>
          <a:bodyPr wrap="square" rtlCol="0">
            <a:spAutoFit/>
          </a:bodyPr>
          <a:lstStyle/>
          <a:p>
            <a:r>
              <a:rPr lang="en-US" dirty="0" smtClean="0"/>
              <a:t>VSV&gt;VSH</a:t>
            </a:r>
            <a:endParaRPr lang="en-US" dirty="0"/>
          </a:p>
        </p:txBody>
      </p:sp>
      <p:cxnSp>
        <p:nvCxnSpPr>
          <p:cNvPr id="25" name="Straight Arrow Connector 24"/>
          <p:cNvCxnSpPr/>
          <p:nvPr/>
        </p:nvCxnSpPr>
        <p:spPr>
          <a:xfrm>
            <a:off x="8299838" y="1973359"/>
            <a:ext cx="0" cy="401076"/>
          </a:xfrm>
          <a:prstGeom prst="straightConnector1">
            <a:avLst/>
          </a:prstGeom>
          <a:ln w="76200" cmpd="sng">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2421141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76500" y="0"/>
            <a:ext cx="4190301" cy="6858000"/>
          </a:xfrm>
          <a:prstGeom prst="rect">
            <a:avLst/>
          </a:prstGeom>
        </p:spPr>
      </p:pic>
      <p:sp>
        <p:nvSpPr>
          <p:cNvPr id="3" name="Rectangle 2"/>
          <p:cNvSpPr/>
          <p:nvPr/>
        </p:nvSpPr>
        <p:spPr>
          <a:xfrm>
            <a:off x="4248101" y="5095140"/>
            <a:ext cx="1036478" cy="1762860"/>
          </a:xfrm>
          <a:prstGeom prst="rect">
            <a:avLst/>
          </a:prstGeom>
          <a:noFill/>
          <a:ln w="3810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4248101" y="1416128"/>
            <a:ext cx="875897" cy="40877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57238" y="4783925"/>
            <a:ext cx="2331218" cy="1785104"/>
          </a:xfrm>
          <a:prstGeom prst="rect">
            <a:avLst/>
          </a:prstGeom>
          <a:noFill/>
        </p:spPr>
        <p:txBody>
          <a:bodyPr wrap="square" rtlCol="0">
            <a:spAutoFit/>
          </a:bodyPr>
          <a:lstStyle/>
          <a:p>
            <a:r>
              <a:rPr lang="en-US" dirty="0" smtClean="0"/>
              <a:t>Passive </a:t>
            </a:r>
            <a:r>
              <a:rPr lang="en-US" dirty="0" err="1" smtClean="0"/>
              <a:t>upwellings</a:t>
            </a:r>
            <a:r>
              <a:rPr lang="en-US" dirty="0" smtClean="0"/>
              <a:t> below the solidus are invisible to isotropic tomography…but show up as </a:t>
            </a:r>
            <a:r>
              <a:rPr lang="en-US" sz="2000" dirty="0" smtClean="0">
                <a:solidFill>
                  <a:srgbClr val="008000"/>
                </a:solidFill>
              </a:rPr>
              <a:t>VSV&gt;VSH </a:t>
            </a:r>
            <a:r>
              <a:rPr lang="en-US" dirty="0" smtClean="0"/>
              <a:t>anisotropy</a:t>
            </a:r>
            <a:endParaRPr lang="en-US" dirty="0"/>
          </a:p>
        </p:txBody>
      </p:sp>
      <p:sp>
        <p:nvSpPr>
          <p:cNvPr id="6" name="TextBox 5"/>
          <p:cNvSpPr txBox="1"/>
          <p:nvPr/>
        </p:nvSpPr>
        <p:spPr>
          <a:xfrm>
            <a:off x="369779" y="369725"/>
            <a:ext cx="2459837" cy="1384995"/>
          </a:xfrm>
          <a:prstGeom prst="rect">
            <a:avLst/>
          </a:prstGeom>
          <a:noFill/>
        </p:spPr>
        <p:txBody>
          <a:bodyPr wrap="square" rtlCol="0">
            <a:spAutoFit/>
          </a:bodyPr>
          <a:lstStyle/>
          <a:p>
            <a:r>
              <a:rPr lang="en-US" sz="2800" dirty="0" smtClean="0">
                <a:solidFill>
                  <a:srgbClr val="008000"/>
                </a:solidFill>
              </a:rPr>
              <a:t>Broad deep </a:t>
            </a:r>
            <a:r>
              <a:rPr lang="en-US" sz="2800" dirty="0" err="1" smtClean="0">
                <a:solidFill>
                  <a:srgbClr val="008000"/>
                </a:solidFill>
              </a:rPr>
              <a:t>upwellings</a:t>
            </a:r>
            <a:r>
              <a:rPr lang="en-US" sz="2800" dirty="0" smtClean="0">
                <a:solidFill>
                  <a:srgbClr val="008000"/>
                </a:solidFill>
              </a:rPr>
              <a:t> under ridges?</a:t>
            </a:r>
            <a:endParaRPr lang="en-US" sz="2800" dirty="0">
              <a:solidFill>
                <a:srgbClr val="008000"/>
              </a:solidFill>
            </a:endParaRPr>
          </a:p>
        </p:txBody>
      </p:sp>
      <p:sp>
        <p:nvSpPr>
          <p:cNvPr id="7" name="TextBox 6"/>
          <p:cNvSpPr txBox="1"/>
          <p:nvPr/>
        </p:nvSpPr>
        <p:spPr>
          <a:xfrm>
            <a:off x="6945421" y="4581377"/>
            <a:ext cx="1961438" cy="461665"/>
          </a:xfrm>
          <a:prstGeom prst="rect">
            <a:avLst/>
          </a:prstGeom>
          <a:noFill/>
        </p:spPr>
        <p:txBody>
          <a:bodyPr wrap="square" rtlCol="0">
            <a:spAutoFit/>
          </a:bodyPr>
          <a:lstStyle/>
          <a:p>
            <a:r>
              <a:rPr lang="en-US" sz="2400" dirty="0" smtClean="0"/>
              <a:t>anisotropy</a:t>
            </a:r>
            <a:endParaRPr lang="en-US" sz="2400" dirty="0"/>
          </a:p>
        </p:txBody>
      </p:sp>
      <p:sp>
        <p:nvSpPr>
          <p:cNvPr id="8" name="TextBox 7"/>
          <p:cNvSpPr txBox="1"/>
          <p:nvPr/>
        </p:nvSpPr>
        <p:spPr>
          <a:xfrm>
            <a:off x="7250891" y="5304752"/>
            <a:ext cx="1655968" cy="923330"/>
          </a:xfrm>
          <a:prstGeom prst="rect">
            <a:avLst/>
          </a:prstGeom>
          <a:noFill/>
        </p:spPr>
        <p:txBody>
          <a:bodyPr wrap="square" rtlCol="0">
            <a:spAutoFit/>
          </a:bodyPr>
          <a:lstStyle/>
          <a:p>
            <a:r>
              <a:rPr lang="en-US" dirty="0" err="1"/>
              <a:t>a</a:t>
            </a:r>
            <a:r>
              <a:rPr lang="en-US" dirty="0" err="1" smtClean="0"/>
              <a:t>nharmonicity</a:t>
            </a:r>
            <a:endParaRPr lang="en-US" dirty="0" smtClean="0"/>
          </a:p>
          <a:p>
            <a:endParaRPr lang="en-US" dirty="0"/>
          </a:p>
          <a:p>
            <a:r>
              <a:rPr lang="en-US" dirty="0" smtClean="0"/>
              <a:t>    </a:t>
            </a:r>
            <a:r>
              <a:rPr lang="en-US" dirty="0" err="1" smtClean="0"/>
              <a:t>adiabaticity</a:t>
            </a:r>
            <a:endParaRPr lang="en-US" dirty="0"/>
          </a:p>
        </p:txBody>
      </p:sp>
      <p:cxnSp>
        <p:nvCxnSpPr>
          <p:cNvPr id="10" name="Straight Arrow Connector 9"/>
          <p:cNvCxnSpPr/>
          <p:nvPr/>
        </p:nvCxnSpPr>
        <p:spPr>
          <a:xfrm>
            <a:off x="8762163" y="5545878"/>
            <a:ext cx="381837" cy="160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8715940" y="6051928"/>
            <a:ext cx="381837" cy="160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57238" y="2170217"/>
            <a:ext cx="2331218" cy="1200329"/>
          </a:xfrm>
          <a:prstGeom prst="rect">
            <a:avLst/>
          </a:prstGeom>
          <a:noFill/>
        </p:spPr>
        <p:txBody>
          <a:bodyPr wrap="square" rtlCol="0">
            <a:spAutoFit/>
          </a:bodyPr>
          <a:lstStyle/>
          <a:p>
            <a:r>
              <a:rPr lang="en-US" dirty="0" smtClean="0"/>
              <a:t>(</a:t>
            </a:r>
            <a:r>
              <a:rPr lang="en-US" dirty="0" err="1" smtClean="0"/>
              <a:t>Nataf</a:t>
            </a:r>
            <a:r>
              <a:rPr lang="en-US" dirty="0" smtClean="0"/>
              <a:t>, Nakanishi, Anderson, </a:t>
            </a:r>
            <a:r>
              <a:rPr lang="en-US" dirty="0" err="1" smtClean="0"/>
              <a:t>Romanowicz</a:t>
            </a:r>
            <a:r>
              <a:rPr lang="en-US" dirty="0" smtClean="0"/>
              <a:t>, </a:t>
            </a:r>
            <a:r>
              <a:rPr lang="en-US" dirty="0" err="1" smtClean="0"/>
              <a:t>Trampert</a:t>
            </a:r>
            <a:r>
              <a:rPr lang="en-US" dirty="0" smtClean="0"/>
              <a:t>)</a:t>
            </a:r>
            <a:endParaRPr lang="en-US" dirty="0"/>
          </a:p>
        </p:txBody>
      </p:sp>
      <p:sp>
        <p:nvSpPr>
          <p:cNvPr id="15" name="TextBox 14"/>
          <p:cNvSpPr txBox="1"/>
          <p:nvPr/>
        </p:nvSpPr>
        <p:spPr>
          <a:xfrm>
            <a:off x="7733211" y="369725"/>
            <a:ext cx="1364566" cy="369332"/>
          </a:xfrm>
          <a:prstGeom prst="rect">
            <a:avLst/>
          </a:prstGeom>
          <a:noFill/>
        </p:spPr>
        <p:txBody>
          <a:bodyPr wrap="square" rtlCol="0">
            <a:spAutoFit/>
          </a:bodyPr>
          <a:lstStyle/>
          <a:p>
            <a:r>
              <a:rPr lang="en-US" dirty="0" smtClean="0"/>
              <a:t>fabric</a:t>
            </a:r>
            <a:endParaRPr lang="en-US" dirty="0"/>
          </a:p>
        </p:txBody>
      </p:sp>
      <p:sp>
        <p:nvSpPr>
          <p:cNvPr id="16" name="TextBox 15"/>
          <p:cNvSpPr txBox="1"/>
          <p:nvPr/>
        </p:nvSpPr>
        <p:spPr>
          <a:xfrm>
            <a:off x="8314006" y="6488668"/>
            <a:ext cx="783771" cy="307777"/>
          </a:xfrm>
          <a:prstGeom prst="rect">
            <a:avLst/>
          </a:prstGeom>
          <a:noFill/>
        </p:spPr>
        <p:txBody>
          <a:bodyPr wrap="square" rtlCol="0">
            <a:spAutoFit/>
          </a:bodyPr>
          <a:lstStyle/>
          <a:p>
            <a:r>
              <a:rPr lang="en-US" sz="1400" dirty="0" smtClean="0"/>
              <a:t>4:30</a:t>
            </a:r>
            <a:endParaRPr lang="en-US" sz="1400" dirty="0"/>
          </a:p>
        </p:txBody>
      </p:sp>
      <p:cxnSp>
        <p:nvCxnSpPr>
          <p:cNvPr id="18" name="Straight Arrow Connector 17"/>
          <p:cNvCxnSpPr/>
          <p:nvPr/>
        </p:nvCxnSpPr>
        <p:spPr>
          <a:xfrm flipV="1">
            <a:off x="4823209" y="5304752"/>
            <a:ext cx="0" cy="562626"/>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3488788" y="4211652"/>
            <a:ext cx="759313"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2837038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0"/>
            <a:ext cx="8493120" cy="414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a:r>
              <a:rPr lang="en-GB" sz="1500" b="1">
                <a:latin typeface="Arial" charset="0"/>
              </a:rPr>
              <a:t>Fig.3. Representation of observed melt distribution and internal strain partitioning in experimentally deformed samples.</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9920" y="5943505"/>
            <a:ext cx="1226880" cy="6523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0240" y="979303"/>
            <a:ext cx="4767840" cy="489363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2190241" y="5972308"/>
            <a:ext cx="3918240" cy="2318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1100" b="1">
                <a:latin typeface="Arial" charset="0"/>
              </a:rPr>
              <a:t>B K Holtzman et al. Science 2003;301:1227-1230</a:t>
            </a:r>
          </a:p>
        </p:txBody>
      </p:sp>
      <p:sp>
        <p:nvSpPr>
          <p:cNvPr id="3077" name="Text Box 5"/>
          <p:cNvSpPr txBox="1">
            <a:spLocks noChangeArrowheads="1"/>
          </p:cNvSpPr>
          <p:nvPr/>
        </p:nvSpPr>
        <p:spPr bwMode="auto">
          <a:xfrm>
            <a:off x="97920" y="6613175"/>
            <a:ext cx="4930560" cy="3470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9pPr>
          </a:lstStyle>
          <a:p>
            <a:r>
              <a:rPr lang="en-GB" sz="900">
                <a:latin typeface="Arial" charset="0"/>
              </a:rPr>
              <a:t>Published by AAAS</a:t>
            </a:r>
          </a:p>
        </p:txBody>
      </p:sp>
      <p:sp>
        <p:nvSpPr>
          <p:cNvPr id="2" name="TextBox 1"/>
          <p:cNvSpPr txBox="1"/>
          <p:nvPr/>
        </p:nvSpPr>
        <p:spPr>
          <a:xfrm>
            <a:off x="97920" y="4995773"/>
            <a:ext cx="3889266" cy="1477328"/>
          </a:xfrm>
          <a:prstGeom prst="rect">
            <a:avLst/>
          </a:prstGeom>
          <a:solidFill>
            <a:srgbClr val="008000"/>
          </a:solidFill>
        </p:spPr>
        <p:txBody>
          <a:bodyPr wrap="square" rtlCol="0">
            <a:spAutoFit/>
          </a:bodyPr>
          <a:lstStyle/>
          <a:p>
            <a:r>
              <a:rPr lang="en-US" dirty="0" smtClean="0">
                <a:solidFill>
                  <a:srgbClr val="FFFF00"/>
                </a:solidFill>
              </a:rPr>
              <a:t>Laminated </a:t>
            </a:r>
            <a:r>
              <a:rPr lang="en-US" dirty="0" err="1" smtClean="0">
                <a:solidFill>
                  <a:srgbClr val="FFFF00"/>
                </a:solidFill>
              </a:rPr>
              <a:t>lithologies</a:t>
            </a:r>
            <a:r>
              <a:rPr lang="en-US" dirty="0" smtClean="0">
                <a:solidFill>
                  <a:srgbClr val="FFFF00"/>
                </a:solidFill>
              </a:rPr>
              <a:t> (LL)      </a:t>
            </a:r>
          </a:p>
          <a:p>
            <a:r>
              <a:rPr lang="en-US" dirty="0">
                <a:solidFill>
                  <a:srgbClr val="FFFF00"/>
                </a:solidFill>
              </a:rPr>
              <a:t> </a:t>
            </a:r>
            <a:r>
              <a:rPr lang="en-US" dirty="0" smtClean="0">
                <a:solidFill>
                  <a:srgbClr val="FFFF00"/>
                </a:solidFill>
              </a:rPr>
              <a:t>   with 1-2% aligned melt </a:t>
            </a:r>
          </a:p>
          <a:p>
            <a:r>
              <a:rPr lang="en-US" dirty="0">
                <a:solidFill>
                  <a:srgbClr val="FFFF00"/>
                </a:solidFill>
              </a:rPr>
              <a:t> </a:t>
            </a:r>
            <a:r>
              <a:rPr lang="en-US" dirty="0" smtClean="0">
                <a:solidFill>
                  <a:srgbClr val="FFFF00"/>
                </a:solidFill>
              </a:rPr>
              <a:t>       </a:t>
            </a:r>
            <a:r>
              <a:rPr lang="en-US" dirty="0" err="1" smtClean="0">
                <a:solidFill>
                  <a:srgbClr val="FFFF00"/>
                </a:solidFill>
              </a:rPr>
              <a:t>aggegations</a:t>
            </a:r>
            <a:r>
              <a:rPr lang="en-US" dirty="0" smtClean="0">
                <a:solidFill>
                  <a:srgbClr val="FFFF00"/>
                </a:solidFill>
              </a:rPr>
              <a:t> (AMA) explains </a:t>
            </a:r>
          </a:p>
          <a:p>
            <a:r>
              <a:rPr lang="en-US" dirty="0">
                <a:solidFill>
                  <a:srgbClr val="FFFF00"/>
                </a:solidFill>
              </a:rPr>
              <a:t> </a:t>
            </a:r>
            <a:r>
              <a:rPr lang="en-US" dirty="0" smtClean="0">
                <a:solidFill>
                  <a:srgbClr val="FFFF00"/>
                </a:solidFill>
              </a:rPr>
              <a:t>            </a:t>
            </a:r>
            <a:r>
              <a:rPr lang="en-US" dirty="0" err="1" smtClean="0">
                <a:solidFill>
                  <a:srgbClr val="FFFF00"/>
                </a:solidFill>
              </a:rPr>
              <a:t>wavespeed</a:t>
            </a:r>
            <a:r>
              <a:rPr lang="en-US" dirty="0" smtClean="0">
                <a:solidFill>
                  <a:srgbClr val="FFFF00"/>
                </a:solidFill>
              </a:rPr>
              <a:t> &amp; anisotropy in </a:t>
            </a:r>
          </a:p>
          <a:p>
            <a:r>
              <a:rPr lang="en-US" dirty="0">
                <a:solidFill>
                  <a:srgbClr val="FFFF00"/>
                </a:solidFill>
              </a:rPr>
              <a:t> </a:t>
            </a:r>
            <a:r>
              <a:rPr lang="en-US" dirty="0" smtClean="0">
                <a:solidFill>
                  <a:srgbClr val="FFFF00"/>
                </a:solidFill>
              </a:rPr>
              <a:t>                LLAMA &amp; LIPs</a:t>
            </a:r>
            <a:endParaRPr lang="en-US" dirty="0">
              <a:solidFill>
                <a:srgbClr val="FFFF00"/>
              </a:solidFill>
            </a:endParaRPr>
          </a:p>
        </p:txBody>
      </p:sp>
      <p:sp>
        <p:nvSpPr>
          <p:cNvPr id="3" name="TextBox 2"/>
          <p:cNvSpPr txBox="1"/>
          <p:nvPr/>
        </p:nvSpPr>
        <p:spPr>
          <a:xfrm>
            <a:off x="5028479" y="6317478"/>
            <a:ext cx="2302797" cy="369332"/>
          </a:xfrm>
          <a:prstGeom prst="rect">
            <a:avLst/>
          </a:prstGeom>
          <a:noFill/>
        </p:spPr>
        <p:txBody>
          <a:bodyPr wrap="square" rtlCol="0">
            <a:spAutoFit/>
          </a:bodyPr>
          <a:lstStyle/>
          <a:p>
            <a:r>
              <a:rPr lang="en-US" dirty="0" err="1" smtClean="0"/>
              <a:t>B.K.Holtzman</a:t>
            </a:r>
            <a:r>
              <a:rPr lang="en-US" dirty="0" smtClean="0"/>
              <a:t> et al. </a:t>
            </a:r>
            <a:endParaRPr lang="en-US" dirty="0"/>
          </a:p>
        </p:txBody>
      </p:sp>
      <p:sp>
        <p:nvSpPr>
          <p:cNvPr id="4" name="TextBox 3"/>
          <p:cNvSpPr txBox="1"/>
          <p:nvPr/>
        </p:nvSpPr>
        <p:spPr>
          <a:xfrm>
            <a:off x="325440" y="796404"/>
            <a:ext cx="1539534" cy="523220"/>
          </a:xfrm>
          <a:prstGeom prst="rect">
            <a:avLst/>
          </a:prstGeom>
          <a:noFill/>
        </p:spPr>
        <p:txBody>
          <a:bodyPr wrap="square" rtlCol="0">
            <a:spAutoFit/>
          </a:bodyPr>
          <a:lstStyle/>
          <a:p>
            <a:r>
              <a:rPr lang="en-US" sz="2800" dirty="0" smtClean="0">
                <a:solidFill>
                  <a:srgbClr val="008000"/>
                </a:solidFill>
              </a:rPr>
              <a:t>fabric</a:t>
            </a:r>
            <a:endParaRPr lang="en-US" sz="2800" dirty="0">
              <a:solidFill>
                <a:srgbClr val="008000"/>
              </a:solidFill>
            </a:endParaRPr>
          </a:p>
        </p:txBody>
      </p:sp>
      <p:sp>
        <p:nvSpPr>
          <p:cNvPr id="5" name="TextBox 4"/>
          <p:cNvSpPr txBox="1"/>
          <p:nvPr/>
        </p:nvSpPr>
        <p:spPr>
          <a:xfrm>
            <a:off x="7094538" y="3809822"/>
            <a:ext cx="1526673" cy="646331"/>
          </a:xfrm>
          <a:prstGeom prst="rect">
            <a:avLst/>
          </a:prstGeom>
          <a:solidFill>
            <a:srgbClr val="CCFFCC"/>
          </a:solidFill>
        </p:spPr>
        <p:txBody>
          <a:bodyPr wrap="square" rtlCol="0">
            <a:spAutoFit/>
          </a:bodyPr>
          <a:lstStyle/>
          <a:p>
            <a:r>
              <a:rPr lang="en-US" dirty="0" err="1" smtClean="0">
                <a:solidFill>
                  <a:srgbClr val="FF6600"/>
                </a:solidFill>
              </a:rPr>
              <a:t>Hz+EM+FOZO</a:t>
            </a:r>
            <a:r>
              <a:rPr lang="en-US" dirty="0" smtClean="0">
                <a:solidFill>
                  <a:srgbClr val="FFFF00"/>
                </a:solidFill>
              </a:rPr>
              <a:t>+…</a:t>
            </a:r>
            <a:endParaRPr lang="en-US" dirty="0">
              <a:solidFill>
                <a:srgbClr val="FFFF00"/>
              </a:solidFill>
            </a:endParaRPr>
          </a:p>
        </p:txBody>
      </p:sp>
      <p:sp>
        <p:nvSpPr>
          <p:cNvPr id="6" name="Rectangle 5"/>
          <p:cNvSpPr/>
          <p:nvPr/>
        </p:nvSpPr>
        <p:spPr>
          <a:xfrm>
            <a:off x="6311958" y="3258231"/>
            <a:ext cx="646122" cy="230899"/>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325440" y="1955800"/>
            <a:ext cx="1864800" cy="1508105"/>
          </a:xfrm>
          <a:prstGeom prst="rect">
            <a:avLst/>
          </a:prstGeom>
          <a:noFill/>
        </p:spPr>
        <p:txBody>
          <a:bodyPr wrap="square" rtlCol="0">
            <a:spAutoFit/>
          </a:bodyPr>
          <a:lstStyle/>
          <a:p>
            <a:r>
              <a:rPr lang="en-US" dirty="0" smtClean="0"/>
              <a:t>Upper 200 km of the mantle is </a:t>
            </a:r>
            <a:r>
              <a:rPr lang="en-US" sz="2000" i="1" dirty="0" smtClean="0"/>
              <a:t>not</a:t>
            </a:r>
            <a:r>
              <a:rPr lang="en-US" dirty="0" smtClean="0"/>
              <a:t> fertile </a:t>
            </a:r>
            <a:r>
              <a:rPr lang="en-US" dirty="0" err="1" smtClean="0"/>
              <a:t>peridotite</a:t>
            </a:r>
            <a:r>
              <a:rPr lang="en-US" dirty="0" smtClean="0"/>
              <a:t> with ~15% potential basalt</a:t>
            </a:r>
            <a:endParaRPr lang="en-US" dirty="0"/>
          </a:p>
        </p:txBody>
      </p:sp>
      <p:sp>
        <p:nvSpPr>
          <p:cNvPr id="8" name="TextBox 7"/>
          <p:cNvSpPr txBox="1"/>
          <p:nvPr/>
        </p:nvSpPr>
        <p:spPr>
          <a:xfrm>
            <a:off x="7239000" y="1447800"/>
            <a:ext cx="1579560" cy="369332"/>
          </a:xfrm>
          <a:prstGeom prst="rect">
            <a:avLst/>
          </a:prstGeom>
          <a:noFill/>
        </p:spPr>
        <p:txBody>
          <a:bodyPr wrap="square" rtlCol="0">
            <a:spAutoFit/>
          </a:bodyPr>
          <a:lstStyle/>
          <a:p>
            <a:r>
              <a:rPr lang="en-US" dirty="0" err="1" smtClean="0"/>
              <a:t>U.Minnesota</a:t>
            </a:r>
            <a:endParaRPr lang="en-US" dirty="0"/>
          </a:p>
        </p:txBody>
      </p:sp>
    </p:spTree>
    <p:extLst>
      <p:ext uri="{BB962C8B-B14F-4D97-AF65-F5344CB8AC3E}">
        <p14:creationId xmlns:p14="http://schemas.microsoft.com/office/powerpoint/2010/main" val="340291876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6267" y="309032"/>
            <a:ext cx="1485900" cy="1905000"/>
          </a:xfrm>
          <a:prstGeom prst="rect">
            <a:avLst/>
          </a:prstGeom>
        </p:spPr>
      </p:pic>
      <p:sp>
        <p:nvSpPr>
          <p:cNvPr id="3" name="Rectangle 2"/>
          <p:cNvSpPr/>
          <p:nvPr/>
        </p:nvSpPr>
        <p:spPr>
          <a:xfrm>
            <a:off x="1672167" y="309032"/>
            <a:ext cx="6316133" cy="2492990"/>
          </a:xfrm>
          <a:prstGeom prst="rect">
            <a:avLst/>
          </a:prstGeom>
        </p:spPr>
        <p:txBody>
          <a:bodyPr wrap="square">
            <a:spAutoFit/>
          </a:bodyPr>
          <a:lstStyle/>
          <a:p>
            <a:r>
              <a:rPr lang="en-US" sz="2800" dirty="0">
                <a:latin typeface="Arial Black"/>
                <a:cs typeface="Arial Black"/>
              </a:rPr>
              <a:t>On the shallow origin of hotspots and the westward drift of the lithosphere</a:t>
            </a:r>
          </a:p>
          <a:p>
            <a:r>
              <a:rPr lang="en-US" sz="2400" dirty="0" smtClean="0"/>
              <a:t>Carlo </a:t>
            </a:r>
            <a:r>
              <a:rPr lang="en-US" sz="2400" dirty="0" err="1" smtClean="0"/>
              <a:t>Doglioni</a:t>
            </a:r>
            <a:r>
              <a:rPr lang="en-US" sz="2400" dirty="0" smtClean="0"/>
              <a:t> et al.</a:t>
            </a:r>
          </a:p>
          <a:p>
            <a:r>
              <a:rPr lang="en-US" sz="2400" dirty="0"/>
              <a:t> </a:t>
            </a:r>
            <a:r>
              <a:rPr lang="en-US" sz="2400" dirty="0" smtClean="0"/>
              <a:t>  Geological </a:t>
            </a:r>
            <a:r>
              <a:rPr lang="en-US" sz="2400" dirty="0"/>
              <a:t>Society of America Special </a:t>
            </a:r>
            <a:endParaRPr lang="en-US" sz="2400" dirty="0" smtClean="0"/>
          </a:p>
          <a:p>
            <a:r>
              <a:rPr lang="en-US" sz="2400" dirty="0" smtClean="0"/>
              <a:t>Papers</a:t>
            </a:r>
            <a:r>
              <a:rPr lang="en-US" sz="2400" dirty="0"/>
              <a:t>, </a:t>
            </a:r>
            <a:r>
              <a:rPr lang="en-US" sz="2400" dirty="0" smtClean="0"/>
              <a:t>   2005</a:t>
            </a:r>
            <a:r>
              <a:rPr lang="en-US" sz="2400" dirty="0"/>
              <a:t>, 388, p. 735-749</a:t>
            </a:r>
          </a:p>
        </p:txBody>
      </p:sp>
      <p:pic>
        <p:nvPicPr>
          <p:cNvPr id="4" name="Picture 3"/>
          <p:cNvPicPr>
            <a:picLocks noChangeAspect="1"/>
          </p:cNvPicPr>
          <p:nvPr/>
        </p:nvPicPr>
        <p:blipFill>
          <a:blip r:embed="rId3"/>
          <a:stretch>
            <a:fillRect/>
          </a:stretch>
        </p:blipFill>
        <p:spPr>
          <a:xfrm>
            <a:off x="186267" y="3005666"/>
            <a:ext cx="7044266" cy="2842788"/>
          </a:xfrm>
          <a:prstGeom prst="rect">
            <a:avLst/>
          </a:prstGeom>
        </p:spPr>
      </p:pic>
      <p:pic>
        <p:nvPicPr>
          <p:cNvPr id="5" name="Picture 4"/>
          <p:cNvPicPr>
            <a:picLocks noChangeAspect="1"/>
          </p:cNvPicPr>
          <p:nvPr/>
        </p:nvPicPr>
        <p:blipFill>
          <a:blip r:embed="rId4"/>
          <a:stretch>
            <a:fillRect/>
          </a:stretch>
        </p:blipFill>
        <p:spPr>
          <a:xfrm>
            <a:off x="6553200" y="3911599"/>
            <a:ext cx="2343149" cy="2726267"/>
          </a:xfrm>
          <a:prstGeom prst="rect">
            <a:avLst/>
          </a:prstGeom>
        </p:spPr>
      </p:pic>
      <p:pic>
        <p:nvPicPr>
          <p:cNvPr id="6" name="Picture 5"/>
          <p:cNvPicPr>
            <a:picLocks noChangeAspect="1"/>
          </p:cNvPicPr>
          <p:nvPr/>
        </p:nvPicPr>
        <p:blipFill>
          <a:blip r:embed="rId5"/>
          <a:stretch>
            <a:fillRect/>
          </a:stretch>
        </p:blipFill>
        <p:spPr>
          <a:xfrm>
            <a:off x="7027333" y="186267"/>
            <a:ext cx="2116666" cy="2277533"/>
          </a:xfrm>
          <a:prstGeom prst="rect">
            <a:avLst/>
          </a:prstGeom>
        </p:spPr>
      </p:pic>
      <p:pic>
        <p:nvPicPr>
          <p:cNvPr id="7" name="Picture 6"/>
          <p:cNvPicPr>
            <a:picLocks noChangeAspect="1"/>
          </p:cNvPicPr>
          <p:nvPr/>
        </p:nvPicPr>
        <p:blipFill>
          <a:blip r:embed="rId6"/>
          <a:stretch>
            <a:fillRect/>
          </a:stretch>
        </p:blipFill>
        <p:spPr>
          <a:xfrm>
            <a:off x="186267" y="5848454"/>
            <a:ext cx="6553200" cy="580523"/>
          </a:xfrm>
          <a:prstGeom prst="rect">
            <a:avLst/>
          </a:prstGeom>
        </p:spPr>
      </p:pic>
      <p:pic>
        <p:nvPicPr>
          <p:cNvPr id="8" name="Picture 7"/>
          <p:cNvPicPr>
            <a:picLocks noChangeAspect="1"/>
          </p:cNvPicPr>
          <p:nvPr/>
        </p:nvPicPr>
        <p:blipFill>
          <a:blip r:embed="rId7"/>
          <a:stretch>
            <a:fillRect/>
          </a:stretch>
        </p:blipFill>
        <p:spPr>
          <a:xfrm>
            <a:off x="1460500" y="6433210"/>
            <a:ext cx="4787900" cy="279400"/>
          </a:xfrm>
          <a:prstGeom prst="rect">
            <a:avLst/>
          </a:prstGeom>
        </p:spPr>
      </p:pic>
      <p:sp>
        <p:nvSpPr>
          <p:cNvPr id="9" name="Rectangle 8"/>
          <p:cNvSpPr/>
          <p:nvPr/>
        </p:nvSpPr>
        <p:spPr>
          <a:xfrm>
            <a:off x="186267" y="5848454"/>
            <a:ext cx="6553200" cy="864156"/>
          </a:xfrm>
          <a:prstGeom prst="rect">
            <a:avLst/>
          </a:prstGeom>
          <a:noFill/>
          <a:ln w="5715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2139948" y="3031065"/>
            <a:ext cx="6993467" cy="1077218"/>
          </a:xfrm>
          <a:prstGeom prst="rect">
            <a:avLst/>
          </a:prstGeom>
          <a:solidFill>
            <a:schemeClr val="bg1"/>
          </a:solidFill>
          <a:ln w="76200" cmpd="sng">
            <a:solidFill>
              <a:srgbClr val="FF0000"/>
            </a:solidFill>
          </a:ln>
        </p:spPr>
        <p:txBody>
          <a:bodyPr wrap="square" rtlCol="0">
            <a:spAutoFit/>
          </a:bodyPr>
          <a:lstStyle/>
          <a:p>
            <a:r>
              <a:rPr lang="en-US" sz="3200" dirty="0" smtClean="0">
                <a:solidFill>
                  <a:srgbClr val="FF0000"/>
                </a:solidFill>
              </a:rPr>
              <a:t>Stress-driven magma segregation &amp; </a:t>
            </a:r>
            <a:r>
              <a:rPr lang="en-US" sz="3200" dirty="0" err="1" smtClean="0">
                <a:solidFill>
                  <a:srgbClr val="FF0000"/>
                </a:solidFill>
              </a:rPr>
              <a:t>midplate</a:t>
            </a:r>
            <a:r>
              <a:rPr lang="en-US" sz="3200" dirty="0" smtClean="0">
                <a:solidFill>
                  <a:srgbClr val="FF0000"/>
                </a:solidFill>
              </a:rPr>
              <a:t> volcanism from shallow sources</a:t>
            </a:r>
            <a:endParaRPr lang="en-US" sz="3200" dirty="0">
              <a:solidFill>
                <a:srgbClr val="FF0000"/>
              </a:solidFill>
            </a:endParaRPr>
          </a:p>
        </p:txBody>
      </p:sp>
    </p:spTree>
    <p:extLst>
      <p:ext uri="{BB962C8B-B14F-4D97-AF65-F5344CB8AC3E}">
        <p14:creationId xmlns:p14="http://schemas.microsoft.com/office/powerpoint/2010/main" val="342079491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9778" y="592175"/>
            <a:ext cx="6481637" cy="5940088"/>
          </a:xfrm>
          <a:prstGeom prst="rect">
            <a:avLst/>
          </a:prstGeom>
          <a:noFill/>
        </p:spPr>
        <p:txBody>
          <a:bodyPr wrap="square" rtlCol="0">
            <a:spAutoFit/>
          </a:bodyPr>
          <a:lstStyle/>
          <a:p>
            <a:r>
              <a:rPr lang="en-US" sz="2000" dirty="0" smtClean="0"/>
              <a:t>The Earth is cooling </a:t>
            </a:r>
            <a:r>
              <a:rPr lang="en-US" sz="2400" dirty="0" smtClean="0">
                <a:solidFill>
                  <a:srgbClr val="0000FF"/>
                </a:solidFill>
              </a:rPr>
              <a:t>(Lord Kelvin, d.1907)</a:t>
            </a:r>
            <a:r>
              <a:rPr lang="en-US" sz="2000" dirty="0" smtClean="0"/>
              <a:t>;  this cooling is modulated &amp; slowed  by internal heating </a:t>
            </a:r>
          </a:p>
          <a:p>
            <a:r>
              <a:rPr lang="en-US" sz="2400" dirty="0" smtClean="0">
                <a:solidFill>
                  <a:srgbClr val="0000FF"/>
                </a:solidFill>
              </a:rPr>
              <a:t>(Lord Rutherford, d.1937).</a:t>
            </a:r>
          </a:p>
          <a:p>
            <a:endParaRPr lang="en-US" sz="2000" dirty="0"/>
          </a:p>
          <a:p>
            <a:r>
              <a:rPr lang="en-US" sz="2400" dirty="0" smtClean="0">
                <a:solidFill>
                  <a:srgbClr val="FF0000"/>
                </a:solidFill>
              </a:rPr>
              <a:t>Both of these effects cause the mantle </a:t>
            </a:r>
          </a:p>
          <a:p>
            <a:r>
              <a:rPr lang="en-US" sz="2400" dirty="0" err="1" smtClean="0">
                <a:solidFill>
                  <a:srgbClr val="FF0000"/>
                </a:solidFill>
              </a:rPr>
              <a:t>geotherm</a:t>
            </a:r>
            <a:r>
              <a:rPr lang="en-US" sz="2400" dirty="0" smtClean="0">
                <a:solidFill>
                  <a:srgbClr val="FF0000"/>
                </a:solidFill>
              </a:rPr>
              <a:t> to be </a:t>
            </a:r>
            <a:r>
              <a:rPr lang="en-US" sz="2400" dirty="0" err="1" smtClean="0">
                <a:solidFill>
                  <a:srgbClr val="FF0000"/>
                </a:solidFill>
              </a:rPr>
              <a:t>subadiabatic</a:t>
            </a:r>
            <a:r>
              <a:rPr lang="en-US" sz="2400" dirty="0" smtClean="0">
                <a:solidFill>
                  <a:srgbClr val="FF0000"/>
                </a:solidFill>
              </a:rPr>
              <a:t>, on average.</a:t>
            </a:r>
          </a:p>
          <a:p>
            <a:endParaRPr lang="en-US" sz="2000" dirty="0"/>
          </a:p>
          <a:p>
            <a:r>
              <a:rPr lang="en-US" sz="2000" dirty="0" smtClean="0"/>
              <a:t>Plate tectonics (</a:t>
            </a:r>
            <a:r>
              <a:rPr lang="en-US" sz="2000" dirty="0" err="1" smtClean="0"/>
              <a:t>subduction</a:t>
            </a:r>
            <a:r>
              <a:rPr lang="en-US" sz="2000" dirty="0" smtClean="0"/>
              <a:t>) place cold slabs</a:t>
            </a:r>
          </a:p>
          <a:p>
            <a:r>
              <a:rPr lang="en-US" sz="2000" dirty="0" smtClean="0"/>
              <a:t> in the interior, resulting in cooling from within, </a:t>
            </a:r>
          </a:p>
          <a:p>
            <a:r>
              <a:rPr lang="en-US" sz="2000" dirty="0" err="1" smtClean="0"/>
              <a:t>reenforcing</a:t>
            </a:r>
            <a:r>
              <a:rPr lang="en-US" sz="2000" dirty="0" smtClean="0"/>
              <a:t> the </a:t>
            </a:r>
            <a:r>
              <a:rPr lang="en-US" sz="2000" dirty="0" err="1" smtClean="0"/>
              <a:t>subadiabaticity</a:t>
            </a:r>
            <a:r>
              <a:rPr lang="en-US" sz="2000" dirty="0" smtClean="0"/>
              <a:t>.</a:t>
            </a:r>
          </a:p>
          <a:p>
            <a:endParaRPr lang="en-US" sz="2000" dirty="0"/>
          </a:p>
          <a:p>
            <a:r>
              <a:rPr lang="en-US" sz="2000" dirty="0" smtClean="0"/>
              <a:t>The core &amp; the core-mantle boundary (CMB) </a:t>
            </a:r>
          </a:p>
          <a:p>
            <a:r>
              <a:rPr lang="en-US" sz="2000" dirty="0"/>
              <a:t>a</a:t>
            </a:r>
            <a:r>
              <a:rPr lang="en-US" sz="2000" dirty="0" smtClean="0"/>
              <a:t>re cooling (thermodynamics).</a:t>
            </a:r>
          </a:p>
          <a:p>
            <a:endParaRPr lang="en-US" sz="2000" dirty="0"/>
          </a:p>
          <a:p>
            <a:r>
              <a:rPr lang="en-US" sz="2000" dirty="0" smtClean="0">
                <a:solidFill>
                  <a:srgbClr val="0000FF"/>
                </a:solidFill>
              </a:rPr>
              <a:t>THE NET RESULT IS THAT THE SURFACE </a:t>
            </a:r>
          </a:p>
          <a:p>
            <a:r>
              <a:rPr lang="en-US" sz="2000" dirty="0" smtClean="0">
                <a:solidFill>
                  <a:srgbClr val="0000FF"/>
                </a:solidFill>
              </a:rPr>
              <a:t>BOUNDARY LAYER IS SOME </a:t>
            </a:r>
            <a:r>
              <a:rPr lang="en-US" sz="2000" dirty="0" smtClean="0">
                <a:solidFill>
                  <a:srgbClr val="FF0000"/>
                </a:solidFill>
              </a:rPr>
              <a:t>200 K HOTTER </a:t>
            </a:r>
          </a:p>
          <a:p>
            <a:r>
              <a:rPr lang="en-US" sz="2000" dirty="0" smtClean="0">
                <a:solidFill>
                  <a:srgbClr val="0000FF"/>
                </a:solidFill>
              </a:rPr>
              <a:t>&amp; THE BASE OF THE  MANTLE SOME 400 K </a:t>
            </a:r>
          </a:p>
          <a:p>
            <a:r>
              <a:rPr lang="en-US" sz="2000" dirty="0" smtClean="0">
                <a:solidFill>
                  <a:srgbClr val="0000FF"/>
                </a:solidFill>
              </a:rPr>
              <a:t>COLDER</a:t>
            </a:r>
            <a:r>
              <a:rPr lang="en-US" sz="2000" dirty="0">
                <a:solidFill>
                  <a:srgbClr val="0000FF"/>
                </a:solidFill>
              </a:rPr>
              <a:t> </a:t>
            </a:r>
            <a:r>
              <a:rPr lang="en-US" sz="2000" dirty="0" smtClean="0">
                <a:solidFill>
                  <a:srgbClr val="0000FF"/>
                </a:solidFill>
              </a:rPr>
              <a:t>THAN GENERALLY CONSIDERED.</a:t>
            </a:r>
            <a:endParaRPr lang="en-US" sz="2000" dirty="0">
              <a:solidFill>
                <a:srgbClr val="0000FF"/>
              </a:solidFill>
            </a:endParaRPr>
          </a:p>
        </p:txBody>
      </p:sp>
      <p:sp>
        <p:nvSpPr>
          <p:cNvPr id="3" name="TextBox 2"/>
          <p:cNvSpPr txBox="1"/>
          <p:nvPr/>
        </p:nvSpPr>
        <p:spPr>
          <a:xfrm>
            <a:off x="919692" y="59574"/>
            <a:ext cx="6248065" cy="523220"/>
          </a:xfrm>
          <a:prstGeom prst="rect">
            <a:avLst/>
          </a:prstGeom>
          <a:noFill/>
        </p:spPr>
        <p:txBody>
          <a:bodyPr wrap="square" rtlCol="0">
            <a:spAutoFit/>
          </a:bodyPr>
          <a:lstStyle/>
          <a:p>
            <a:r>
              <a:rPr lang="en-US" sz="2800" dirty="0" smtClean="0"/>
              <a:t>THE MANTLE IS A TOP-DOWN SYSTEM</a:t>
            </a:r>
            <a:endParaRPr lang="en-US" sz="2800" dirty="0"/>
          </a:p>
        </p:txBody>
      </p:sp>
      <p:pic>
        <p:nvPicPr>
          <p:cNvPr id="4" name="Picture 3"/>
          <p:cNvPicPr>
            <a:picLocks noChangeAspect="1"/>
          </p:cNvPicPr>
          <p:nvPr/>
        </p:nvPicPr>
        <p:blipFill>
          <a:blip r:embed="rId2"/>
          <a:stretch>
            <a:fillRect/>
          </a:stretch>
        </p:blipFill>
        <p:spPr>
          <a:xfrm>
            <a:off x="5466303" y="3562219"/>
            <a:ext cx="3677697" cy="2467273"/>
          </a:xfrm>
          <a:prstGeom prst="rect">
            <a:avLst/>
          </a:prstGeom>
        </p:spPr>
      </p:pic>
      <p:pic>
        <p:nvPicPr>
          <p:cNvPr id="5" name="Picture 4"/>
          <p:cNvPicPr>
            <a:picLocks noChangeAspect="1"/>
          </p:cNvPicPr>
          <p:nvPr/>
        </p:nvPicPr>
        <p:blipFill>
          <a:blip r:embed="rId3"/>
          <a:stretch>
            <a:fillRect/>
          </a:stretch>
        </p:blipFill>
        <p:spPr>
          <a:xfrm>
            <a:off x="7167757" y="321183"/>
            <a:ext cx="1751173" cy="2408877"/>
          </a:xfrm>
          <a:prstGeom prst="rect">
            <a:avLst/>
          </a:prstGeom>
        </p:spPr>
      </p:pic>
      <p:sp>
        <p:nvSpPr>
          <p:cNvPr id="6" name="TextBox 5"/>
          <p:cNvSpPr txBox="1"/>
          <p:nvPr/>
        </p:nvSpPr>
        <p:spPr>
          <a:xfrm rot="20307200">
            <a:off x="4547084" y="5970032"/>
            <a:ext cx="3028030" cy="369332"/>
          </a:xfrm>
          <a:prstGeom prst="rect">
            <a:avLst/>
          </a:prstGeom>
          <a:solidFill>
            <a:schemeClr val="bg1"/>
          </a:solidFill>
          <a:ln>
            <a:solidFill>
              <a:schemeClr val="bg1"/>
            </a:solidFill>
          </a:ln>
        </p:spPr>
        <p:txBody>
          <a:bodyPr wrap="none" rtlCol="0">
            <a:spAutoFit/>
          </a:bodyPr>
          <a:lstStyle/>
          <a:p>
            <a:r>
              <a:rPr lang="en-US" dirty="0" smtClean="0">
                <a:solidFill>
                  <a:srgbClr val="0000FF"/>
                </a:solidFill>
              </a:rPr>
              <a:t>DEEP UPWELLINGS ARE COLD!</a:t>
            </a:r>
            <a:endParaRPr lang="en-US" dirty="0">
              <a:solidFill>
                <a:srgbClr val="0000FF"/>
              </a:solidFill>
            </a:endParaRPr>
          </a:p>
        </p:txBody>
      </p:sp>
      <p:pic>
        <p:nvPicPr>
          <p:cNvPr id="7" name="Picture 6"/>
          <p:cNvPicPr>
            <a:picLocks noChangeAspect="1"/>
          </p:cNvPicPr>
          <p:nvPr/>
        </p:nvPicPr>
        <p:blipFill>
          <a:blip r:embed="rId4"/>
          <a:stretch>
            <a:fillRect/>
          </a:stretch>
        </p:blipFill>
        <p:spPr>
          <a:xfrm>
            <a:off x="5466303" y="1455525"/>
            <a:ext cx="1867347" cy="1962019"/>
          </a:xfrm>
          <a:prstGeom prst="rect">
            <a:avLst/>
          </a:prstGeom>
        </p:spPr>
      </p:pic>
      <p:sp>
        <p:nvSpPr>
          <p:cNvPr id="8" name="Rectangle 7"/>
          <p:cNvSpPr/>
          <p:nvPr/>
        </p:nvSpPr>
        <p:spPr>
          <a:xfrm>
            <a:off x="189778" y="5043105"/>
            <a:ext cx="4516853" cy="1489158"/>
          </a:xfrm>
          <a:prstGeom prst="rect">
            <a:avLst/>
          </a:prstGeom>
          <a:noFill/>
          <a:ln w="762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6248083" y="6197600"/>
            <a:ext cx="2578100" cy="369332"/>
          </a:xfrm>
          <a:prstGeom prst="rect">
            <a:avLst/>
          </a:prstGeom>
          <a:noFill/>
          <a:ln w="38100" cmpd="sng">
            <a:solidFill>
              <a:srgbClr val="0000FF"/>
            </a:solidFill>
          </a:ln>
        </p:spPr>
        <p:txBody>
          <a:bodyPr wrap="square" rtlCol="0">
            <a:spAutoFit/>
          </a:bodyPr>
          <a:lstStyle/>
          <a:p>
            <a:r>
              <a:rPr lang="en-US" dirty="0" smtClean="0"/>
              <a:t>Even the core is cooling</a:t>
            </a:r>
            <a:endParaRPr lang="en-US" dirty="0"/>
          </a:p>
        </p:txBody>
      </p:sp>
    </p:spTree>
    <p:extLst>
      <p:ext uri="{BB962C8B-B14F-4D97-AF65-F5344CB8AC3E}">
        <p14:creationId xmlns:p14="http://schemas.microsoft.com/office/powerpoint/2010/main" val="2912575713"/>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38645" y="1879600"/>
            <a:ext cx="6413500" cy="3086100"/>
          </a:xfrm>
          <a:prstGeom prst="rect">
            <a:avLst/>
          </a:prstGeom>
        </p:spPr>
      </p:pic>
      <p:sp>
        <p:nvSpPr>
          <p:cNvPr id="3" name="Rectangle 2"/>
          <p:cNvSpPr/>
          <p:nvPr/>
        </p:nvSpPr>
        <p:spPr>
          <a:xfrm>
            <a:off x="321162" y="4965700"/>
            <a:ext cx="8083536" cy="738664"/>
          </a:xfrm>
          <a:prstGeom prst="rect">
            <a:avLst/>
          </a:prstGeom>
        </p:spPr>
        <p:txBody>
          <a:bodyPr wrap="square">
            <a:spAutoFit/>
          </a:bodyPr>
          <a:lstStyle/>
          <a:p>
            <a:r>
              <a:rPr lang="en-US" sz="1400" dirty="0"/>
              <a:t>Mantle </a:t>
            </a:r>
            <a:r>
              <a:rPr lang="en-US" sz="1400" dirty="0" smtClean="0"/>
              <a:t> </a:t>
            </a:r>
            <a:r>
              <a:rPr lang="en-US" sz="1400" dirty="0"/>
              <a:t>drift </a:t>
            </a:r>
            <a:r>
              <a:rPr lang="en-US" sz="1400" dirty="0" smtClean="0"/>
              <a:t>history.</a:t>
            </a:r>
            <a:endParaRPr lang="en-US" sz="1400" dirty="0"/>
          </a:p>
          <a:p>
            <a:r>
              <a:rPr lang="en-US" sz="1400" dirty="0"/>
              <a:t>Violet line is a fixed source &amp;</a:t>
            </a:r>
            <a:r>
              <a:rPr lang="en-US" sz="1400" dirty="0" smtClean="0"/>
              <a:t> </a:t>
            </a:r>
            <a:r>
              <a:rPr lang="en-US" sz="1400" dirty="0"/>
              <a:t>the red line is a moving </a:t>
            </a:r>
            <a:r>
              <a:rPr lang="en-US" sz="1400" dirty="0" smtClean="0"/>
              <a:t>source</a:t>
            </a:r>
          </a:p>
          <a:p>
            <a:r>
              <a:rPr lang="en-US" sz="1400" dirty="0" smtClean="0"/>
              <a:t>The deeper the source the less likely it is to appear fixed.</a:t>
            </a:r>
            <a:endParaRPr lang="en-US" sz="1400" dirty="0"/>
          </a:p>
        </p:txBody>
      </p:sp>
      <p:sp>
        <p:nvSpPr>
          <p:cNvPr id="4" name="Rectangle 3"/>
          <p:cNvSpPr/>
          <p:nvPr/>
        </p:nvSpPr>
        <p:spPr>
          <a:xfrm>
            <a:off x="4611433" y="1474529"/>
            <a:ext cx="3884146" cy="461665"/>
          </a:xfrm>
          <a:prstGeom prst="rect">
            <a:avLst/>
          </a:prstGeom>
        </p:spPr>
        <p:txBody>
          <a:bodyPr wrap="none">
            <a:spAutoFit/>
          </a:bodyPr>
          <a:lstStyle/>
          <a:p>
            <a:r>
              <a:rPr lang="en-US" sz="2400" dirty="0"/>
              <a:t>Steinberger's Mantle "Wind"</a:t>
            </a:r>
          </a:p>
        </p:txBody>
      </p:sp>
      <p:cxnSp>
        <p:nvCxnSpPr>
          <p:cNvPr id="6" name="Straight Arrow Connector 5"/>
          <p:cNvCxnSpPr/>
          <p:nvPr/>
        </p:nvCxnSpPr>
        <p:spPr>
          <a:xfrm flipH="1" flipV="1">
            <a:off x="2228801" y="2540231"/>
            <a:ext cx="1108177" cy="1867818"/>
          </a:xfrm>
          <a:prstGeom prst="straightConnector1">
            <a:avLst/>
          </a:prstGeom>
          <a:ln w="76200" cmpd="tri">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rot="20056434">
            <a:off x="1203965" y="1461654"/>
            <a:ext cx="2002780" cy="830997"/>
          </a:xfrm>
          <a:prstGeom prst="rect">
            <a:avLst/>
          </a:prstGeom>
          <a:solidFill>
            <a:schemeClr val="bg1"/>
          </a:solidFill>
        </p:spPr>
        <p:txBody>
          <a:bodyPr wrap="square" rtlCol="0">
            <a:spAutoFit/>
          </a:bodyPr>
          <a:lstStyle/>
          <a:p>
            <a:r>
              <a:rPr lang="en-US" sz="2400" dirty="0" smtClean="0"/>
              <a:t> Burke’s CMB  hypothesis</a:t>
            </a:r>
            <a:endParaRPr lang="en-US" sz="2400" dirty="0"/>
          </a:p>
        </p:txBody>
      </p:sp>
      <p:sp>
        <p:nvSpPr>
          <p:cNvPr id="8" name="TextBox 7"/>
          <p:cNvSpPr txBox="1"/>
          <p:nvPr/>
        </p:nvSpPr>
        <p:spPr>
          <a:xfrm>
            <a:off x="3194952" y="4557472"/>
            <a:ext cx="647473" cy="369332"/>
          </a:xfrm>
          <a:prstGeom prst="rect">
            <a:avLst/>
          </a:prstGeom>
          <a:noFill/>
        </p:spPr>
        <p:txBody>
          <a:bodyPr wrap="square" rtlCol="0">
            <a:spAutoFit/>
          </a:bodyPr>
          <a:lstStyle/>
          <a:p>
            <a:r>
              <a:rPr lang="en-US" dirty="0" smtClean="0"/>
              <a:t>PGZ</a:t>
            </a:r>
            <a:endParaRPr lang="en-US" dirty="0"/>
          </a:p>
        </p:txBody>
      </p:sp>
      <p:sp>
        <p:nvSpPr>
          <p:cNvPr id="9" name="Block Arc 8"/>
          <p:cNvSpPr/>
          <p:nvPr/>
        </p:nvSpPr>
        <p:spPr>
          <a:xfrm rot="5938271" flipV="1">
            <a:off x="3805235" y="2470898"/>
            <a:ext cx="924750" cy="618937"/>
          </a:xfrm>
          <a:prstGeom prst="blockArc">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 name="Block Arc 9"/>
          <p:cNvSpPr/>
          <p:nvPr/>
        </p:nvSpPr>
        <p:spPr>
          <a:xfrm rot="5938271" flipH="1">
            <a:off x="3634378" y="3231029"/>
            <a:ext cx="892611" cy="662028"/>
          </a:xfrm>
          <a:prstGeom prst="blockArc">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13" name="Picture 12"/>
          <p:cNvPicPr>
            <a:picLocks noChangeAspect="1"/>
          </p:cNvPicPr>
          <p:nvPr/>
        </p:nvPicPr>
        <p:blipFill>
          <a:blip r:embed="rId3"/>
          <a:stretch>
            <a:fillRect/>
          </a:stretch>
        </p:blipFill>
        <p:spPr>
          <a:xfrm flipH="1">
            <a:off x="3518689" y="263489"/>
            <a:ext cx="1780549" cy="958812"/>
          </a:xfrm>
          <a:prstGeom prst="rect">
            <a:avLst/>
          </a:prstGeom>
        </p:spPr>
      </p:pic>
      <p:sp>
        <p:nvSpPr>
          <p:cNvPr id="14" name="Oval 13"/>
          <p:cNvSpPr/>
          <p:nvPr/>
        </p:nvSpPr>
        <p:spPr>
          <a:xfrm>
            <a:off x="3958902" y="1973370"/>
            <a:ext cx="652531" cy="604037"/>
          </a:xfrm>
          <a:prstGeom prst="ellipse">
            <a:avLst/>
          </a:prstGeom>
          <a:no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3336978" y="54990"/>
            <a:ext cx="1780549" cy="1419539"/>
          </a:xfrm>
          <a:prstGeom prst="ellipse">
            <a:avLst/>
          </a:prstGeom>
          <a:no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Up-Down Arrow 15"/>
          <p:cNvSpPr/>
          <p:nvPr/>
        </p:nvSpPr>
        <p:spPr>
          <a:xfrm>
            <a:off x="4024581" y="1307472"/>
            <a:ext cx="452664" cy="864121"/>
          </a:xfrm>
          <a:prstGeom prst="up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5117527" y="188897"/>
            <a:ext cx="2059542" cy="369332"/>
          </a:xfrm>
          <a:prstGeom prst="rect">
            <a:avLst/>
          </a:prstGeom>
          <a:noFill/>
        </p:spPr>
        <p:txBody>
          <a:bodyPr wrap="square" rtlCol="0">
            <a:spAutoFit/>
          </a:bodyPr>
          <a:lstStyle/>
          <a:p>
            <a:r>
              <a:rPr lang="en-US" dirty="0" smtClean="0"/>
              <a:t>PLATE model</a:t>
            </a:r>
            <a:endParaRPr lang="en-US" dirty="0"/>
          </a:p>
        </p:txBody>
      </p:sp>
      <p:sp>
        <p:nvSpPr>
          <p:cNvPr id="18" name="TextBox 17"/>
          <p:cNvSpPr txBox="1"/>
          <p:nvPr/>
        </p:nvSpPr>
        <p:spPr>
          <a:xfrm>
            <a:off x="4382894" y="4283526"/>
            <a:ext cx="734633" cy="373563"/>
          </a:xfrm>
          <a:prstGeom prst="rect">
            <a:avLst/>
          </a:prstGeom>
          <a:noFill/>
        </p:spPr>
        <p:txBody>
          <a:bodyPr wrap="square" rtlCol="0">
            <a:spAutoFit/>
          </a:bodyPr>
          <a:lstStyle/>
          <a:p>
            <a:r>
              <a:rPr lang="en-US" dirty="0" smtClean="0"/>
              <a:t>CORE</a:t>
            </a:r>
            <a:endParaRPr lang="en-US" dirty="0"/>
          </a:p>
        </p:txBody>
      </p:sp>
      <p:cxnSp>
        <p:nvCxnSpPr>
          <p:cNvPr id="11" name="Straight Arrow Connector 10"/>
          <p:cNvCxnSpPr/>
          <p:nvPr/>
        </p:nvCxnSpPr>
        <p:spPr>
          <a:xfrm flipH="1">
            <a:off x="4382894" y="1222301"/>
            <a:ext cx="1383428" cy="8517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5766322" y="571565"/>
            <a:ext cx="2325465" cy="1015663"/>
          </a:xfrm>
          <a:prstGeom prst="rect">
            <a:avLst/>
          </a:prstGeom>
          <a:noFill/>
          <a:ln w="57150" cmpd="sng">
            <a:solidFill>
              <a:srgbClr val="FF0000"/>
            </a:solidFill>
          </a:ln>
        </p:spPr>
        <p:txBody>
          <a:bodyPr wrap="square" rtlCol="0">
            <a:spAutoFit/>
          </a:bodyPr>
          <a:lstStyle/>
          <a:p>
            <a:r>
              <a:rPr lang="en-US" sz="2000" dirty="0" smtClean="0">
                <a:solidFill>
                  <a:srgbClr val="FF0000"/>
                </a:solidFill>
              </a:rPr>
              <a:t>The hottest &amp; most fixed part of the mantle?</a:t>
            </a:r>
            <a:endParaRPr lang="en-US" sz="2000" dirty="0">
              <a:solidFill>
                <a:srgbClr val="FF0000"/>
              </a:solidFill>
            </a:endParaRPr>
          </a:p>
        </p:txBody>
      </p:sp>
      <p:sp>
        <p:nvSpPr>
          <p:cNvPr id="5" name="TextBox 4"/>
          <p:cNvSpPr txBox="1"/>
          <p:nvPr/>
        </p:nvSpPr>
        <p:spPr>
          <a:xfrm>
            <a:off x="510017" y="955414"/>
            <a:ext cx="2214003" cy="461665"/>
          </a:xfrm>
          <a:prstGeom prst="rect">
            <a:avLst/>
          </a:prstGeom>
          <a:noFill/>
        </p:spPr>
        <p:txBody>
          <a:bodyPr wrap="square" rtlCol="0">
            <a:spAutoFit/>
          </a:bodyPr>
          <a:lstStyle/>
          <a:p>
            <a:r>
              <a:rPr lang="en-US" sz="2400" i="1" dirty="0" smtClean="0"/>
              <a:t>Mantle wind?</a:t>
            </a:r>
            <a:endParaRPr lang="en-US" sz="2400" i="1" dirty="0"/>
          </a:p>
        </p:txBody>
      </p:sp>
      <p:sp>
        <p:nvSpPr>
          <p:cNvPr id="19" name="TextBox 18"/>
          <p:cNvSpPr txBox="1"/>
          <p:nvPr/>
        </p:nvSpPr>
        <p:spPr>
          <a:xfrm>
            <a:off x="6193148" y="4968964"/>
            <a:ext cx="2783797" cy="1200329"/>
          </a:xfrm>
          <a:prstGeom prst="rect">
            <a:avLst/>
          </a:prstGeom>
          <a:noFill/>
          <a:ln w="38100" cmpd="sng">
            <a:solidFill>
              <a:srgbClr val="FF0000"/>
            </a:solidFill>
          </a:ln>
        </p:spPr>
        <p:txBody>
          <a:bodyPr wrap="none" rtlCol="0">
            <a:spAutoFit/>
          </a:bodyPr>
          <a:lstStyle/>
          <a:p>
            <a:r>
              <a:rPr lang="en-US" i="1" dirty="0" smtClean="0">
                <a:solidFill>
                  <a:schemeClr val="accent5"/>
                </a:solidFill>
              </a:rPr>
              <a:t>Sources at 200 km depth</a:t>
            </a:r>
          </a:p>
          <a:p>
            <a:r>
              <a:rPr lang="en-US" i="1" dirty="0">
                <a:solidFill>
                  <a:schemeClr val="accent5"/>
                </a:solidFill>
              </a:rPr>
              <a:t>c</a:t>
            </a:r>
            <a:r>
              <a:rPr lang="en-US" i="1" dirty="0" smtClean="0">
                <a:solidFill>
                  <a:schemeClr val="accent5"/>
                </a:solidFill>
              </a:rPr>
              <a:t>an create parallel volcanic</a:t>
            </a:r>
          </a:p>
          <a:p>
            <a:r>
              <a:rPr lang="en-US" i="1" dirty="0">
                <a:solidFill>
                  <a:schemeClr val="accent5"/>
                </a:solidFill>
              </a:rPr>
              <a:t>c</a:t>
            </a:r>
            <a:r>
              <a:rPr lang="en-US" i="1" dirty="0" smtClean="0">
                <a:solidFill>
                  <a:schemeClr val="accent5"/>
                </a:solidFill>
              </a:rPr>
              <a:t>hains (</a:t>
            </a:r>
            <a:r>
              <a:rPr lang="en-US" i="1" dirty="0" err="1" smtClean="0">
                <a:solidFill>
                  <a:schemeClr val="accent5"/>
                </a:solidFill>
              </a:rPr>
              <a:t>J.Tuzo</a:t>
            </a:r>
            <a:r>
              <a:rPr lang="en-US" i="1" dirty="0" smtClean="0">
                <a:solidFill>
                  <a:schemeClr val="accent5"/>
                </a:solidFill>
              </a:rPr>
              <a:t> Wilson.</a:t>
            </a:r>
          </a:p>
          <a:p>
            <a:r>
              <a:rPr lang="en-US" i="1" dirty="0" err="1" smtClean="0">
                <a:solidFill>
                  <a:schemeClr val="accent5"/>
                </a:solidFill>
              </a:rPr>
              <a:t>W.Jason</a:t>
            </a:r>
            <a:r>
              <a:rPr lang="en-US" i="1" dirty="0" smtClean="0">
                <a:solidFill>
                  <a:schemeClr val="accent5"/>
                </a:solidFill>
              </a:rPr>
              <a:t> Morgan)</a:t>
            </a:r>
            <a:endParaRPr lang="en-US" i="1" dirty="0">
              <a:solidFill>
                <a:schemeClr val="accent5"/>
              </a:solidFill>
            </a:endParaRPr>
          </a:p>
        </p:txBody>
      </p:sp>
      <p:sp>
        <p:nvSpPr>
          <p:cNvPr id="21" name="TextBox 20"/>
          <p:cNvSpPr txBox="1"/>
          <p:nvPr/>
        </p:nvSpPr>
        <p:spPr>
          <a:xfrm>
            <a:off x="203200" y="188897"/>
            <a:ext cx="2991752" cy="461665"/>
          </a:xfrm>
          <a:prstGeom prst="rect">
            <a:avLst/>
          </a:prstGeom>
          <a:noFill/>
        </p:spPr>
        <p:txBody>
          <a:bodyPr wrap="square" rtlCol="0">
            <a:spAutoFit/>
          </a:bodyPr>
          <a:lstStyle/>
          <a:p>
            <a:r>
              <a:rPr lang="en-US" sz="2400" i="1" dirty="0" smtClean="0">
                <a:solidFill>
                  <a:srgbClr val="FF0000"/>
                </a:solidFill>
              </a:rPr>
              <a:t>Shallow OIB sources</a:t>
            </a:r>
            <a:endParaRPr lang="en-US" sz="2400" i="1" dirty="0">
              <a:solidFill>
                <a:srgbClr val="FF0000"/>
              </a:solidFill>
            </a:endParaRPr>
          </a:p>
        </p:txBody>
      </p:sp>
    </p:spTree>
    <p:extLst>
      <p:ext uri="{BB962C8B-B14F-4D97-AF65-F5344CB8AC3E}">
        <p14:creationId xmlns:p14="http://schemas.microsoft.com/office/powerpoint/2010/main" val="3091195031"/>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02375"/>
            <a:ext cx="9144000" cy="6291499"/>
          </a:xfrm>
          <a:prstGeom prst="rect">
            <a:avLst/>
          </a:prstGeom>
        </p:spPr>
      </p:pic>
      <p:sp>
        <p:nvSpPr>
          <p:cNvPr id="3" name="TextBox 2"/>
          <p:cNvSpPr txBox="1"/>
          <p:nvPr/>
        </p:nvSpPr>
        <p:spPr>
          <a:xfrm>
            <a:off x="685800" y="59107"/>
            <a:ext cx="8026400" cy="1384995"/>
          </a:xfrm>
          <a:prstGeom prst="rect">
            <a:avLst/>
          </a:prstGeom>
          <a:solidFill>
            <a:schemeClr val="bg1"/>
          </a:solidFill>
        </p:spPr>
        <p:txBody>
          <a:bodyPr wrap="square" rtlCol="0">
            <a:spAutoFit/>
          </a:bodyPr>
          <a:lstStyle/>
          <a:p>
            <a:r>
              <a:rPr lang="en-US" sz="2800" dirty="0" err="1" smtClean="0">
                <a:solidFill>
                  <a:srgbClr val="008000"/>
                </a:solidFill>
              </a:rPr>
              <a:t>Subadiabats</a:t>
            </a:r>
            <a:r>
              <a:rPr lang="en-US" sz="2800" dirty="0" smtClean="0">
                <a:solidFill>
                  <a:srgbClr val="008000"/>
                </a:solidFill>
              </a:rPr>
              <a:t> are inferred from thermodynamic first principles &amp; convection simulations as well as from seismology</a:t>
            </a:r>
            <a:endParaRPr lang="en-US" sz="2800" dirty="0">
              <a:solidFill>
                <a:srgbClr val="008000"/>
              </a:solidFill>
            </a:endParaRPr>
          </a:p>
        </p:txBody>
      </p:sp>
      <p:sp>
        <p:nvSpPr>
          <p:cNvPr id="4" name="TextBox 3"/>
          <p:cNvSpPr txBox="1"/>
          <p:nvPr/>
        </p:nvSpPr>
        <p:spPr>
          <a:xfrm>
            <a:off x="3842491" y="2525671"/>
            <a:ext cx="4083650" cy="1077218"/>
          </a:xfrm>
          <a:prstGeom prst="rect">
            <a:avLst/>
          </a:prstGeom>
          <a:noFill/>
        </p:spPr>
        <p:txBody>
          <a:bodyPr wrap="square" rtlCol="0">
            <a:spAutoFit/>
          </a:bodyPr>
          <a:lstStyle/>
          <a:p>
            <a:r>
              <a:rPr lang="en-US" sz="3200" dirty="0" smtClean="0">
                <a:solidFill>
                  <a:srgbClr val="008000"/>
                </a:solidFill>
              </a:rPr>
              <a:t>The average </a:t>
            </a:r>
            <a:r>
              <a:rPr lang="en-US" sz="3200" dirty="0" err="1" smtClean="0">
                <a:solidFill>
                  <a:srgbClr val="008000"/>
                </a:solidFill>
              </a:rPr>
              <a:t>geotherm</a:t>
            </a:r>
            <a:r>
              <a:rPr lang="en-US" sz="3200" dirty="0" smtClean="0">
                <a:solidFill>
                  <a:srgbClr val="008000"/>
                </a:solidFill>
              </a:rPr>
              <a:t> is not an </a:t>
            </a:r>
            <a:r>
              <a:rPr lang="en-US" sz="3200" dirty="0" err="1" smtClean="0">
                <a:solidFill>
                  <a:srgbClr val="008000"/>
                </a:solidFill>
              </a:rPr>
              <a:t>adiabat</a:t>
            </a:r>
            <a:r>
              <a:rPr lang="en-US" sz="3200" dirty="0" smtClean="0">
                <a:solidFill>
                  <a:srgbClr val="008000"/>
                </a:solidFill>
              </a:rPr>
              <a:t> </a:t>
            </a:r>
            <a:r>
              <a:rPr lang="en-US" sz="3200" dirty="0" smtClean="0">
                <a:solidFill>
                  <a:srgbClr val="000090"/>
                </a:solidFill>
              </a:rPr>
              <a:t>(</a:t>
            </a:r>
            <a:r>
              <a:rPr lang="en-US" sz="2000" dirty="0" smtClean="0">
                <a:solidFill>
                  <a:srgbClr val="000090"/>
                </a:solidFill>
              </a:rPr>
              <a:t>7 slides</a:t>
            </a:r>
            <a:r>
              <a:rPr lang="en-US" sz="3200" dirty="0" smtClean="0">
                <a:solidFill>
                  <a:srgbClr val="000090"/>
                </a:solidFill>
              </a:rPr>
              <a:t>)</a:t>
            </a:r>
            <a:endParaRPr lang="en-US" sz="3200" dirty="0">
              <a:solidFill>
                <a:srgbClr val="000090"/>
              </a:solidFill>
            </a:endParaRPr>
          </a:p>
        </p:txBody>
      </p:sp>
      <p:sp>
        <p:nvSpPr>
          <p:cNvPr id="5" name="TextBox 4"/>
          <p:cNvSpPr txBox="1"/>
          <p:nvPr/>
        </p:nvSpPr>
        <p:spPr>
          <a:xfrm>
            <a:off x="225082" y="5899528"/>
            <a:ext cx="8918917" cy="461665"/>
          </a:xfrm>
          <a:prstGeom prst="rect">
            <a:avLst/>
          </a:prstGeom>
          <a:noFill/>
        </p:spPr>
        <p:txBody>
          <a:bodyPr wrap="square" rtlCol="0">
            <a:spAutoFit/>
          </a:bodyPr>
          <a:lstStyle/>
          <a:p>
            <a:r>
              <a:rPr lang="en-US" sz="2400" dirty="0" smtClean="0">
                <a:solidFill>
                  <a:srgbClr val="0000FF"/>
                </a:solidFill>
              </a:rPr>
              <a:t>Rapid </a:t>
            </a:r>
            <a:r>
              <a:rPr lang="en-US" sz="2400" dirty="0" err="1" smtClean="0">
                <a:solidFill>
                  <a:srgbClr val="0000FF"/>
                </a:solidFill>
              </a:rPr>
              <a:t>upwellings</a:t>
            </a:r>
            <a:r>
              <a:rPr lang="en-US" sz="2400" dirty="0" smtClean="0">
                <a:solidFill>
                  <a:srgbClr val="0000FF"/>
                </a:solidFill>
              </a:rPr>
              <a:t> &amp; </a:t>
            </a:r>
            <a:r>
              <a:rPr lang="en-US" sz="2400" dirty="0" err="1" smtClean="0">
                <a:solidFill>
                  <a:srgbClr val="0000FF"/>
                </a:solidFill>
              </a:rPr>
              <a:t>downwellings</a:t>
            </a:r>
            <a:r>
              <a:rPr lang="en-US" sz="2400" dirty="0" smtClean="0">
                <a:solidFill>
                  <a:srgbClr val="0000FF"/>
                </a:solidFill>
              </a:rPr>
              <a:t> can be </a:t>
            </a:r>
            <a:r>
              <a:rPr lang="en-US" sz="2400" dirty="0" err="1" smtClean="0">
                <a:solidFill>
                  <a:srgbClr val="0000FF"/>
                </a:solidFill>
              </a:rPr>
              <a:t>adiabats</a:t>
            </a:r>
            <a:r>
              <a:rPr lang="en-US" sz="2400" dirty="0" smtClean="0">
                <a:solidFill>
                  <a:srgbClr val="0000FF"/>
                </a:solidFill>
              </a:rPr>
              <a:t> but they are narrow</a:t>
            </a:r>
            <a:endParaRPr lang="en-US" sz="2400" dirty="0">
              <a:solidFill>
                <a:srgbClr val="0000FF"/>
              </a:solidFill>
            </a:endParaRPr>
          </a:p>
        </p:txBody>
      </p:sp>
      <p:sp>
        <p:nvSpPr>
          <p:cNvPr id="6" name="TextBox 5"/>
          <p:cNvSpPr txBox="1"/>
          <p:nvPr/>
        </p:nvSpPr>
        <p:spPr>
          <a:xfrm>
            <a:off x="225082" y="3926054"/>
            <a:ext cx="1093261" cy="646331"/>
          </a:xfrm>
          <a:prstGeom prst="rect">
            <a:avLst/>
          </a:prstGeom>
          <a:noFill/>
        </p:spPr>
        <p:txBody>
          <a:bodyPr wrap="square" rtlCol="0">
            <a:spAutoFit/>
          </a:bodyPr>
          <a:lstStyle/>
          <a:p>
            <a:r>
              <a:rPr lang="en-US" dirty="0" smtClean="0"/>
              <a:t>Adiabatic mantle</a:t>
            </a:r>
            <a:endParaRPr lang="en-US" dirty="0"/>
          </a:p>
        </p:txBody>
      </p:sp>
      <p:sp>
        <p:nvSpPr>
          <p:cNvPr id="7" name="Cube 6"/>
          <p:cNvSpPr/>
          <p:nvPr/>
        </p:nvSpPr>
        <p:spPr>
          <a:xfrm>
            <a:off x="225082" y="3602889"/>
            <a:ext cx="1286190" cy="1123163"/>
          </a:xfrm>
          <a:prstGeom prst="cub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530553" y="3526659"/>
            <a:ext cx="787790" cy="369332"/>
          </a:xfrm>
          <a:prstGeom prst="rect">
            <a:avLst/>
          </a:prstGeom>
          <a:noFill/>
        </p:spPr>
        <p:txBody>
          <a:bodyPr wrap="square" rtlCol="0">
            <a:spAutoFit/>
          </a:bodyPr>
          <a:lstStyle/>
          <a:p>
            <a:r>
              <a:rPr lang="en-US" i="1" dirty="0" smtClean="0"/>
              <a:t>box</a:t>
            </a:r>
            <a:endParaRPr lang="en-US" i="1" dirty="0"/>
          </a:p>
        </p:txBody>
      </p:sp>
      <p:cxnSp>
        <p:nvCxnSpPr>
          <p:cNvPr id="10" name="Straight Connector 9"/>
          <p:cNvCxnSpPr/>
          <p:nvPr/>
        </p:nvCxnSpPr>
        <p:spPr>
          <a:xfrm flipH="1">
            <a:off x="2266156" y="2789273"/>
            <a:ext cx="1058369" cy="336207"/>
          </a:xfrm>
          <a:prstGeom prst="line">
            <a:avLst/>
          </a:prstGeom>
          <a:ln w="38100" cmpd="sng">
            <a:solidFill>
              <a:srgbClr val="3366FF"/>
            </a:solidFill>
            <a:prstDash val="dash"/>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2540086" y="3125480"/>
            <a:ext cx="1140536" cy="1200329"/>
          </a:xfrm>
          <a:prstGeom prst="rect">
            <a:avLst/>
          </a:prstGeom>
          <a:noFill/>
        </p:spPr>
        <p:txBody>
          <a:bodyPr wrap="square" rtlCol="0">
            <a:spAutoFit/>
          </a:bodyPr>
          <a:lstStyle/>
          <a:p>
            <a:r>
              <a:rPr lang="en-US" dirty="0" smtClean="0">
                <a:solidFill>
                  <a:srgbClr val="0000FF"/>
                </a:solidFill>
              </a:rPr>
              <a:t>Cold passive </a:t>
            </a:r>
            <a:r>
              <a:rPr lang="en-US" dirty="0" err="1" smtClean="0">
                <a:solidFill>
                  <a:srgbClr val="0000FF"/>
                </a:solidFill>
              </a:rPr>
              <a:t>upwellings</a:t>
            </a:r>
            <a:endParaRPr lang="en-US" dirty="0">
              <a:solidFill>
                <a:srgbClr val="0000FF"/>
              </a:solidFill>
            </a:endParaRPr>
          </a:p>
        </p:txBody>
      </p:sp>
    </p:spTree>
    <p:extLst>
      <p:ext uri="{BB962C8B-B14F-4D97-AF65-F5344CB8AC3E}">
        <p14:creationId xmlns:p14="http://schemas.microsoft.com/office/powerpoint/2010/main" val="3593319303"/>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46100"/>
            <a:ext cx="9144000" cy="5759262"/>
          </a:xfrm>
          <a:prstGeom prst="rect">
            <a:avLst/>
          </a:prstGeom>
        </p:spPr>
      </p:pic>
      <p:sp>
        <p:nvSpPr>
          <p:cNvPr id="3" name="TextBox 2"/>
          <p:cNvSpPr txBox="1"/>
          <p:nvPr/>
        </p:nvSpPr>
        <p:spPr>
          <a:xfrm>
            <a:off x="266700" y="4394200"/>
            <a:ext cx="1333500" cy="369332"/>
          </a:xfrm>
          <a:prstGeom prst="rect">
            <a:avLst/>
          </a:prstGeom>
          <a:noFill/>
        </p:spPr>
        <p:txBody>
          <a:bodyPr wrap="square" rtlCol="0">
            <a:spAutoFit/>
          </a:bodyPr>
          <a:lstStyle/>
          <a:p>
            <a:r>
              <a:rPr lang="en-US" dirty="0" smtClean="0"/>
              <a:t>650 or CMB</a:t>
            </a:r>
            <a:endParaRPr lang="en-US" dirty="0"/>
          </a:p>
        </p:txBody>
      </p:sp>
      <p:sp>
        <p:nvSpPr>
          <p:cNvPr id="4" name="TextBox 3"/>
          <p:cNvSpPr txBox="1"/>
          <p:nvPr/>
        </p:nvSpPr>
        <p:spPr>
          <a:xfrm>
            <a:off x="6870700" y="2032000"/>
            <a:ext cx="1562100" cy="461665"/>
          </a:xfrm>
          <a:prstGeom prst="rect">
            <a:avLst/>
          </a:prstGeom>
          <a:solidFill>
            <a:schemeClr val="bg1"/>
          </a:solidFill>
        </p:spPr>
        <p:txBody>
          <a:bodyPr wrap="square" rtlCol="0">
            <a:spAutoFit/>
          </a:bodyPr>
          <a:lstStyle/>
          <a:p>
            <a:r>
              <a:rPr lang="en-US" sz="2400" dirty="0" smtClean="0">
                <a:solidFill>
                  <a:srgbClr val="000090"/>
                </a:solidFill>
              </a:rPr>
              <a:t>Earth-like</a:t>
            </a:r>
            <a:endParaRPr lang="en-US" sz="2400" dirty="0">
              <a:solidFill>
                <a:srgbClr val="000090"/>
              </a:solidFill>
            </a:endParaRPr>
          </a:p>
        </p:txBody>
      </p:sp>
      <p:cxnSp>
        <p:nvCxnSpPr>
          <p:cNvPr id="6" name="Straight Arrow Connector 5"/>
          <p:cNvCxnSpPr/>
          <p:nvPr/>
        </p:nvCxnSpPr>
        <p:spPr>
          <a:xfrm flipH="1">
            <a:off x="5448300" y="2222500"/>
            <a:ext cx="1320800" cy="431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2197100" y="2959100"/>
            <a:ext cx="1524000" cy="923330"/>
          </a:xfrm>
          <a:prstGeom prst="rect">
            <a:avLst/>
          </a:prstGeom>
          <a:noFill/>
        </p:spPr>
        <p:txBody>
          <a:bodyPr wrap="square" rtlCol="0">
            <a:spAutoFit/>
          </a:bodyPr>
          <a:lstStyle/>
          <a:p>
            <a:r>
              <a:rPr lang="en-US" dirty="0" smtClean="0">
                <a:solidFill>
                  <a:srgbClr val="0000FF"/>
                </a:solidFill>
              </a:rPr>
              <a:t>No internal heating</a:t>
            </a:r>
          </a:p>
          <a:p>
            <a:r>
              <a:rPr lang="en-US" dirty="0" smtClean="0">
                <a:solidFill>
                  <a:srgbClr val="0000FF"/>
                </a:solidFill>
              </a:rPr>
              <a:t>Thin BL</a:t>
            </a:r>
            <a:endParaRPr lang="en-US" dirty="0">
              <a:solidFill>
                <a:srgbClr val="0000FF"/>
              </a:solidFill>
            </a:endParaRPr>
          </a:p>
        </p:txBody>
      </p:sp>
      <p:cxnSp>
        <p:nvCxnSpPr>
          <p:cNvPr id="9" name="Straight Arrow Connector 8"/>
          <p:cNvCxnSpPr/>
          <p:nvPr/>
        </p:nvCxnSpPr>
        <p:spPr>
          <a:xfrm flipV="1">
            <a:off x="3492500" y="2959100"/>
            <a:ext cx="635000" cy="304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408751" y="189790"/>
            <a:ext cx="7324459" cy="461665"/>
          </a:xfrm>
          <a:prstGeom prst="rect">
            <a:avLst/>
          </a:prstGeom>
          <a:noFill/>
        </p:spPr>
        <p:txBody>
          <a:bodyPr wrap="square" rtlCol="0">
            <a:spAutoFit/>
          </a:bodyPr>
          <a:lstStyle/>
          <a:p>
            <a:r>
              <a:rPr lang="en-US" sz="2400" dirty="0" smtClean="0"/>
              <a:t>Laterally averaged </a:t>
            </a:r>
            <a:r>
              <a:rPr lang="en-US" sz="2400" dirty="0" err="1" smtClean="0"/>
              <a:t>geotherms</a:t>
            </a:r>
            <a:endParaRPr lang="en-US" sz="2400" dirty="0"/>
          </a:p>
        </p:txBody>
      </p:sp>
      <p:sp>
        <p:nvSpPr>
          <p:cNvPr id="8" name="TextBox 7"/>
          <p:cNvSpPr txBox="1"/>
          <p:nvPr/>
        </p:nvSpPr>
        <p:spPr>
          <a:xfrm>
            <a:off x="7475974" y="4301867"/>
            <a:ext cx="1221879" cy="461665"/>
          </a:xfrm>
          <a:prstGeom prst="rect">
            <a:avLst/>
          </a:prstGeom>
          <a:noFill/>
        </p:spPr>
        <p:txBody>
          <a:bodyPr wrap="square" rtlCol="0">
            <a:spAutoFit/>
          </a:bodyPr>
          <a:lstStyle/>
          <a:p>
            <a:r>
              <a:rPr lang="en-US" sz="2400" dirty="0" smtClean="0">
                <a:solidFill>
                  <a:srgbClr val="0000FF"/>
                </a:solidFill>
              </a:rPr>
              <a:t>TZ or D”</a:t>
            </a:r>
            <a:endParaRPr lang="en-US" sz="2400" dirty="0">
              <a:solidFill>
                <a:srgbClr val="0000FF"/>
              </a:solidFill>
            </a:endParaRPr>
          </a:p>
        </p:txBody>
      </p:sp>
      <p:sp>
        <p:nvSpPr>
          <p:cNvPr id="10" name="TextBox 9"/>
          <p:cNvSpPr txBox="1"/>
          <p:nvPr/>
        </p:nvSpPr>
        <p:spPr>
          <a:xfrm>
            <a:off x="7475974" y="1237776"/>
            <a:ext cx="828207" cy="523220"/>
          </a:xfrm>
          <a:prstGeom prst="rect">
            <a:avLst/>
          </a:prstGeom>
          <a:noFill/>
        </p:spPr>
        <p:txBody>
          <a:bodyPr wrap="square" rtlCol="0">
            <a:spAutoFit/>
          </a:bodyPr>
          <a:lstStyle/>
          <a:p>
            <a:r>
              <a:rPr lang="en-US" sz="2800" dirty="0" smtClean="0">
                <a:solidFill>
                  <a:srgbClr val="0000FF"/>
                </a:solidFill>
              </a:rPr>
              <a:t>B</a:t>
            </a:r>
            <a:endParaRPr lang="en-US" sz="2800" dirty="0">
              <a:solidFill>
                <a:srgbClr val="0000FF"/>
              </a:solidFill>
            </a:endParaRPr>
          </a:p>
        </p:txBody>
      </p:sp>
      <p:sp>
        <p:nvSpPr>
          <p:cNvPr id="11" name="TextBox 10"/>
          <p:cNvSpPr txBox="1"/>
          <p:nvPr/>
        </p:nvSpPr>
        <p:spPr>
          <a:xfrm>
            <a:off x="6769100" y="2543814"/>
            <a:ext cx="2234224" cy="1200329"/>
          </a:xfrm>
          <a:prstGeom prst="rect">
            <a:avLst/>
          </a:prstGeom>
          <a:solidFill>
            <a:schemeClr val="bg1"/>
          </a:solidFill>
        </p:spPr>
        <p:txBody>
          <a:bodyPr wrap="square" rtlCol="0">
            <a:spAutoFit/>
          </a:bodyPr>
          <a:lstStyle/>
          <a:p>
            <a:r>
              <a:rPr lang="en-US" dirty="0" smtClean="0"/>
              <a:t>(“narrow </a:t>
            </a:r>
            <a:r>
              <a:rPr lang="en-US" dirty="0" err="1" smtClean="0"/>
              <a:t>downwellings</a:t>
            </a:r>
            <a:r>
              <a:rPr lang="en-US" dirty="0" smtClean="0"/>
              <a:t>, broad </a:t>
            </a:r>
            <a:r>
              <a:rPr lang="en-US" dirty="0" err="1" smtClean="0"/>
              <a:t>upwellings</a:t>
            </a:r>
            <a:r>
              <a:rPr lang="en-US" dirty="0" smtClean="0"/>
              <a:t>; thick surface BL)</a:t>
            </a:r>
            <a:endParaRPr lang="en-US" dirty="0"/>
          </a:p>
        </p:txBody>
      </p:sp>
      <p:sp>
        <p:nvSpPr>
          <p:cNvPr id="12" name="TextBox 11"/>
          <p:cNvSpPr txBox="1"/>
          <p:nvPr/>
        </p:nvSpPr>
        <p:spPr>
          <a:xfrm>
            <a:off x="2197100" y="2654300"/>
            <a:ext cx="1295400" cy="369332"/>
          </a:xfrm>
          <a:prstGeom prst="rect">
            <a:avLst/>
          </a:prstGeom>
          <a:noFill/>
        </p:spPr>
        <p:txBody>
          <a:bodyPr wrap="square" rtlCol="0">
            <a:spAutoFit/>
          </a:bodyPr>
          <a:lstStyle/>
          <a:p>
            <a:r>
              <a:rPr lang="en-US" dirty="0" smtClean="0">
                <a:solidFill>
                  <a:srgbClr val="0000FF"/>
                </a:solidFill>
              </a:rPr>
              <a:t>canonical</a:t>
            </a:r>
            <a:endParaRPr lang="en-US" dirty="0">
              <a:solidFill>
                <a:srgbClr val="0000FF"/>
              </a:solidFill>
            </a:endParaRPr>
          </a:p>
        </p:txBody>
      </p:sp>
    </p:spTree>
    <p:extLst>
      <p:ext uri="{BB962C8B-B14F-4D97-AF65-F5344CB8AC3E}">
        <p14:creationId xmlns:p14="http://schemas.microsoft.com/office/powerpoint/2010/main" val="1642603499"/>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0800" y="0"/>
            <a:ext cx="9025058" cy="6858000"/>
          </a:xfrm>
          <a:prstGeom prst="rect">
            <a:avLst/>
          </a:prstGeom>
        </p:spPr>
      </p:pic>
      <p:sp>
        <p:nvSpPr>
          <p:cNvPr id="3" name="TextBox 2"/>
          <p:cNvSpPr txBox="1"/>
          <p:nvPr/>
        </p:nvSpPr>
        <p:spPr>
          <a:xfrm>
            <a:off x="971210" y="5657672"/>
            <a:ext cx="7726522" cy="1200328"/>
          </a:xfrm>
          <a:prstGeom prst="rect">
            <a:avLst/>
          </a:prstGeom>
          <a:solidFill>
            <a:schemeClr val="bg1"/>
          </a:solidFill>
          <a:ln w="57150" cmpd="sng">
            <a:solidFill>
              <a:srgbClr val="008000"/>
            </a:solidFill>
          </a:ln>
        </p:spPr>
        <p:txBody>
          <a:bodyPr wrap="square" rtlCol="0">
            <a:spAutoFit/>
          </a:bodyPr>
          <a:lstStyle/>
          <a:p>
            <a:r>
              <a:rPr lang="en-US" sz="2400" dirty="0" smtClean="0">
                <a:solidFill>
                  <a:srgbClr val="008000"/>
                </a:solidFill>
              </a:rPr>
              <a:t>Modeled </a:t>
            </a:r>
            <a:r>
              <a:rPr lang="en-US" sz="2400" dirty="0" err="1" smtClean="0">
                <a:solidFill>
                  <a:srgbClr val="008000"/>
                </a:solidFill>
              </a:rPr>
              <a:t>geotherms</a:t>
            </a:r>
            <a:r>
              <a:rPr lang="en-US" sz="2400" dirty="0" smtClean="0">
                <a:solidFill>
                  <a:srgbClr val="008000"/>
                </a:solidFill>
              </a:rPr>
              <a:t> (from seismic velocity gradients, internal heating &amp; slab accumulation models) decrease with depth</a:t>
            </a:r>
            <a:endParaRPr lang="en-US" sz="2400" dirty="0">
              <a:solidFill>
                <a:srgbClr val="008000"/>
              </a:solidFill>
            </a:endParaRPr>
          </a:p>
        </p:txBody>
      </p:sp>
      <p:sp>
        <p:nvSpPr>
          <p:cNvPr id="4" name="TextBox 3"/>
          <p:cNvSpPr txBox="1"/>
          <p:nvPr/>
        </p:nvSpPr>
        <p:spPr>
          <a:xfrm>
            <a:off x="5594922" y="450100"/>
            <a:ext cx="1720278" cy="369332"/>
          </a:xfrm>
          <a:prstGeom prst="rect">
            <a:avLst/>
          </a:prstGeom>
          <a:noFill/>
        </p:spPr>
        <p:txBody>
          <a:bodyPr wrap="square" rtlCol="0">
            <a:spAutoFit/>
          </a:bodyPr>
          <a:lstStyle/>
          <a:p>
            <a:r>
              <a:rPr lang="en-US" dirty="0" err="1" smtClean="0">
                <a:solidFill>
                  <a:srgbClr val="FF0000"/>
                </a:solidFill>
              </a:rPr>
              <a:t>adiabat</a:t>
            </a:r>
            <a:endParaRPr lang="en-US" dirty="0">
              <a:solidFill>
                <a:srgbClr val="FF0000"/>
              </a:solidFill>
            </a:endParaRPr>
          </a:p>
        </p:txBody>
      </p:sp>
      <p:sp>
        <p:nvSpPr>
          <p:cNvPr id="5" name="TextBox 4"/>
          <p:cNvSpPr txBox="1"/>
          <p:nvPr/>
        </p:nvSpPr>
        <p:spPr>
          <a:xfrm>
            <a:off x="6527409" y="3674022"/>
            <a:ext cx="996797" cy="400110"/>
          </a:xfrm>
          <a:prstGeom prst="rect">
            <a:avLst/>
          </a:prstGeom>
          <a:noFill/>
        </p:spPr>
        <p:txBody>
          <a:bodyPr wrap="square" rtlCol="0">
            <a:spAutoFit/>
          </a:bodyPr>
          <a:lstStyle/>
          <a:p>
            <a:r>
              <a:rPr lang="en-US" sz="2000" dirty="0" smtClean="0">
                <a:solidFill>
                  <a:srgbClr val="0000FF"/>
                </a:solidFill>
              </a:rPr>
              <a:t>slab</a:t>
            </a:r>
            <a:endParaRPr lang="en-US" sz="2000" dirty="0">
              <a:solidFill>
                <a:srgbClr val="0000FF"/>
              </a:solidFill>
            </a:endParaRPr>
          </a:p>
        </p:txBody>
      </p:sp>
      <p:sp>
        <p:nvSpPr>
          <p:cNvPr id="6" name="TextBox 5"/>
          <p:cNvSpPr txBox="1"/>
          <p:nvPr/>
        </p:nvSpPr>
        <p:spPr>
          <a:xfrm>
            <a:off x="3697793" y="1607501"/>
            <a:ext cx="2009671" cy="646331"/>
          </a:xfrm>
          <a:prstGeom prst="rect">
            <a:avLst/>
          </a:prstGeom>
          <a:solidFill>
            <a:schemeClr val="bg1"/>
          </a:solidFill>
        </p:spPr>
        <p:txBody>
          <a:bodyPr wrap="square" rtlCol="0">
            <a:spAutoFit/>
          </a:bodyPr>
          <a:lstStyle/>
          <a:p>
            <a:r>
              <a:rPr lang="en-US" dirty="0" err="1" smtClean="0">
                <a:solidFill>
                  <a:srgbClr val="008000"/>
                </a:solidFill>
              </a:rPr>
              <a:t>Geotherm</a:t>
            </a:r>
            <a:r>
              <a:rPr lang="en-US" dirty="0" smtClean="0">
                <a:solidFill>
                  <a:srgbClr val="008000"/>
                </a:solidFill>
              </a:rPr>
              <a:t> inferred from PREM</a:t>
            </a:r>
            <a:endParaRPr lang="en-US" dirty="0">
              <a:solidFill>
                <a:srgbClr val="008000"/>
              </a:solidFill>
            </a:endParaRPr>
          </a:p>
        </p:txBody>
      </p:sp>
      <p:sp>
        <p:nvSpPr>
          <p:cNvPr id="7" name="Rectangle 6"/>
          <p:cNvSpPr/>
          <p:nvPr/>
        </p:nvSpPr>
        <p:spPr>
          <a:xfrm>
            <a:off x="82954" y="321500"/>
            <a:ext cx="5206498" cy="923330"/>
          </a:xfrm>
          <a:prstGeom prst="rect">
            <a:avLst/>
          </a:prstGeom>
          <a:solidFill>
            <a:schemeClr val="bg1"/>
          </a:solidFill>
        </p:spPr>
        <p:txBody>
          <a:bodyPr wrap="square">
            <a:spAutoFit/>
          </a:bodyPr>
          <a:lstStyle/>
          <a:p>
            <a:r>
              <a:rPr lang="en-US" dirty="0"/>
              <a:t>The inferred T at 650 km depth of PREM &amp;</a:t>
            </a:r>
            <a:r>
              <a:rPr lang="en-US" dirty="0" smtClean="0"/>
              <a:t> other models </a:t>
            </a:r>
            <a:r>
              <a:rPr lang="en-US" dirty="0"/>
              <a:t>is ~200 K less than predicted for a 1550 K </a:t>
            </a:r>
            <a:r>
              <a:rPr lang="en-US" dirty="0" err="1"/>
              <a:t>adiabat</a:t>
            </a:r>
            <a:r>
              <a:rPr lang="en-US" dirty="0"/>
              <a:t>.. </a:t>
            </a:r>
          </a:p>
        </p:txBody>
      </p:sp>
      <p:cxnSp>
        <p:nvCxnSpPr>
          <p:cNvPr id="9" name="Straight Arrow Connector 8"/>
          <p:cNvCxnSpPr/>
          <p:nvPr/>
        </p:nvCxnSpPr>
        <p:spPr>
          <a:xfrm flipV="1">
            <a:off x="2202599" y="1462826"/>
            <a:ext cx="1318343" cy="4078363"/>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5827257" y="4074132"/>
            <a:ext cx="585216" cy="369332"/>
          </a:xfrm>
          <a:prstGeom prst="rect">
            <a:avLst/>
          </a:prstGeom>
          <a:noFill/>
        </p:spPr>
        <p:txBody>
          <a:bodyPr wrap="square" rtlCol="0">
            <a:spAutoFit/>
          </a:bodyPr>
          <a:lstStyle/>
          <a:p>
            <a:r>
              <a:rPr lang="en-US" dirty="0" err="1" smtClean="0"/>
              <a:t>Xu</a:t>
            </a:r>
            <a:endParaRPr lang="en-US" dirty="0"/>
          </a:p>
        </p:txBody>
      </p:sp>
    </p:spTree>
    <p:extLst>
      <p:ext uri="{BB962C8B-B14F-4D97-AF65-F5344CB8AC3E}">
        <p14:creationId xmlns:p14="http://schemas.microsoft.com/office/powerpoint/2010/main" val="661937243"/>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013032" y="266700"/>
            <a:ext cx="4610100" cy="6324053"/>
          </a:xfrm>
          <a:prstGeom prst="rect">
            <a:avLst/>
          </a:prstGeom>
        </p:spPr>
      </p:pic>
      <p:sp>
        <p:nvSpPr>
          <p:cNvPr id="3" name="TextBox 2"/>
          <p:cNvSpPr txBox="1"/>
          <p:nvPr/>
        </p:nvSpPr>
        <p:spPr>
          <a:xfrm>
            <a:off x="209006" y="289350"/>
            <a:ext cx="3804026" cy="2677656"/>
          </a:xfrm>
          <a:prstGeom prst="rect">
            <a:avLst/>
          </a:prstGeom>
          <a:noFill/>
        </p:spPr>
        <p:txBody>
          <a:bodyPr wrap="square" rtlCol="0">
            <a:spAutoFit/>
          </a:bodyPr>
          <a:lstStyle/>
          <a:p>
            <a:r>
              <a:rPr lang="en-US" sz="2400" dirty="0" smtClean="0"/>
              <a:t>Regional &amp; global seismic models yield higher  thermal gradients &amp; temperature in the BL &amp; lower thermal gradients &amp; temperatures below 200 km than </a:t>
            </a:r>
            <a:r>
              <a:rPr lang="en-US" sz="2400" dirty="0" smtClean="0">
                <a:solidFill>
                  <a:srgbClr val="0000FF"/>
                </a:solidFill>
              </a:rPr>
              <a:t>Canonical </a:t>
            </a:r>
            <a:r>
              <a:rPr lang="en-US" sz="2400" dirty="0" err="1" smtClean="0">
                <a:solidFill>
                  <a:srgbClr val="0000FF"/>
                </a:solidFill>
              </a:rPr>
              <a:t>Geotherms</a:t>
            </a:r>
            <a:endParaRPr lang="en-US" sz="2400" dirty="0">
              <a:solidFill>
                <a:srgbClr val="0000FF"/>
              </a:solidFill>
            </a:endParaRPr>
          </a:p>
        </p:txBody>
      </p:sp>
      <p:sp>
        <p:nvSpPr>
          <p:cNvPr id="4" name="TextBox 3"/>
          <p:cNvSpPr txBox="1"/>
          <p:nvPr/>
        </p:nvSpPr>
        <p:spPr>
          <a:xfrm>
            <a:off x="0" y="3015231"/>
            <a:ext cx="4614203" cy="954107"/>
          </a:xfrm>
          <a:prstGeom prst="rect">
            <a:avLst/>
          </a:prstGeom>
          <a:noFill/>
        </p:spPr>
        <p:txBody>
          <a:bodyPr wrap="square" rtlCol="0">
            <a:spAutoFit/>
          </a:bodyPr>
          <a:lstStyle/>
          <a:p>
            <a:r>
              <a:rPr lang="en-US" sz="2800" dirty="0" smtClean="0">
                <a:solidFill>
                  <a:srgbClr val="008000"/>
                </a:solidFill>
                <a:latin typeface="Ayuthaya"/>
                <a:cs typeface="Ayuthaya"/>
              </a:rPr>
              <a:t>Temperature can decrease with depth!</a:t>
            </a:r>
            <a:endParaRPr lang="en-US" sz="2800" dirty="0">
              <a:solidFill>
                <a:srgbClr val="008000"/>
              </a:solidFill>
              <a:latin typeface="Ayuthaya"/>
              <a:cs typeface="Ayuthaya"/>
            </a:endParaRPr>
          </a:p>
        </p:txBody>
      </p:sp>
      <p:pic>
        <p:nvPicPr>
          <p:cNvPr id="5" name="Picture 4"/>
          <p:cNvPicPr>
            <a:picLocks noChangeAspect="1"/>
          </p:cNvPicPr>
          <p:nvPr/>
        </p:nvPicPr>
        <p:blipFill>
          <a:blip r:embed="rId4"/>
          <a:stretch>
            <a:fillRect/>
          </a:stretch>
        </p:blipFill>
        <p:spPr>
          <a:xfrm>
            <a:off x="1100755" y="4094223"/>
            <a:ext cx="2114718" cy="2509777"/>
          </a:xfrm>
          <a:prstGeom prst="rect">
            <a:avLst/>
          </a:prstGeom>
        </p:spPr>
      </p:pic>
      <p:sp>
        <p:nvSpPr>
          <p:cNvPr id="6" name="Rectangle 5"/>
          <p:cNvSpPr/>
          <p:nvPr/>
        </p:nvSpPr>
        <p:spPr>
          <a:xfrm>
            <a:off x="4013032" y="266700"/>
            <a:ext cx="4974214" cy="2048101"/>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5192988" y="1286001"/>
            <a:ext cx="1414808" cy="923330"/>
          </a:xfrm>
          <a:prstGeom prst="rect">
            <a:avLst/>
          </a:prstGeom>
          <a:noFill/>
        </p:spPr>
        <p:txBody>
          <a:bodyPr wrap="square" rtlCol="0">
            <a:spAutoFit/>
          </a:bodyPr>
          <a:lstStyle/>
          <a:p>
            <a:r>
              <a:rPr lang="en-US" dirty="0" smtClean="0"/>
              <a:t>BL</a:t>
            </a:r>
          </a:p>
          <a:p>
            <a:r>
              <a:rPr lang="en-US" dirty="0" smtClean="0"/>
              <a:t>Region B</a:t>
            </a:r>
          </a:p>
          <a:p>
            <a:r>
              <a:rPr lang="en-US" dirty="0" smtClean="0"/>
              <a:t>Conductive</a:t>
            </a:r>
            <a:endParaRPr lang="en-US" dirty="0"/>
          </a:p>
        </p:txBody>
      </p:sp>
      <p:sp>
        <p:nvSpPr>
          <p:cNvPr id="8" name="TextBox 7"/>
          <p:cNvSpPr txBox="1"/>
          <p:nvPr/>
        </p:nvSpPr>
        <p:spPr>
          <a:xfrm>
            <a:off x="8311996" y="1286001"/>
            <a:ext cx="675250" cy="461665"/>
          </a:xfrm>
          <a:prstGeom prst="rect">
            <a:avLst/>
          </a:prstGeom>
          <a:noFill/>
        </p:spPr>
        <p:txBody>
          <a:bodyPr wrap="square" rtlCol="0">
            <a:spAutoFit/>
          </a:bodyPr>
          <a:lstStyle/>
          <a:p>
            <a:r>
              <a:rPr lang="en-US" sz="2400" dirty="0" smtClean="0">
                <a:solidFill>
                  <a:srgbClr val="FF0000"/>
                </a:solidFill>
              </a:rPr>
              <a:t>LVZ</a:t>
            </a:r>
            <a:endParaRPr lang="en-US" sz="2400" dirty="0">
              <a:solidFill>
                <a:srgbClr val="FF0000"/>
              </a:solidFill>
            </a:endParaRPr>
          </a:p>
        </p:txBody>
      </p:sp>
      <p:sp>
        <p:nvSpPr>
          <p:cNvPr id="9" name="TextBox 8"/>
          <p:cNvSpPr txBox="1"/>
          <p:nvPr/>
        </p:nvSpPr>
        <p:spPr>
          <a:xfrm>
            <a:off x="8070836" y="594775"/>
            <a:ext cx="755636" cy="523220"/>
          </a:xfrm>
          <a:prstGeom prst="rect">
            <a:avLst/>
          </a:prstGeom>
          <a:solidFill>
            <a:schemeClr val="bg1"/>
          </a:solidFill>
        </p:spPr>
        <p:txBody>
          <a:bodyPr wrap="square" rtlCol="0">
            <a:spAutoFit/>
          </a:bodyPr>
          <a:lstStyle/>
          <a:p>
            <a:r>
              <a:rPr lang="en-US" sz="2800" b="1" dirty="0" smtClean="0"/>
              <a:t>BL</a:t>
            </a:r>
            <a:endParaRPr lang="en-US" sz="2800" b="1" dirty="0"/>
          </a:p>
        </p:txBody>
      </p:sp>
      <p:sp>
        <p:nvSpPr>
          <p:cNvPr id="10" name="Cube 9"/>
          <p:cNvSpPr/>
          <p:nvPr/>
        </p:nvSpPr>
        <p:spPr>
          <a:xfrm>
            <a:off x="209006" y="6237103"/>
            <a:ext cx="562707" cy="353650"/>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8311996" y="4243802"/>
            <a:ext cx="675250" cy="369332"/>
          </a:xfrm>
          <a:prstGeom prst="rect">
            <a:avLst/>
          </a:prstGeom>
          <a:noFill/>
        </p:spPr>
        <p:txBody>
          <a:bodyPr wrap="square" rtlCol="0">
            <a:spAutoFit/>
          </a:bodyPr>
          <a:lstStyle/>
          <a:p>
            <a:r>
              <a:rPr lang="en-US" dirty="0" smtClean="0">
                <a:solidFill>
                  <a:srgbClr val="FF0000"/>
                </a:solidFill>
              </a:rPr>
              <a:t>HOT</a:t>
            </a:r>
            <a:endParaRPr lang="en-US" dirty="0">
              <a:solidFill>
                <a:srgbClr val="FF0000"/>
              </a:solidFill>
            </a:endParaRPr>
          </a:p>
        </p:txBody>
      </p:sp>
      <p:sp>
        <p:nvSpPr>
          <p:cNvPr id="12" name="TextBox 11"/>
          <p:cNvSpPr txBox="1"/>
          <p:nvPr/>
        </p:nvSpPr>
        <p:spPr>
          <a:xfrm>
            <a:off x="6463100" y="5658403"/>
            <a:ext cx="900332" cy="369332"/>
          </a:xfrm>
          <a:prstGeom prst="rect">
            <a:avLst/>
          </a:prstGeom>
          <a:noFill/>
        </p:spPr>
        <p:txBody>
          <a:bodyPr wrap="square" rtlCol="0">
            <a:spAutoFit/>
          </a:bodyPr>
          <a:lstStyle/>
          <a:p>
            <a:r>
              <a:rPr lang="en-US" dirty="0" smtClean="0"/>
              <a:t>COLD</a:t>
            </a:r>
            <a:endParaRPr lang="en-US" dirty="0"/>
          </a:p>
        </p:txBody>
      </p:sp>
      <p:cxnSp>
        <p:nvCxnSpPr>
          <p:cNvPr id="14" name="Straight Connector 13"/>
          <p:cNvCxnSpPr/>
          <p:nvPr/>
        </p:nvCxnSpPr>
        <p:spPr>
          <a:xfrm>
            <a:off x="4993013" y="3785442"/>
            <a:ext cx="3318983" cy="12452"/>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6960335" y="3399426"/>
            <a:ext cx="74708" cy="2258977"/>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5080172" y="4408047"/>
            <a:ext cx="1527623" cy="1077218"/>
          </a:xfrm>
          <a:prstGeom prst="rect">
            <a:avLst/>
          </a:prstGeom>
          <a:noFill/>
        </p:spPr>
        <p:txBody>
          <a:bodyPr wrap="square" rtlCol="0">
            <a:spAutoFit/>
          </a:bodyPr>
          <a:lstStyle/>
          <a:p>
            <a:r>
              <a:rPr lang="en-US" sz="1600" dirty="0" smtClean="0"/>
              <a:t>Area of 1988 Cambridge </a:t>
            </a:r>
            <a:r>
              <a:rPr lang="en-US" sz="1600" dirty="0" err="1" smtClean="0"/>
              <a:t>subplate</a:t>
            </a:r>
            <a:r>
              <a:rPr lang="en-US" sz="1600" dirty="0" smtClean="0"/>
              <a:t> </a:t>
            </a:r>
            <a:r>
              <a:rPr lang="en-US" sz="1600" dirty="0" err="1" smtClean="0"/>
              <a:t>geotherm</a:t>
            </a:r>
            <a:endParaRPr lang="en-US" sz="1600" dirty="0"/>
          </a:p>
        </p:txBody>
      </p:sp>
      <p:sp>
        <p:nvSpPr>
          <p:cNvPr id="18" name="Snip Single Corner Rectangle 17"/>
          <p:cNvSpPr/>
          <p:nvPr/>
        </p:nvSpPr>
        <p:spPr>
          <a:xfrm>
            <a:off x="5067721" y="3762358"/>
            <a:ext cx="1967322" cy="2229841"/>
          </a:xfrm>
          <a:prstGeom prst="snip1Rect">
            <a:avLst/>
          </a:prstGeom>
          <a:gradFill>
            <a:gsLst>
              <a:gs pos="0">
                <a:schemeClr val="accent1">
                  <a:tint val="100000"/>
                  <a:shade val="100000"/>
                  <a:satMod val="130000"/>
                  <a:alpha val="5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5"/>
          <a:stretch>
            <a:fillRect/>
          </a:stretch>
        </p:blipFill>
        <p:spPr>
          <a:xfrm>
            <a:off x="1326154" y="4243802"/>
            <a:ext cx="1640834" cy="509879"/>
          </a:xfrm>
          <a:prstGeom prst="rect">
            <a:avLst/>
          </a:prstGeom>
          <a:solidFill>
            <a:schemeClr val="bg1"/>
          </a:solidFill>
        </p:spPr>
      </p:pic>
      <p:pic>
        <p:nvPicPr>
          <p:cNvPr id="15" name="Picture 14"/>
          <p:cNvPicPr>
            <a:picLocks noChangeAspect="1"/>
          </p:cNvPicPr>
          <p:nvPr/>
        </p:nvPicPr>
        <p:blipFill>
          <a:blip r:embed="rId6"/>
          <a:stretch>
            <a:fillRect/>
          </a:stretch>
        </p:blipFill>
        <p:spPr>
          <a:xfrm>
            <a:off x="1100756" y="4094224"/>
            <a:ext cx="2495594" cy="690856"/>
          </a:xfrm>
          <a:prstGeom prst="rect">
            <a:avLst/>
          </a:prstGeom>
        </p:spPr>
      </p:pic>
      <p:sp>
        <p:nvSpPr>
          <p:cNvPr id="19" name="TextBox 18"/>
          <p:cNvSpPr txBox="1"/>
          <p:nvPr/>
        </p:nvSpPr>
        <p:spPr>
          <a:xfrm>
            <a:off x="2775932" y="4753681"/>
            <a:ext cx="382112" cy="461665"/>
          </a:xfrm>
          <a:prstGeom prst="rect">
            <a:avLst/>
          </a:prstGeom>
          <a:noFill/>
        </p:spPr>
        <p:txBody>
          <a:bodyPr wrap="square" rtlCol="0">
            <a:spAutoFit/>
          </a:bodyPr>
          <a:lstStyle/>
          <a:p>
            <a:r>
              <a:rPr lang="en-US" sz="2400" dirty="0" smtClean="0"/>
              <a:t>?</a:t>
            </a:r>
            <a:endParaRPr lang="en-US" sz="2400" dirty="0"/>
          </a:p>
        </p:txBody>
      </p:sp>
      <p:sp>
        <p:nvSpPr>
          <p:cNvPr id="20" name="TextBox 19"/>
          <p:cNvSpPr txBox="1"/>
          <p:nvPr/>
        </p:nvSpPr>
        <p:spPr>
          <a:xfrm>
            <a:off x="5067721" y="394308"/>
            <a:ext cx="2546316" cy="923330"/>
          </a:xfrm>
          <a:prstGeom prst="rect">
            <a:avLst/>
          </a:prstGeom>
          <a:solidFill>
            <a:schemeClr val="bg1"/>
          </a:solidFill>
        </p:spPr>
        <p:txBody>
          <a:bodyPr wrap="square" rtlCol="0">
            <a:spAutoFit/>
          </a:bodyPr>
          <a:lstStyle/>
          <a:p>
            <a:r>
              <a:rPr lang="en-US" dirty="0" err="1" smtClean="0"/>
              <a:t>Geotherms</a:t>
            </a:r>
            <a:r>
              <a:rPr lang="en-US" dirty="0" smtClean="0"/>
              <a:t> inferred from high-resolution seismic models</a:t>
            </a:r>
            <a:endParaRPr lang="en-US" dirty="0"/>
          </a:p>
        </p:txBody>
      </p:sp>
      <p:sp>
        <p:nvSpPr>
          <p:cNvPr id="21" name="TextBox 20"/>
          <p:cNvSpPr txBox="1"/>
          <p:nvPr/>
        </p:nvSpPr>
        <p:spPr>
          <a:xfrm>
            <a:off x="5192988" y="3969338"/>
            <a:ext cx="1525312" cy="369332"/>
          </a:xfrm>
          <a:prstGeom prst="rect">
            <a:avLst/>
          </a:prstGeom>
          <a:noFill/>
        </p:spPr>
        <p:txBody>
          <a:bodyPr wrap="square" rtlCol="0">
            <a:spAutoFit/>
          </a:bodyPr>
          <a:lstStyle/>
          <a:p>
            <a:r>
              <a:rPr lang="en-US" dirty="0" smtClean="0"/>
              <a:t>Canonical box</a:t>
            </a:r>
            <a:endParaRPr lang="en-US" dirty="0"/>
          </a:p>
        </p:txBody>
      </p:sp>
      <p:sp>
        <p:nvSpPr>
          <p:cNvPr id="22" name="TextBox 21"/>
          <p:cNvSpPr txBox="1"/>
          <p:nvPr/>
        </p:nvSpPr>
        <p:spPr>
          <a:xfrm>
            <a:off x="6032500" y="6451600"/>
            <a:ext cx="2590632" cy="369332"/>
          </a:xfrm>
          <a:prstGeom prst="rect">
            <a:avLst/>
          </a:prstGeom>
          <a:noFill/>
        </p:spPr>
        <p:txBody>
          <a:bodyPr wrap="square" rtlCol="0">
            <a:spAutoFit/>
          </a:bodyPr>
          <a:lstStyle/>
          <a:p>
            <a:r>
              <a:rPr lang="en-US" dirty="0" smtClean="0"/>
              <a:t>Next…anisotropy</a:t>
            </a:r>
            <a:endParaRPr lang="en-US" dirty="0"/>
          </a:p>
        </p:txBody>
      </p:sp>
      <p:cxnSp>
        <p:nvCxnSpPr>
          <p:cNvPr id="24" name="Straight Arrow Connector 23"/>
          <p:cNvCxnSpPr/>
          <p:nvPr/>
        </p:nvCxnSpPr>
        <p:spPr>
          <a:xfrm>
            <a:off x="7924800" y="6604000"/>
            <a:ext cx="1062446" cy="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67323242"/>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65100" y="139700"/>
            <a:ext cx="5905500" cy="3416300"/>
          </a:xfrm>
          <a:prstGeom prst="rect">
            <a:avLst/>
          </a:prstGeom>
        </p:spPr>
      </p:pic>
      <p:pic>
        <p:nvPicPr>
          <p:cNvPr id="4" name="Picture 3"/>
          <p:cNvPicPr>
            <a:picLocks noChangeAspect="1"/>
          </p:cNvPicPr>
          <p:nvPr/>
        </p:nvPicPr>
        <p:blipFill>
          <a:blip r:embed="rId4"/>
          <a:stretch>
            <a:fillRect/>
          </a:stretch>
        </p:blipFill>
        <p:spPr>
          <a:xfrm>
            <a:off x="4775200" y="3848100"/>
            <a:ext cx="4102100" cy="2844800"/>
          </a:xfrm>
          <a:prstGeom prst="rect">
            <a:avLst/>
          </a:prstGeom>
        </p:spPr>
      </p:pic>
      <p:sp>
        <p:nvSpPr>
          <p:cNvPr id="5" name="TextBox 4"/>
          <p:cNvSpPr txBox="1"/>
          <p:nvPr/>
        </p:nvSpPr>
        <p:spPr>
          <a:xfrm>
            <a:off x="5814732" y="1595055"/>
            <a:ext cx="2807112" cy="2246769"/>
          </a:xfrm>
          <a:prstGeom prst="rect">
            <a:avLst/>
          </a:prstGeom>
          <a:noFill/>
        </p:spPr>
        <p:txBody>
          <a:bodyPr wrap="square" rtlCol="0">
            <a:spAutoFit/>
          </a:bodyPr>
          <a:lstStyle/>
          <a:p>
            <a:r>
              <a:rPr lang="en-US" sz="2800" dirty="0"/>
              <a:t>R</a:t>
            </a:r>
            <a:r>
              <a:rPr lang="en-US" sz="2800" dirty="0" smtClean="0"/>
              <a:t>idges are broad, at 100-200 km depth &amp; most hotspots are in these LVAs</a:t>
            </a:r>
            <a:endParaRPr lang="en-US" sz="2800" dirty="0"/>
          </a:p>
        </p:txBody>
      </p:sp>
      <p:sp>
        <p:nvSpPr>
          <p:cNvPr id="6" name="TextBox 5"/>
          <p:cNvSpPr txBox="1"/>
          <p:nvPr/>
        </p:nvSpPr>
        <p:spPr>
          <a:xfrm>
            <a:off x="5691386" y="139700"/>
            <a:ext cx="3334081" cy="1200328"/>
          </a:xfrm>
          <a:prstGeom prst="rect">
            <a:avLst/>
          </a:prstGeom>
          <a:noFill/>
        </p:spPr>
        <p:txBody>
          <a:bodyPr wrap="square" rtlCol="0">
            <a:spAutoFit/>
          </a:bodyPr>
          <a:lstStyle/>
          <a:p>
            <a:r>
              <a:rPr lang="en-US" sz="2400" dirty="0" smtClean="0">
                <a:solidFill>
                  <a:srgbClr val="008000"/>
                </a:solidFill>
              </a:rPr>
              <a:t>The upper mantle is very anisotropic. Particularly under Hawaii</a:t>
            </a:r>
            <a:endParaRPr lang="en-US" sz="2400" dirty="0">
              <a:solidFill>
                <a:srgbClr val="008000"/>
              </a:solidFill>
            </a:endParaRPr>
          </a:p>
        </p:txBody>
      </p:sp>
      <p:pic>
        <p:nvPicPr>
          <p:cNvPr id="7" name="Picture 6"/>
          <p:cNvPicPr>
            <a:picLocks noChangeAspect="1"/>
          </p:cNvPicPr>
          <p:nvPr/>
        </p:nvPicPr>
        <p:blipFill>
          <a:blip r:embed="rId5"/>
          <a:stretch>
            <a:fillRect/>
          </a:stretch>
        </p:blipFill>
        <p:spPr>
          <a:xfrm>
            <a:off x="3328014" y="4925902"/>
            <a:ext cx="1270111" cy="1506273"/>
          </a:xfrm>
          <a:prstGeom prst="rect">
            <a:avLst/>
          </a:prstGeom>
        </p:spPr>
      </p:pic>
      <p:pic>
        <p:nvPicPr>
          <p:cNvPr id="8" name="Picture 7"/>
          <p:cNvPicPr>
            <a:picLocks noChangeAspect="1"/>
          </p:cNvPicPr>
          <p:nvPr/>
        </p:nvPicPr>
        <p:blipFill>
          <a:blip r:embed="rId6"/>
          <a:stretch>
            <a:fillRect/>
          </a:stretch>
        </p:blipFill>
        <p:spPr>
          <a:xfrm>
            <a:off x="2041825" y="4925902"/>
            <a:ext cx="1184699" cy="1506273"/>
          </a:xfrm>
          <a:prstGeom prst="rect">
            <a:avLst/>
          </a:prstGeom>
        </p:spPr>
      </p:pic>
      <p:sp>
        <p:nvSpPr>
          <p:cNvPr id="9" name="Right Arrow 8"/>
          <p:cNvSpPr/>
          <p:nvPr/>
        </p:nvSpPr>
        <p:spPr>
          <a:xfrm>
            <a:off x="4598125" y="5578028"/>
            <a:ext cx="1093261" cy="498325"/>
          </a:xfrm>
          <a:prstGeom prst="rightArrow">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7"/>
          <a:stretch>
            <a:fillRect/>
          </a:stretch>
        </p:blipFill>
        <p:spPr>
          <a:xfrm>
            <a:off x="8109635" y="4925903"/>
            <a:ext cx="915832" cy="1304249"/>
          </a:xfrm>
          <a:prstGeom prst="rect">
            <a:avLst/>
          </a:prstGeom>
        </p:spPr>
      </p:pic>
      <p:pic>
        <p:nvPicPr>
          <p:cNvPr id="11" name="Picture 10"/>
          <p:cNvPicPr>
            <a:picLocks noChangeAspect="1"/>
          </p:cNvPicPr>
          <p:nvPr/>
        </p:nvPicPr>
        <p:blipFill>
          <a:blip r:embed="rId8"/>
          <a:stretch>
            <a:fillRect/>
          </a:stretch>
        </p:blipFill>
        <p:spPr>
          <a:xfrm>
            <a:off x="3226524" y="3555999"/>
            <a:ext cx="1246413" cy="1369903"/>
          </a:xfrm>
          <a:prstGeom prst="rect">
            <a:avLst/>
          </a:prstGeom>
        </p:spPr>
      </p:pic>
      <p:pic>
        <p:nvPicPr>
          <p:cNvPr id="2" name="Picture 1"/>
          <p:cNvPicPr>
            <a:picLocks noChangeAspect="1"/>
          </p:cNvPicPr>
          <p:nvPr/>
        </p:nvPicPr>
        <p:blipFill>
          <a:blip r:embed="rId9"/>
          <a:stretch>
            <a:fillRect/>
          </a:stretch>
        </p:blipFill>
        <p:spPr>
          <a:xfrm>
            <a:off x="51414" y="3556000"/>
            <a:ext cx="3175110" cy="609600"/>
          </a:xfrm>
          <a:prstGeom prst="rect">
            <a:avLst/>
          </a:prstGeom>
        </p:spPr>
      </p:pic>
      <p:sp>
        <p:nvSpPr>
          <p:cNvPr id="12" name="TextBox 11"/>
          <p:cNvSpPr txBox="1"/>
          <p:nvPr/>
        </p:nvSpPr>
        <p:spPr>
          <a:xfrm>
            <a:off x="165100" y="4165600"/>
            <a:ext cx="1092200" cy="369332"/>
          </a:xfrm>
          <a:prstGeom prst="rect">
            <a:avLst/>
          </a:prstGeom>
          <a:noFill/>
        </p:spPr>
        <p:txBody>
          <a:bodyPr wrap="square" rtlCol="0">
            <a:spAutoFit/>
          </a:bodyPr>
          <a:lstStyle/>
          <a:p>
            <a:r>
              <a:rPr lang="en-US" dirty="0" smtClean="0">
                <a:solidFill>
                  <a:srgbClr val="660066"/>
                </a:solidFill>
              </a:rPr>
              <a:t>VSH&gt;VSV</a:t>
            </a:r>
            <a:endParaRPr lang="en-US" dirty="0">
              <a:solidFill>
                <a:srgbClr val="660066"/>
              </a:solidFill>
            </a:endParaRPr>
          </a:p>
        </p:txBody>
      </p:sp>
      <p:sp>
        <p:nvSpPr>
          <p:cNvPr id="13" name="TextBox 12"/>
          <p:cNvSpPr txBox="1"/>
          <p:nvPr/>
        </p:nvSpPr>
        <p:spPr>
          <a:xfrm>
            <a:off x="1714500" y="4165600"/>
            <a:ext cx="1372324" cy="369332"/>
          </a:xfrm>
          <a:prstGeom prst="rect">
            <a:avLst/>
          </a:prstGeom>
          <a:noFill/>
        </p:spPr>
        <p:txBody>
          <a:bodyPr wrap="square" rtlCol="0">
            <a:spAutoFit/>
          </a:bodyPr>
          <a:lstStyle/>
          <a:p>
            <a:r>
              <a:rPr lang="en-US" dirty="0" smtClean="0">
                <a:solidFill>
                  <a:srgbClr val="008000"/>
                </a:solidFill>
              </a:rPr>
              <a:t>VSV&gt;VSH</a:t>
            </a:r>
            <a:endParaRPr lang="en-US" dirty="0">
              <a:solidFill>
                <a:srgbClr val="008000"/>
              </a:solidFill>
            </a:endParaRPr>
          </a:p>
        </p:txBody>
      </p:sp>
    </p:spTree>
    <p:extLst>
      <p:ext uri="{BB962C8B-B14F-4D97-AF65-F5344CB8AC3E}">
        <p14:creationId xmlns:p14="http://schemas.microsoft.com/office/powerpoint/2010/main" val="2231763427"/>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04800"/>
            <a:ext cx="7943850" cy="6161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TextBox 1"/>
          <p:cNvSpPr txBox="1"/>
          <p:nvPr/>
        </p:nvSpPr>
        <p:spPr>
          <a:xfrm>
            <a:off x="254001" y="740884"/>
            <a:ext cx="7231529" cy="461665"/>
          </a:xfrm>
          <a:prstGeom prst="rect">
            <a:avLst/>
          </a:prstGeom>
          <a:noFill/>
        </p:spPr>
        <p:txBody>
          <a:bodyPr wrap="square" rtlCol="0">
            <a:spAutoFit/>
          </a:bodyPr>
          <a:lstStyle/>
          <a:p>
            <a:r>
              <a:rPr lang="en-US" sz="2400" dirty="0" err="1" smtClean="0"/>
              <a:t>Beno</a:t>
            </a:r>
            <a:r>
              <a:rPr lang="en-US" sz="2400" dirty="0" smtClean="0"/>
              <a:t> Gutenberg’s Region B; the upper boundary layer</a:t>
            </a:r>
            <a:endParaRPr lang="en-US" sz="2400" dirty="0"/>
          </a:p>
        </p:txBody>
      </p:sp>
      <p:sp>
        <p:nvSpPr>
          <p:cNvPr id="3" name="TextBox 2"/>
          <p:cNvSpPr txBox="1"/>
          <p:nvPr/>
        </p:nvSpPr>
        <p:spPr>
          <a:xfrm>
            <a:off x="7634941" y="2181412"/>
            <a:ext cx="1509059" cy="830997"/>
          </a:xfrm>
          <a:prstGeom prst="rect">
            <a:avLst/>
          </a:prstGeom>
          <a:noFill/>
        </p:spPr>
        <p:txBody>
          <a:bodyPr wrap="square" rtlCol="0">
            <a:spAutoFit/>
          </a:bodyPr>
          <a:lstStyle/>
          <a:p>
            <a:r>
              <a:rPr lang="en-US" sz="2400" i="1" dirty="0" smtClean="0">
                <a:solidFill>
                  <a:srgbClr val="008000"/>
                </a:solidFill>
              </a:rPr>
              <a:t>Maximum anisotropy</a:t>
            </a:r>
            <a:endParaRPr lang="en-US" sz="2400" i="1" dirty="0">
              <a:solidFill>
                <a:srgbClr val="008000"/>
              </a:solidFill>
            </a:endParaRPr>
          </a:p>
        </p:txBody>
      </p:sp>
      <p:sp>
        <p:nvSpPr>
          <p:cNvPr id="4" name="TextBox 3"/>
          <p:cNvSpPr txBox="1"/>
          <p:nvPr/>
        </p:nvSpPr>
        <p:spPr>
          <a:xfrm>
            <a:off x="0" y="2355919"/>
            <a:ext cx="2056113" cy="1015663"/>
          </a:xfrm>
          <a:prstGeom prst="rect">
            <a:avLst/>
          </a:prstGeom>
          <a:noFill/>
        </p:spPr>
        <p:txBody>
          <a:bodyPr wrap="square" rtlCol="0">
            <a:spAutoFit/>
          </a:bodyPr>
          <a:lstStyle/>
          <a:p>
            <a:r>
              <a:rPr lang="en-US" sz="2000" dirty="0" smtClean="0">
                <a:solidFill>
                  <a:srgbClr val="FF0000"/>
                </a:solidFill>
              </a:rPr>
              <a:t>Minimum VSV</a:t>
            </a:r>
          </a:p>
          <a:p>
            <a:r>
              <a:rPr lang="en-US" sz="2000" dirty="0" smtClean="0">
                <a:solidFill>
                  <a:srgbClr val="FF0000"/>
                </a:solidFill>
              </a:rPr>
              <a:t>(maximum </a:t>
            </a:r>
          </a:p>
          <a:p>
            <a:r>
              <a:rPr lang="en-US" sz="2000" dirty="0" smtClean="0">
                <a:solidFill>
                  <a:srgbClr val="FF0000"/>
                </a:solidFill>
              </a:rPr>
              <a:t>melt content)</a:t>
            </a:r>
            <a:endParaRPr lang="en-US" sz="2000" dirty="0">
              <a:solidFill>
                <a:srgbClr val="FF0000"/>
              </a:solidFill>
            </a:endParaRPr>
          </a:p>
        </p:txBody>
      </p:sp>
      <p:sp>
        <p:nvSpPr>
          <p:cNvPr id="6" name="TextBox 5"/>
          <p:cNvSpPr txBox="1"/>
          <p:nvPr/>
        </p:nvSpPr>
        <p:spPr>
          <a:xfrm>
            <a:off x="7485530" y="3302000"/>
            <a:ext cx="1658470" cy="1569660"/>
          </a:xfrm>
          <a:prstGeom prst="rect">
            <a:avLst/>
          </a:prstGeom>
          <a:noFill/>
        </p:spPr>
        <p:txBody>
          <a:bodyPr wrap="square" rtlCol="0">
            <a:spAutoFit/>
          </a:bodyPr>
          <a:lstStyle/>
          <a:p>
            <a:r>
              <a:rPr lang="en-US" sz="2400" dirty="0" smtClean="0"/>
              <a:t>Adiabatic-</a:t>
            </a:r>
            <a:r>
              <a:rPr lang="en-US" sz="2400" i="1" dirty="0" smtClean="0"/>
              <a:t>not</a:t>
            </a:r>
          </a:p>
          <a:p>
            <a:r>
              <a:rPr lang="en-US" sz="2400" dirty="0" err="1" smtClean="0"/>
              <a:t>Pyrolite</a:t>
            </a:r>
            <a:r>
              <a:rPr lang="en-US" sz="2400" dirty="0" smtClean="0"/>
              <a:t>-</a:t>
            </a:r>
          </a:p>
          <a:p>
            <a:r>
              <a:rPr lang="en-US" sz="2400" i="1" dirty="0" smtClean="0"/>
              <a:t>not</a:t>
            </a:r>
            <a:endParaRPr lang="en-US" sz="2400" i="1" dirty="0"/>
          </a:p>
        </p:txBody>
      </p:sp>
      <p:sp>
        <p:nvSpPr>
          <p:cNvPr id="8" name="TextBox 7"/>
          <p:cNvSpPr txBox="1"/>
          <p:nvPr/>
        </p:nvSpPr>
        <p:spPr>
          <a:xfrm>
            <a:off x="5833545" y="2366078"/>
            <a:ext cx="929354" cy="646331"/>
          </a:xfrm>
          <a:prstGeom prst="rect">
            <a:avLst/>
          </a:prstGeom>
          <a:noFill/>
        </p:spPr>
        <p:txBody>
          <a:bodyPr wrap="square" rtlCol="0">
            <a:spAutoFit/>
          </a:bodyPr>
          <a:lstStyle/>
          <a:p>
            <a:r>
              <a:rPr lang="en-US" dirty="0" smtClean="0">
                <a:solidFill>
                  <a:srgbClr val="FF0000"/>
                </a:solidFill>
              </a:rPr>
              <a:t>1-2 % melt</a:t>
            </a:r>
            <a:endParaRPr lang="en-US" dirty="0">
              <a:solidFill>
                <a:srgbClr val="FF0000"/>
              </a:solidFill>
            </a:endParaRPr>
          </a:p>
        </p:txBody>
      </p:sp>
      <p:sp>
        <p:nvSpPr>
          <p:cNvPr id="9" name="TextBox 8"/>
          <p:cNvSpPr txBox="1"/>
          <p:nvPr/>
        </p:nvSpPr>
        <p:spPr>
          <a:xfrm>
            <a:off x="3424478" y="3012409"/>
            <a:ext cx="980719" cy="369332"/>
          </a:xfrm>
          <a:prstGeom prst="rect">
            <a:avLst/>
          </a:prstGeom>
          <a:noFill/>
        </p:spPr>
        <p:txBody>
          <a:bodyPr wrap="square" rtlCol="0">
            <a:spAutoFit/>
          </a:bodyPr>
          <a:lstStyle/>
          <a:p>
            <a:r>
              <a:rPr lang="en-US" dirty="0" smtClean="0"/>
              <a:t>&lt;1800 K</a:t>
            </a:r>
            <a:endParaRPr lang="en-US" dirty="0"/>
          </a:p>
        </p:txBody>
      </p:sp>
      <p:sp>
        <p:nvSpPr>
          <p:cNvPr id="10" name="TextBox 9"/>
          <p:cNvSpPr txBox="1"/>
          <p:nvPr/>
        </p:nvSpPr>
        <p:spPr>
          <a:xfrm>
            <a:off x="3971108" y="3811890"/>
            <a:ext cx="1318344" cy="369332"/>
          </a:xfrm>
          <a:prstGeom prst="rect">
            <a:avLst/>
          </a:prstGeom>
          <a:solidFill>
            <a:schemeClr val="bg1"/>
          </a:solidFill>
        </p:spPr>
        <p:txBody>
          <a:bodyPr wrap="square" rtlCol="0">
            <a:spAutoFit/>
          </a:bodyPr>
          <a:lstStyle/>
          <a:p>
            <a:r>
              <a:rPr lang="en-US" dirty="0" err="1" smtClean="0"/>
              <a:t>subadiabat</a:t>
            </a:r>
            <a:endParaRPr lang="en-US" dirty="0"/>
          </a:p>
        </p:txBody>
      </p:sp>
      <p:sp>
        <p:nvSpPr>
          <p:cNvPr id="11" name="Rectangle 10"/>
          <p:cNvSpPr/>
          <p:nvPr/>
        </p:nvSpPr>
        <p:spPr>
          <a:xfrm>
            <a:off x="1864974" y="6060278"/>
            <a:ext cx="6527409" cy="40561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2138289" y="2475551"/>
            <a:ext cx="434089" cy="369332"/>
          </a:xfrm>
          <a:prstGeom prst="rect">
            <a:avLst/>
          </a:prstGeom>
          <a:noFill/>
        </p:spPr>
        <p:txBody>
          <a:bodyPr wrap="square" rtlCol="0">
            <a:spAutoFit/>
          </a:bodyPr>
          <a:lstStyle/>
          <a:p>
            <a:r>
              <a:rPr lang="en-US" dirty="0" smtClean="0"/>
              <a:t>SV</a:t>
            </a:r>
            <a:endParaRPr lang="en-US" dirty="0"/>
          </a:p>
        </p:txBody>
      </p:sp>
      <p:sp>
        <p:nvSpPr>
          <p:cNvPr id="13" name="TextBox 12"/>
          <p:cNvSpPr txBox="1"/>
          <p:nvPr/>
        </p:nvSpPr>
        <p:spPr>
          <a:xfrm>
            <a:off x="3279782" y="2475551"/>
            <a:ext cx="546630" cy="369332"/>
          </a:xfrm>
          <a:prstGeom prst="rect">
            <a:avLst/>
          </a:prstGeom>
          <a:noFill/>
        </p:spPr>
        <p:txBody>
          <a:bodyPr wrap="square" rtlCol="0">
            <a:spAutoFit/>
          </a:bodyPr>
          <a:lstStyle/>
          <a:p>
            <a:r>
              <a:rPr lang="en-US" dirty="0" smtClean="0"/>
              <a:t>SH</a:t>
            </a:r>
            <a:endParaRPr lang="en-US" dirty="0"/>
          </a:p>
        </p:txBody>
      </p:sp>
      <p:sp>
        <p:nvSpPr>
          <p:cNvPr id="14" name="Rectangle 13"/>
          <p:cNvSpPr/>
          <p:nvPr/>
        </p:nvSpPr>
        <p:spPr>
          <a:xfrm>
            <a:off x="337625" y="144675"/>
            <a:ext cx="8215825" cy="55756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4"/>
          <a:stretch>
            <a:fillRect/>
          </a:stretch>
        </p:blipFill>
        <p:spPr>
          <a:xfrm>
            <a:off x="7698000" y="222071"/>
            <a:ext cx="1357197" cy="1755155"/>
          </a:xfrm>
          <a:prstGeom prst="rect">
            <a:avLst/>
          </a:prstGeom>
        </p:spPr>
      </p:pic>
      <p:sp>
        <p:nvSpPr>
          <p:cNvPr id="16" name="Rectangle 15"/>
          <p:cNvSpPr/>
          <p:nvPr/>
        </p:nvSpPr>
        <p:spPr>
          <a:xfrm>
            <a:off x="337625" y="4773338"/>
            <a:ext cx="8614935" cy="1859313"/>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TextBox 17"/>
          <p:cNvSpPr txBox="1"/>
          <p:nvPr/>
        </p:nvSpPr>
        <p:spPr>
          <a:xfrm>
            <a:off x="2353315" y="4779665"/>
            <a:ext cx="3150206" cy="923330"/>
          </a:xfrm>
          <a:prstGeom prst="rect">
            <a:avLst/>
          </a:prstGeom>
          <a:noFill/>
        </p:spPr>
        <p:txBody>
          <a:bodyPr wrap="square" rtlCol="0">
            <a:spAutoFit/>
          </a:bodyPr>
          <a:lstStyle/>
          <a:p>
            <a:r>
              <a:rPr lang="en-US" dirty="0" smtClean="0"/>
              <a:t>6-12</a:t>
            </a:r>
            <a:r>
              <a:rPr lang="en-US" baseline="30000" dirty="0" smtClean="0"/>
              <a:t>o</a:t>
            </a:r>
            <a:r>
              <a:rPr lang="en-US" dirty="0" smtClean="0"/>
              <a:t>C/Km</a:t>
            </a:r>
          </a:p>
          <a:p>
            <a:r>
              <a:rPr lang="en-US" dirty="0" smtClean="0">
                <a:solidFill>
                  <a:srgbClr val="FF0000"/>
                </a:solidFill>
              </a:rPr>
              <a:t>Therefore hotter than MORB</a:t>
            </a:r>
          </a:p>
          <a:p>
            <a:r>
              <a:rPr lang="en-US" dirty="0" smtClean="0"/>
              <a:t>Therefore refractory (Hz)</a:t>
            </a:r>
            <a:endParaRPr lang="en-US" dirty="0"/>
          </a:p>
        </p:txBody>
      </p:sp>
      <p:cxnSp>
        <p:nvCxnSpPr>
          <p:cNvPr id="20" name="Straight Arrow Connector 19"/>
          <p:cNvCxnSpPr/>
          <p:nvPr/>
        </p:nvCxnSpPr>
        <p:spPr>
          <a:xfrm flipV="1">
            <a:off x="2714406" y="2677204"/>
            <a:ext cx="361091" cy="210246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flipV="1">
            <a:off x="5727646" y="3381741"/>
            <a:ext cx="597667" cy="148991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5503520" y="5068010"/>
            <a:ext cx="3449039" cy="646331"/>
          </a:xfrm>
          <a:prstGeom prst="rect">
            <a:avLst/>
          </a:prstGeom>
          <a:noFill/>
        </p:spPr>
        <p:txBody>
          <a:bodyPr wrap="square" rtlCol="0">
            <a:spAutoFit/>
          </a:bodyPr>
          <a:lstStyle/>
          <a:p>
            <a:r>
              <a:rPr lang="en-US" dirty="0" smtClean="0"/>
              <a:t>Boundary layer is &gt;&gt;100 km thick</a:t>
            </a:r>
          </a:p>
          <a:p>
            <a:r>
              <a:rPr lang="en-US" dirty="0" smtClean="0">
                <a:solidFill>
                  <a:srgbClr val="FF0000"/>
                </a:solidFill>
              </a:rPr>
              <a:t>Therefore hotter than 1300</a:t>
            </a:r>
            <a:r>
              <a:rPr lang="en-US" baseline="30000" dirty="0" smtClean="0">
                <a:solidFill>
                  <a:srgbClr val="FF0000"/>
                </a:solidFill>
              </a:rPr>
              <a:t>o</a:t>
            </a:r>
            <a:r>
              <a:rPr lang="en-US" dirty="0" smtClean="0">
                <a:solidFill>
                  <a:srgbClr val="FF0000"/>
                </a:solidFill>
              </a:rPr>
              <a:t>C</a:t>
            </a:r>
            <a:endParaRPr lang="en-US" dirty="0">
              <a:solidFill>
                <a:srgbClr val="FF0000"/>
              </a:solidFill>
            </a:endParaRPr>
          </a:p>
        </p:txBody>
      </p:sp>
    </p:spTree>
    <p:extLst>
      <p:ext uri="{BB962C8B-B14F-4D97-AF65-F5344CB8AC3E}">
        <p14:creationId xmlns:p14="http://schemas.microsoft.com/office/powerpoint/2010/main" val="3831836715"/>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003300"/>
            <a:ext cx="3365500" cy="364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9938" name="Line 3"/>
          <p:cNvSpPr>
            <a:spLocks noChangeShapeType="1"/>
          </p:cNvSpPr>
          <p:nvPr/>
        </p:nvSpPr>
        <p:spPr bwMode="auto">
          <a:xfrm flipV="1">
            <a:off x="4648200" y="1752600"/>
            <a:ext cx="2667000" cy="76200"/>
          </a:xfrm>
          <a:prstGeom prst="line">
            <a:avLst/>
          </a:prstGeom>
          <a:noFill/>
          <a:ln w="6350">
            <a:solidFill>
              <a:srgbClr val="FF3333"/>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39" name="Line 4"/>
          <p:cNvSpPr>
            <a:spLocks noChangeShapeType="1"/>
          </p:cNvSpPr>
          <p:nvPr/>
        </p:nvSpPr>
        <p:spPr bwMode="auto">
          <a:xfrm flipV="1">
            <a:off x="4572000" y="2133600"/>
            <a:ext cx="2971800" cy="76200"/>
          </a:xfrm>
          <a:prstGeom prst="line">
            <a:avLst/>
          </a:prstGeom>
          <a:noFill/>
          <a:ln w="12700">
            <a:solidFill>
              <a:srgbClr val="FF3333"/>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40" name="Line 5"/>
          <p:cNvSpPr>
            <a:spLocks noChangeShapeType="1"/>
          </p:cNvSpPr>
          <p:nvPr/>
        </p:nvSpPr>
        <p:spPr bwMode="auto">
          <a:xfrm flipV="1">
            <a:off x="4495800" y="2514600"/>
            <a:ext cx="3276600" cy="76200"/>
          </a:xfrm>
          <a:prstGeom prst="line">
            <a:avLst/>
          </a:prstGeom>
          <a:noFill/>
          <a:ln w="28575">
            <a:solidFill>
              <a:srgbClr val="FF3333"/>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41" name="Line 6"/>
          <p:cNvSpPr>
            <a:spLocks noChangeShapeType="1"/>
          </p:cNvSpPr>
          <p:nvPr/>
        </p:nvSpPr>
        <p:spPr bwMode="auto">
          <a:xfrm flipV="1">
            <a:off x="4419600" y="2971800"/>
            <a:ext cx="3581400" cy="76200"/>
          </a:xfrm>
          <a:prstGeom prst="line">
            <a:avLst/>
          </a:prstGeom>
          <a:noFill/>
          <a:ln w="38100">
            <a:solidFill>
              <a:srgbClr val="FF3333"/>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42" name="Line 7"/>
          <p:cNvSpPr>
            <a:spLocks noChangeShapeType="1"/>
          </p:cNvSpPr>
          <p:nvPr/>
        </p:nvSpPr>
        <p:spPr bwMode="auto">
          <a:xfrm flipV="1">
            <a:off x="4419600" y="3200400"/>
            <a:ext cx="3657600" cy="76200"/>
          </a:xfrm>
          <a:prstGeom prst="line">
            <a:avLst/>
          </a:prstGeom>
          <a:noFill/>
          <a:ln w="28575">
            <a:solidFill>
              <a:srgbClr val="FF3333"/>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43" name="Line 8"/>
          <p:cNvSpPr>
            <a:spLocks noChangeShapeType="1"/>
          </p:cNvSpPr>
          <p:nvPr/>
        </p:nvSpPr>
        <p:spPr bwMode="auto">
          <a:xfrm flipV="1">
            <a:off x="4572000" y="3505200"/>
            <a:ext cx="3505200" cy="76200"/>
          </a:xfrm>
          <a:prstGeom prst="line">
            <a:avLst/>
          </a:prstGeom>
          <a:noFill/>
          <a:ln w="9525">
            <a:solidFill>
              <a:srgbClr val="FF3333"/>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44" name="Line 9"/>
          <p:cNvSpPr>
            <a:spLocks noChangeShapeType="1"/>
          </p:cNvSpPr>
          <p:nvPr/>
        </p:nvSpPr>
        <p:spPr bwMode="auto">
          <a:xfrm flipV="1">
            <a:off x="4495800" y="2743200"/>
            <a:ext cx="3352800" cy="76200"/>
          </a:xfrm>
          <a:prstGeom prst="line">
            <a:avLst/>
          </a:prstGeom>
          <a:noFill/>
          <a:ln w="76200">
            <a:solidFill>
              <a:srgbClr val="FF3333"/>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45" name="Line 10"/>
          <p:cNvSpPr>
            <a:spLocks noChangeShapeType="1"/>
          </p:cNvSpPr>
          <p:nvPr/>
        </p:nvSpPr>
        <p:spPr bwMode="auto">
          <a:xfrm>
            <a:off x="7086600" y="1219200"/>
            <a:ext cx="990600" cy="19050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46" name="Line 11"/>
          <p:cNvSpPr>
            <a:spLocks noChangeShapeType="1"/>
          </p:cNvSpPr>
          <p:nvPr/>
        </p:nvSpPr>
        <p:spPr bwMode="auto">
          <a:xfrm>
            <a:off x="8077200" y="3124200"/>
            <a:ext cx="76200" cy="9144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47" name="Text Box 12"/>
          <p:cNvSpPr txBox="1">
            <a:spLocks noChangeArrowheads="1"/>
          </p:cNvSpPr>
          <p:nvPr/>
        </p:nvSpPr>
        <p:spPr bwMode="auto">
          <a:xfrm>
            <a:off x="6858000" y="838200"/>
            <a:ext cx="6096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600"/>
              <a:t>T</a:t>
            </a:r>
          </a:p>
        </p:txBody>
      </p:sp>
      <p:sp>
        <p:nvSpPr>
          <p:cNvPr id="39948" name="Line 13"/>
          <p:cNvSpPr>
            <a:spLocks noChangeShapeType="1"/>
          </p:cNvSpPr>
          <p:nvPr/>
        </p:nvSpPr>
        <p:spPr bwMode="auto">
          <a:xfrm>
            <a:off x="4724400" y="1219200"/>
            <a:ext cx="236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49" name="Line 14"/>
          <p:cNvSpPr>
            <a:spLocks noChangeShapeType="1"/>
          </p:cNvSpPr>
          <p:nvPr/>
        </p:nvSpPr>
        <p:spPr bwMode="auto">
          <a:xfrm flipH="1">
            <a:off x="4419600" y="1219200"/>
            <a:ext cx="304800" cy="1981200"/>
          </a:xfrm>
          <a:prstGeom prst="line">
            <a:avLst/>
          </a:prstGeom>
          <a:noFill/>
          <a:ln w="28575">
            <a:solidFill>
              <a:srgbClr val="FF3333"/>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50" name="Line 15"/>
          <p:cNvSpPr>
            <a:spLocks noChangeShapeType="1"/>
          </p:cNvSpPr>
          <p:nvPr/>
        </p:nvSpPr>
        <p:spPr bwMode="auto">
          <a:xfrm flipV="1">
            <a:off x="4800600" y="4038600"/>
            <a:ext cx="335280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51" name="Line 16"/>
          <p:cNvSpPr>
            <a:spLocks noChangeShapeType="1"/>
          </p:cNvSpPr>
          <p:nvPr/>
        </p:nvSpPr>
        <p:spPr bwMode="auto">
          <a:xfrm>
            <a:off x="4419600" y="3200400"/>
            <a:ext cx="381000" cy="914400"/>
          </a:xfrm>
          <a:prstGeom prst="line">
            <a:avLst/>
          </a:prstGeom>
          <a:noFill/>
          <a:ln w="28575">
            <a:solidFill>
              <a:srgbClr val="FF3333"/>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52" name="Text Box 17"/>
          <p:cNvSpPr txBox="1">
            <a:spLocks noChangeArrowheads="1"/>
          </p:cNvSpPr>
          <p:nvPr/>
        </p:nvSpPr>
        <p:spPr bwMode="auto">
          <a:xfrm>
            <a:off x="4267200" y="838200"/>
            <a:ext cx="8382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600">
                <a:solidFill>
                  <a:srgbClr val="FF3333"/>
                </a:solidFill>
              </a:rPr>
              <a:t>Vs (T)</a:t>
            </a:r>
            <a:endParaRPr lang="en-US" sz="1600"/>
          </a:p>
        </p:txBody>
      </p:sp>
      <p:sp>
        <p:nvSpPr>
          <p:cNvPr id="39953" name="Line 18"/>
          <p:cNvSpPr>
            <a:spLocks noChangeShapeType="1"/>
          </p:cNvSpPr>
          <p:nvPr/>
        </p:nvSpPr>
        <p:spPr bwMode="auto">
          <a:xfrm flipH="1" flipV="1">
            <a:off x="2819400" y="2819400"/>
            <a:ext cx="38100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9954" name="Text Box 19"/>
          <p:cNvSpPr txBox="1">
            <a:spLocks noChangeArrowheads="1"/>
          </p:cNvSpPr>
          <p:nvPr/>
        </p:nvSpPr>
        <p:spPr bwMode="auto">
          <a:xfrm>
            <a:off x="3200400" y="3048000"/>
            <a:ext cx="6858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600"/>
              <a:t>Vs(T)</a:t>
            </a:r>
          </a:p>
        </p:txBody>
      </p:sp>
      <p:sp>
        <p:nvSpPr>
          <p:cNvPr id="39955" name="Text Box 20"/>
          <p:cNvSpPr txBox="1">
            <a:spLocks noChangeArrowheads="1"/>
          </p:cNvSpPr>
          <p:nvPr/>
        </p:nvSpPr>
        <p:spPr bwMode="auto">
          <a:xfrm>
            <a:off x="1752600" y="1371600"/>
            <a:ext cx="9906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600"/>
              <a:t>Vs(T,f)</a:t>
            </a:r>
          </a:p>
        </p:txBody>
      </p:sp>
      <p:sp>
        <p:nvSpPr>
          <p:cNvPr id="39956" name="Text Box 21"/>
          <p:cNvSpPr txBox="1">
            <a:spLocks noChangeArrowheads="1"/>
          </p:cNvSpPr>
          <p:nvPr/>
        </p:nvSpPr>
        <p:spPr bwMode="auto">
          <a:xfrm>
            <a:off x="5181600" y="1371600"/>
            <a:ext cx="609600"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800">
                <a:solidFill>
                  <a:srgbClr val="FF3333"/>
                </a:solidFill>
              </a:rPr>
              <a:t>f</a:t>
            </a:r>
            <a:endParaRPr lang="en-US" sz="1600"/>
          </a:p>
        </p:txBody>
      </p:sp>
      <p:sp>
        <p:nvSpPr>
          <p:cNvPr id="39957" name="Line 22"/>
          <p:cNvSpPr>
            <a:spLocks noChangeShapeType="1"/>
          </p:cNvSpPr>
          <p:nvPr/>
        </p:nvSpPr>
        <p:spPr bwMode="auto">
          <a:xfrm>
            <a:off x="2133600" y="1752600"/>
            <a:ext cx="30480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9958" name="Text Box 23"/>
          <p:cNvSpPr txBox="1">
            <a:spLocks noChangeArrowheads="1"/>
          </p:cNvSpPr>
          <p:nvPr/>
        </p:nvSpPr>
        <p:spPr bwMode="auto">
          <a:xfrm>
            <a:off x="838200" y="152400"/>
            <a:ext cx="3352800" cy="763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2000"/>
              <a:t>Central Pacific</a:t>
            </a:r>
          </a:p>
          <a:p>
            <a:pPr>
              <a:spcBef>
                <a:spcPct val="50000"/>
              </a:spcBef>
            </a:pPr>
            <a:r>
              <a:rPr lang="en-US" sz="1600"/>
              <a:t>Ritzwoller</a:t>
            </a:r>
          </a:p>
        </p:txBody>
      </p:sp>
      <p:sp>
        <p:nvSpPr>
          <p:cNvPr id="39959" name="Text Box 24"/>
          <p:cNvSpPr txBox="1">
            <a:spLocks noChangeArrowheads="1"/>
          </p:cNvSpPr>
          <p:nvPr/>
        </p:nvSpPr>
        <p:spPr bwMode="auto">
          <a:xfrm>
            <a:off x="1066800" y="5029200"/>
            <a:ext cx="7010400" cy="64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800"/>
              <a:t>Decrease of Vs with depth due to high conduction thermal gradient and the variation of melt-rich layer thicknesses and number</a:t>
            </a:r>
            <a:endParaRPr lang="en-US" sz="1600"/>
          </a:p>
        </p:txBody>
      </p:sp>
      <p:sp>
        <p:nvSpPr>
          <p:cNvPr id="39960" name="Text Box 25"/>
          <p:cNvSpPr txBox="1">
            <a:spLocks noChangeArrowheads="1"/>
          </p:cNvSpPr>
          <p:nvPr/>
        </p:nvSpPr>
        <p:spPr bwMode="auto">
          <a:xfrm>
            <a:off x="1219200" y="5791200"/>
            <a:ext cx="38862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600">
                <a:latin typeface="Symbol" charset="0"/>
                <a:sym typeface="Symbol" charset="0"/>
              </a:rPr>
              <a:t></a:t>
            </a:r>
            <a:r>
              <a:rPr lang="en-US" sz="1600"/>
              <a:t>(VSH)</a:t>
            </a:r>
            <a:r>
              <a:rPr lang="en-US" sz="1600" baseline="30000"/>
              <a:t>2</a:t>
            </a:r>
            <a:r>
              <a:rPr lang="en-US" sz="1600"/>
              <a:t>~G</a:t>
            </a:r>
            <a:r>
              <a:rPr lang="en-US" sz="1600" baseline="-25000"/>
              <a:t>1</a:t>
            </a:r>
            <a:r>
              <a:rPr lang="en-US" sz="1600"/>
              <a:t>   ,    </a:t>
            </a:r>
            <a:r>
              <a:rPr lang="en-US" sz="1600">
                <a:latin typeface="Symbol" charset="0"/>
                <a:sym typeface="Symbol" charset="0"/>
              </a:rPr>
              <a:t></a:t>
            </a:r>
            <a:r>
              <a:rPr lang="en-US" sz="1600"/>
              <a:t>(VSV)</a:t>
            </a:r>
            <a:r>
              <a:rPr lang="en-US" sz="1600" baseline="30000"/>
              <a:t>2</a:t>
            </a:r>
            <a:r>
              <a:rPr lang="en-US" sz="1600"/>
              <a:t>~G</a:t>
            </a:r>
            <a:r>
              <a:rPr lang="en-US" sz="1600" baseline="-25000"/>
              <a:t>2</a:t>
            </a:r>
            <a:r>
              <a:rPr lang="en-US" sz="1600"/>
              <a:t>/f     </a:t>
            </a:r>
          </a:p>
        </p:txBody>
      </p:sp>
      <p:sp>
        <p:nvSpPr>
          <p:cNvPr id="39961" name="Text Box 26"/>
          <p:cNvSpPr txBox="1">
            <a:spLocks noChangeArrowheads="1"/>
          </p:cNvSpPr>
          <p:nvPr/>
        </p:nvSpPr>
        <p:spPr bwMode="auto">
          <a:xfrm>
            <a:off x="7467600" y="1219200"/>
            <a:ext cx="5334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600"/>
              <a:t>G</a:t>
            </a:r>
            <a:r>
              <a:rPr lang="en-US" sz="1600" baseline="-25000"/>
              <a:t>1</a:t>
            </a:r>
            <a:endParaRPr lang="en-US" sz="1600"/>
          </a:p>
        </p:txBody>
      </p:sp>
      <p:sp>
        <p:nvSpPr>
          <p:cNvPr id="39962" name="Text Box 27"/>
          <p:cNvSpPr txBox="1">
            <a:spLocks noChangeArrowheads="1"/>
          </p:cNvSpPr>
          <p:nvPr/>
        </p:nvSpPr>
        <p:spPr bwMode="auto">
          <a:xfrm>
            <a:off x="7696200" y="1752600"/>
            <a:ext cx="4572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600">
                <a:solidFill>
                  <a:srgbClr val="FF3333"/>
                </a:solidFill>
              </a:rPr>
              <a:t>G</a:t>
            </a:r>
            <a:r>
              <a:rPr lang="en-US" sz="1600" baseline="-25000">
                <a:solidFill>
                  <a:srgbClr val="FF3333"/>
                </a:solidFill>
              </a:rPr>
              <a:t>2</a:t>
            </a:r>
            <a:endParaRPr lang="en-US" sz="1600"/>
          </a:p>
        </p:txBody>
      </p:sp>
      <p:sp>
        <p:nvSpPr>
          <p:cNvPr id="39963" name="Line 28"/>
          <p:cNvSpPr>
            <a:spLocks noChangeShapeType="1"/>
          </p:cNvSpPr>
          <p:nvPr/>
        </p:nvSpPr>
        <p:spPr bwMode="auto">
          <a:xfrm flipH="1">
            <a:off x="7239000" y="1905000"/>
            <a:ext cx="533400" cy="228600"/>
          </a:xfrm>
          <a:prstGeom prst="line">
            <a:avLst/>
          </a:prstGeom>
          <a:noFill/>
          <a:ln w="9525">
            <a:solidFill>
              <a:srgbClr val="FF3333"/>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9964" name="Line 29"/>
          <p:cNvSpPr>
            <a:spLocks noChangeShapeType="1"/>
          </p:cNvSpPr>
          <p:nvPr/>
        </p:nvSpPr>
        <p:spPr bwMode="auto">
          <a:xfrm flipV="1">
            <a:off x="5638800" y="4191000"/>
            <a:ext cx="0" cy="6096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9965" name="Line 30"/>
          <p:cNvSpPr>
            <a:spLocks noChangeShapeType="1"/>
          </p:cNvSpPr>
          <p:nvPr/>
        </p:nvSpPr>
        <p:spPr bwMode="auto">
          <a:xfrm flipV="1">
            <a:off x="5410200" y="4343400"/>
            <a:ext cx="457200" cy="304800"/>
          </a:xfrm>
          <a:prstGeom prst="line">
            <a:avLst/>
          </a:prstGeom>
          <a:noFill/>
          <a:ln w="9525">
            <a:solidFill>
              <a:schemeClr val="hlink"/>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9966" name="Line 31"/>
          <p:cNvSpPr>
            <a:spLocks noChangeShapeType="1"/>
          </p:cNvSpPr>
          <p:nvPr/>
        </p:nvSpPr>
        <p:spPr bwMode="auto">
          <a:xfrm>
            <a:off x="5486400" y="4419600"/>
            <a:ext cx="304800" cy="228600"/>
          </a:xfrm>
          <a:prstGeom prst="line">
            <a:avLst/>
          </a:prstGeom>
          <a:noFill/>
          <a:ln w="9525">
            <a:solidFill>
              <a:srgbClr val="FF3333"/>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9967" name="Text Box 32"/>
          <p:cNvSpPr txBox="1">
            <a:spLocks noChangeArrowheads="1"/>
          </p:cNvSpPr>
          <p:nvPr/>
        </p:nvSpPr>
        <p:spPr bwMode="auto">
          <a:xfrm>
            <a:off x="6096000" y="4419600"/>
            <a:ext cx="19812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600"/>
              <a:t>VSV=VSH (slow)</a:t>
            </a:r>
          </a:p>
        </p:txBody>
      </p:sp>
      <p:sp>
        <p:nvSpPr>
          <p:cNvPr id="39968" name="Text Box 33"/>
          <p:cNvSpPr txBox="1">
            <a:spLocks noChangeArrowheads="1"/>
          </p:cNvSpPr>
          <p:nvPr/>
        </p:nvSpPr>
        <p:spPr bwMode="auto">
          <a:xfrm>
            <a:off x="8001000" y="2209800"/>
            <a:ext cx="11430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600"/>
              <a:t>VSH&gt;VSV</a:t>
            </a:r>
          </a:p>
        </p:txBody>
      </p:sp>
      <p:sp>
        <p:nvSpPr>
          <p:cNvPr id="39969" name="Line 34"/>
          <p:cNvSpPr>
            <a:spLocks noChangeShapeType="1"/>
          </p:cNvSpPr>
          <p:nvPr/>
        </p:nvSpPr>
        <p:spPr bwMode="auto">
          <a:xfrm flipH="1">
            <a:off x="8001000" y="2590800"/>
            <a:ext cx="6096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9970" name="Text Box 35"/>
          <p:cNvSpPr txBox="1">
            <a:spLocks noChangeArrowheads="1"/>
          </p:cNvSpPr>
          <p:nvPr/>
        </p:nvSpPr>
        <p:spPr bwMode="auto">
          <a:xfrm>
            <a:off x="3276600" y="228600"/>
            <a:ext cx="5257800" cy="579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3200">
                <a:solidFill>
                  <a:schemeClr val="accent2"/>
                </a:solidFill>
              </a:rPr>
              <a:t>The laminated upper mantle</a:t>
            </a:r>
            <a:endParaRPr lang="en-US">
              <a:solidFill>
                <a:schemeClr val="accent2"/>
              </a:solidFill>
            </a:endParaRPr>
          </a:p>
        </p:txBody>
      </p:sp>
      <p:sp>
        <p:nvSpPr>
          <p:cNvPr id="18468" name="AutoShape 36"/>
          <p:cNvSpPr>
            <a:spLocks/>
          </p:cNvSpPr>
          <p:nvPr/>
        </p:nvSpPr>
        <p:spPr bwMode="auto">
          <a:xfrm>
            <a:off x="3886200" y="1295400"/>
            <a:ext cx="228600" cy="2362200"/>
          </a:xfrm>
          <a:prstGeom prst="rightBrace">
            <a:avLst>
              <a:gd name="adj1" fmla="val 86111"/>
              <a:gd name="adj2" fmla="val 50403"/>
            </a:avLst>
          </a:prstGeom>
          <a:noFill/>
          <a:ln w="28575">
            <a:solidFill>
              <a:schemeClr val="accent2"/>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8469" name="Text Box 37"/>
          <p:cNvSpPr txBox="1">
            <a:spLocks noChangeArrowheads="1"/>
          </p:cNvSpPr>
          <p:nvPr/>
        </p:nvSpPr>
        <p:spPr bwMode="auto">
          <a:xfrm>
            <a:off x="4114800" y="1905000"/>
            <a:ext cx="1219200" cy="64135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800">
                <a:solidFill>
                  <a:schemeClr val="accent2"/>
                </a:solidFill>
              </a:rPr>
              <a:t>Boundary layer</a:t>
            </a:r>
            <a:endParaRPr lang="en-US"/>
          </a:p>
        </p:txBody>
      </p:sp>
      <p:sp>
        <p:nvSpPr>
          <p:cNvPr id="18470" name="Text Box 38"/>
          <p:cNvSpPr txBox="1">
            <a:spLocks noChangeArrowheads="1"/>
          </p:cNvSpPr>
          <p:nvPr/>
        </p:nvSpPr>
        <p:spPr bwMode="auto">
          <a:xfrm>
            <a:off x="2819400" y="3657600"/>
            <a:ext cx="1447800"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800" b="1" dirty="0">
                <a:solidFill>
                  <a:schemeClr val="accent2"/>
                </a:solidFill>
              </a:rPr>
              <a:t>~</a:t>
            </a:r>
            <a:r>
              <a:rPr lang="en-US" sz="1800" b="1" dirty="0" smtClean="0">
                <a:solidFill>
                  <a:schemeClr val="accent2"/>
                </a:solidFill>
              </a:rPr>
              <a:t>1600</a:t>
            </a:r>
            <a:r>
              <a:rPr lang="en-US" sz="1800" b="1" baseline="30000" dirty="0" smtClean="0">
                <a:solidFill>
                  <a:schemeClr val="accent2"/>
                </a:solidFill>
              </a:rPr>
              <a:t>o</a:t>
            </a:r>
            <a:r>
              <a:rPr lang="en-US" sz="1800" b="1" dirty="0" smtClean="0">
                <a:solidFill>
                  <a:schemeClr val="accent2"/>
                </a:solidFill>
              </a:rPr>
              <a:t>C*</a:t>
            </a:r>
            <a:endParaRPr lang="en-US" sz="1800" b="1" dirty="0"/>
          </a:p>
        </p:txBody>
      </p:sp>
      <p:sp>
        <p:nvSpPr>
          <p:cNvPr id="2" name="TextBox 1"/>
          <p:cNvSpPr txBox="1"/>
          <p:nvPr/>
        </p:nvSpPr>
        <p:spPr>
          <a:xfrm>
            <a:off x="554735" y="6127750"/>
            <a:ext cx="8364816" cy="646331"/>
          </a:xfrm>
          <a:prstGeom prst="rect">
            <a:avLst/>
          </a:prstGeom>
          <a:noFill/>
        </p:spPr>
        <p:txBody>
          <a:bodyPr wrap="square" rtlCol="0">
            <a:spAutoFit/>
          </a:bodyPr>
          <a:lstStyle/>
          <a:p>
            <a:r>
              <a:rPr lang="en-US" dirty="0" smtClean="0">
                <a:solidFill>
                  <a:srgbClr val="FF0000"/>
                </a:solidFill>
              </a:rPr>
              <a:t>*</a:t>
            </a:r>
            <a:r>
              <a:rPr lang="en-US" dirty="0" smtClean="0"/>
              <a:t>Note: contrary to some </a:t>
            </a:r>
            <a:r>
              <a:rPr lang="en-US" dirty="0" err="1" smtClean="0"/>
              <a:t>petrologists</a:t>
            </a:r>
            <a:r>
              <a:rPr lang="en-US" dirty="0" smtClean="0"/>
              <a:t>, there is nothing wrong with </a:t>
            </a:r>
            <a:r>
              <a:rPr lang="en-US" dirty="0" err="1" smtClean="0"/>
              <a:t>Tp</a:t>
            </a:r>
            <a:r>
              <a:rPr lang="en-US" dirty="0" smtClean="0"/>
              <a:t>=1600 C at 200 km if the boundary layer is </a:t>
            </a:r>
            <a:r>
              <a:rPr lang="en-US" dirty="0" err="1" smtClean="0"/>
              <a:t>harzburgite</a:t>
            </a:r>
            <a:r>
              <a:rPr lang="en-US" dirty="0" smtClean="0"/>
              <a:t> with ~2% melt rather than </a:t>
            </a:r>
            <a:r>
              <a:rPr lang="en-US" dirty="0" err="1" smtClean="0"/>
              <a:t>pyrolite</a:t>
            </a:r>
            <a:r>
              <a:rPr lang="en-US" dirty="0" smtClean="0"/>
              <a:t>.</a:t>
            </a:r>
            <a:endParaRPr lang="en-US" dirty="0"/>
          </a:p>
        </p:txBody>
      </p:sp>
      <p:sp>
        <p:nvSpPr>
          <p:cNvPr id="3" name="TextBox 2"/>
          <p:cNvSpPr txBox="1"/>
          <p:nvPr/>
        </p:nvSpPr>
        <p:spPr>
          <a:xfrm>
            <a:off x="248171" y="3581400"/>
            <a:ext cx="971029" cy="646331"/>
          </a:xfrm>
          <a:prstGeom prst="rect">
            <a:avLst/>
          </a:prstGeom>
          <a:noFill/>
        </p:spPr>
        <p:txBody>
          <a:bodyPr wrap="square" rtlCol="0">
            <a:spAutoFit/>
          </a:bodyPr>
          <a:lstStyle/>
          <a:p>
            <a:r>
              <a:rPr lang="en-US" dirty="0" smtClean="0"/>
              <a:t>Not </a:t>
            </a:r>
            <a:r>
              <a:rPr lang="en-US" dirty="0" err="1" smtClean="0"/>
              <a:t>pyrolite</a:t>
            </a:r>
            <a:endParaRPr lang="en-US" dirty="0"/>
          </a:p>
        </p:txBody>
      </p:sp>
      <p:sp>
        <p:nvSpPr>
          <p:cNvPr id="4" name="TextBox 3"/>
          <p:cNvSpPr txBox="1"/>
          <p:nvPr/>
        </p:nvSpPr>
        <p:spPr>
          <a:xfrm>
            <a:off x="7657107" y="3699301"/>
            <a:ext cx="1371600" cy="830997"/>
          </a:xfrm>
          <a:prstGeom prst="rect">
            <a:avLst/>
          </a:prstGeom>
          <a:solidFill>
            <a:schemeClr val="bg1"/>
          </a:solidFill>
        </p:spPr>
        <p:txBody>
          <a:bodyPr wrap="square" rtlCol="0">
            <a:spAutoFit/>
          </a:bodyPr>
          <a:lstStyle/>
          <a:p>
            <a:r>
              <a:rPr lang="en-US" sz="2400" dirty="0"/>
              <a:t>f</a:t>
            </a:r>
            <a:r>
              <a:rPr lang="en-US" sz="2400" dirty="0" smtClean="0"/>
              <a:t>=V</a:t>
            </a:r>
            <a:r>
              <a:rPr lang="en-US" sz="2400" baseline="-25000" dirty="0" smtClean="0"/>
              <a:t>2</a:t>
            </a:r>
            <a:r>
              <a:rPr lang="en-US" sz="2400" dirty="0" smtClean="0"/>
              <a:t>/V</a:t>
            </a:r>
            <a:r>
              <a:rPr lang="en-US" sz="2400" baseline="-25000" dirty="0" smtClean="0"/>
              <a:t>1</a:t>
            </a:r>
            <a:r>
              <a:rPr lang="en-US" sz="2400" dirty="0" smtClean="0"/>
              <a:t>&lt; 2%</a:t>
            </a:r>
            <a:endParaRPr lang="en-US" sz="2400" dirty="0"/>
          </a:p>
        </p:txBody>
      </p:sp>
      <p:sp>
        <p:nvSpPr>
          <p:cNvPr id="5" name="TextBox 4"/>
          <p:cNvSpPr txBox="1"/>
          <p:nvPr/>
        </p:nvSpPr>
        <p:spPr>
          <a:xfrm>
            <a:off x="3276600" y="1651999"/>
            <a:ext cx="445644" cy="369332"/>
          </a:xfrm>
          <a:prstGeom prst="rect">
            <a:avLst/>
          </a:prstGeom>
          <a:noFill/>
        </p:spPr>
        <p:txBody>
          <a:bodyPr wrap="square" rtlCol="0">
            <a:spAutoFit/>
          </a:bodyPr>
          <a:lstStyle/>
          <a:p>
            <a:r>
              <a:rPr lang="en-US" dirty="0" smtClean="0"/>
              <a:t>SH</a:t>
            </a:r>
            <a:endParaRPr lang="en-US" dirty="0"/>
          </a:p>
        </p:txBody>
      </p:sp>
      <p:sp>
        <p:nvSpPr>
          <p:cNvPr id="6" name="TextBox 5"/>
          <p:cNvSpPr txBox="1"/>
          <p:nvPr/>
        </p:nvSpPr>
        <p:spPr>
          <a:xfrm>
            <a:off x="1619292" y="2209800"/>
            <a:ext cx="514308" cy="369332"/>
          </a:xfrm>
          <a:prstGeom prst="rect">
            <a:avLst/>
          </a:prstGeom>
          <a:noFill/>
        </p:spPr>
        <p:txBody>
          <a:bodyPr wrap="square" rtlCol="0">
            <a:spAutoFit/>
          </a:bodyPr>
          <a:lstStyle/>
          <a:p>
            <a:r>
              <a:rPr lang="en-US" dirty="0" smtClean="0"/>
              <a:t>SV</a:t>
            </a:r>
            <a:endParaRPr lang="en-US" dirty="0"/>
          </a:p>
        </p:txBody>
      </p:sp>
      <p:sp>
        <p:nvSpPr>
          <p:cNvPr id="7" name="TextBox 6"/>
          <p:cNvSpPr txBox="1"/>
          <p:nvPr/>
        </p:nvSpPr>
        <p:spPr>
          <a:xfrm>
            <a:off x="1619292" y="3426767"/>
            <a:ext cx="381000" cy="461665"/>
          </a:xfrm>
          <a:prstGeom prst="rect">
            <a:avLst/>
          </a:prstGeom>
          <a:noFill/>
        </p:spPr>
        <p:txBody>
          <a:bodyPr wrap="square" rtlCol="0">
            <a:spAutoFit/>
          </a:bodyPr>
          <a:lstStyle/>
          <a:p>
            <a:r>
              <a:rPr lang="en-US" sz="2400" b="1" dirty="0" smtClean="0"/>
              <a:t>L</a:t>
            </a:r>
            <a:endParaRPr lang="en-US" sz="2400" b="1" dirty="0"/>
          </a:p>
        </p:txBody>
      </p:sp>
    </p:spTree>
    <p:extLst>
      <p:ext uri="{BB962C8B-B14F-4D97-AF65-F5344CB8AC3E}">
        <p14:creationId xmlns:p14="http://schemas.microsoft.com/office/powerpoint/2010/main" val="33919596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46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469"/>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4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68" grpId="0" animBg="1"/>
      <p:bldP spid="18469" grpId="0" animBg="1"/>
      <p:bldP spid="1847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01600"/>
            <a:ext cx="9144000" cy="6647380"/>
          </a:xfrm>
          <a:prstGeom prst="rect">
            <a:avLst/>
          </a:prstGeom>
        </p:spPr>
      </p:pic>
      <p:sp>
        <p:nvSpPr>
          <p:cNvPr id="3" name="TextBox 2"/>
          <p:cNvSpPr txBox="1"/>
          <p:nvPr/>
        </p:nvSpPr>
        <p:spPr>
          <a:xfrm>
            <a:off x="1308100" y="2247900"/>
            <a:ext cx="2057400" cy="707886"/>
          </a:xfrm>
          <a:prstGeom prst="rect">
            <a:avLst/>
          </a:prstGeom>
          <a:noFill/>
        </p:spPr>
        <p:txBody>
          <a:bodyPr wrap="square" rtlCol="0">
            <a:spAutoFit/>
          </a:bodyPr>
          <a:lstStyle/>
          <a:p>
            <a:r>
              <a:rPr lang="en-US" sz="2000" dirty="0" err="1" smtClean="0">
                <a:solidFill>
                  <a:srgbClr val="0000FF"/>
                </a:solidFill>
              </a:rPr>
              <a:t>Harzburgite</a:t>
            </a:r>
            <a:endParaRPr lang="en-US" sz="2000" dirty="0" smtClean="0">
              <a:solidFill>
                <a:srgbClr val="0000FF"/>
              </a:solidFill>
            </a:endParaRPr>
          </a:p>
          <a:p>
            <a:r>
              <a:rPr lang="en-US" sz="2000" dirty="0">
                <a:solidFill>
                  <a:srgbClr val="0000FF"/>
                </a:solidFill>
              </a:rPr>
              <a:t> </a:t>
            </a:r>
            <a:r>
              <a:rPr lang="en-US" sz="2000" dirty="0" smtClean="0">
                <a:solidFill>
                  <a:srgbClr val="0000FF"/>
                </a:solidFill>
              </a:rPr>
              <a:t>            </a:t>
            </a:r>
            <a:r>
              <a:rPr lang="en-US" sz="2000" dirty="0" err="1">
                <a:solidFill>
                  <a:srgbClr val="0000FF"/>
                </a:solidFill>
              </a:rPr>
              <a:t>E</a:t>
            </a:r>
            <a:r>
              <a:rPr lang="en-US" sz="2000" dirty="0" err="1" smtClean="0">
                <a:solidFill>
                  <a:srgbClr val="0000FF"/>
                </a:solidFill>
              </a:rPr>
              <a:t>clogite</a:t>
            </a:r>
            <a:endParaRPr lang="en-US" sz="2000" dirty="0">
              <a:solidFill>
                <a:srgbClr val="0000FF"/>
              </a:solidFill>
            </a:endParaRPr>
          </a:p>
        </p:txBody>
      </p:sp>
      <p:sp>
        <p:nvSpPr>
          <p:cNvPr id="4" name="TextBox 3"/>
          <p:cNvSpPr txBox="1"/>
          <p:nvPr/>
        </p:nvSpPr>
        <p:spPr>
          <a:xfrm>
            <a:off x="3919916" y="3479800"/>
            <a:ext cx="2933700" cy="461665"/>
          </a:xfrm>
          <a:prstGeom prst="rect">
            <a:avLst/>
          </a:prstGeom>
          <a:noFill/>
        </p:spPr>
        <p:txBody>
          <a:bodyPr wrap="square" rtlCol="0">
            <a:spAutoFit/>
          </a:bodyPr>
          <a:lstStyle/>
          <a:p>
            <a:r>
              <a:rPr lang="en-US" sz="2400" dirty="0" err="1" smtClean="0">
                <a:solidFill>
                  <a:srgbClr val="0000FF"/>
                </a:solidFill>
              </a:rPr>
              <a:t>perovskitite</a:t>
            </a:r>
            <a:endParaRPr lang="en-US" sz="2400" dirty="0">
              <a:solidFill>
                <a:srgbClr val="0000FF"/>
              </a:solidFill>
            </a:endParaRPr>
          </a:p>
        </p:txBody>
      </p:sp>
      <p:sp>
        <p:nvSpPr>
          <p:cNvPr id="5" name="TextBox 4"/>
          <p:cNvSpPr txBox="1"/>
          <p:nvPr/>
        </p:nvSpPr>
        <p:spPr>
          <a:xfrm>
            <a:off x="6452441" y="2247900"/>
            <a:ext cx="2497865" cy="707886"/>
          </a:xfrm>
          <a:prstGeom prst="rect">
            <a:avLst/>
          </a:prstGeom>
          <a:solidFill>
            <a:schemeClr val="bg1"/>
          </a:solidFill>
        </p:spPr>
        <p:txBody>
          <a:bodyPr wrap="square" rtlCol="0">
            <a:spAutoFit/>
          </a:bodyPr>
          <a:lstStyle/>
          <a:p>
            <a:r>
              <a:rPr lang="en-US" sz="2000" dirty="0" err="1" smtClean="0">
                <a:solidFill>
                  <a:srgbClr val="0000FF"/>
                </a:solidFill>
              </a:rPr>
              <a:t>FeO</a:t>
            </a:r>
            <a:r>
              <a:rPr lang="en-US" sz="2000" dirty="0" smtClean="0">
                <a:solidFill>
                  <a:srgbClr val="0000FF"/>
                </a:solidFill>
              </a:rPr>
              <a:t>-rich</a:t>
            </a:r>
          </a:p>
          <a:p>
            <a:r>
              <a:rPr lang="en-US" sz="2000" dirty="0" err="1" smtClean="0">
                <a:solidFill>
                  <a:srgbClr val="0000FF"/>
                </a:solidFill>
              </a:rPr>
              <a:t>Pv</a:t>
            </a:r>
            <a:r>
              <a:rPr lang="en-US" sz="2000" dirty="0" smtClean="0">
                <a:solidFill>
                  <a:srgbClr val="0000FF"/>
                </a:solidFill>
              </a:rPr>
              <a:t>, post-</a:t>
            </a:r>
            <a:r>
              <a:rPr lang="en-US" sz="2000" dirty="0" err="1" smtClean="0">
                <a:solidFill>
                  <a:srgbClr val="0000FF"/>
                </a:solidFill>
              </a:rPr>
              <a:t>pv</a:t>
            </a:r>
            <a:r>
              <a:rPr lang="en-US" sz="2000" dirty="0">
                <a:solidFill>
                  <a:srgbClr val="0000FF"/>
                </a:solidFill>
              </a:rPr>
              <a:t>,</a:t>
            </a:r>
            <a:r>
              <a:rPr lang="en-US" sz="2000" dirty="0" smtClean="0">
                <a:solidFill>
                  <a:srgbClr val="0000FF"/>
                </a:solidFill>
              </a:rPr>
              <a:t> (</a:t>
            </a:r>
            <a:r>
              <a:rPr lang="en-US" sz="2000" dirty="0" err="1" smtClean="0">
                <a:solidFill>
                  <a:srgbClr val="0000FF"/>
                </a:solidFill>
              </a:rPr>
              <a:t>Mg,Fe</a:t>
            </a:r>
            <a:r>
              <a:rPr lang="en-US" sz="2000" dirty="0" smtClean="0">
                <a:solidFill>
                  <a:srgbClr val="0000FF"/>
                </a:solidFill>
              </a:rPr>
              <a:t>)O</a:t>
            </a:r>
            <a:endParaRPr lang="en-US" sz="2000" dirty="0">
              <a:solidFill>
                <a:srgbClr val="0000FF"/>
              </a:solidFill>
            </a:endParaRPr>
          </a:p>
        </p:txBody>
      </p:sp>
      <p:cxnSp>
        <p:nvCxnSpPr>
          <p:cNvPr id="7" name="Straight Arrow Connector 6"/>
          <p:cNvCxnSpPr>
            <a:stCxn id="5" idx="0"/>
          </p:cNvCxnSpPr>
          <p:nvPr/>
        </p:nvCxnSpPr>
        <p:spPr>
          <a:xfrm flipV="1">
            <a:off x="7701374" y="1892300"/>
            <a:ext cx="540926" cy="355600"/>
          </a:xfrm>
          <a:prstGeom prst="straightConnector1">
            <a:avLst/>
          </a:prstGeom>
          <a:ln w="28575" cmpd="sng">
            <a:tailEnd type="arrow"/>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7899230" y="5451452"/>
            <a:ext cx="1051076" cy="400110"/>
          </a:xfrm>
          <a:prstGeom prst="rect">
            <a:avLst/>
          </a:prstGeom>
          <a:noFill/>
        </p:spPr>
        <p:txBody>
          <a:bodyPr wrap="square" rtlCol="0">
            <a:spAutoFit/>
          </a:bodyPr>
          <a:lstStyle/>
          <a:p>
            <a:r>
              <a:rPr lang="en-US" sz="2000" dirty="0" smtClean="0"/>
              <a:t>BAM</a:t>
            </a:r>
            <a:endParaRPr lang="en-US" sz="2000" dirty="0"/>
          </a:p>
        </p:txBody>
      </p:sp>
      <p:sp>
        <p:nvSpPr>
          <p:cNvPr id="8" name="TextBox 7"/>
          <p:cNvSpPr txBox="1"/>
          <p:nvPr/>
        </p:nvSpPr>
        <p:spPr>
          <a:xfrm>
            <a:off x="2394118" y="4435789"/>
            <a:ext cx="1129629" cy="1015663"/>
          </a:xfrm>
          <a:prstGeom prst="rect">
            <a:avLst/>
          </a:prstGeom>
          <a:noFill/>
        </p:spPr>
        <p:txBody>
          <a:bodyPr wrap="square" rtlCol="0">
            <a:spAutoFit/>
          </a:bodyPr>
          <a:lstStyle/>
          <a:p>
            <a:r>
              <a:rPr lang="en-US" sz="2000" dirty="0" smtClean="0">
                <a:solidFill>
                  <a:srgbClr val="008000"/>
                </a:solidFill>
              </a:rPr>
              <a:t>LLAMA (</a:t>
            </a:r>
            <a:r>
              <a:rPr lang="en-US" sz="2000" dirty="0" err="1" smtClean="0">
                <a:solidFill>
                  <a:srgbClr val="008000"/>
                </a:solidFill>
              </a:rPr>
              <a:t>shearedlayer</a:t>
            </a:r>
            <a:r>
              <a:rPr lang="en-US" sz="2000" dirty="0" smtClean="0">
                <a:solidFill>
                  <a:srgbClr val="008000"/>
                </a:solidFill>
              </a:rPr>
              <a:t>)</a:t>
            </a:r>
            <a:endParaRPr lang="en-US" sz="2000" dirty="0">
              <a:solidFill>
                <a:srgbClr val="008000"/>
              </a:solidFill>
            </a:endParaRPr>
          </a:p>
        </p:txBody>
      </p:sp>
      <p:sp>
        <p:nvSpPr>
          <p:cNvPr id="9" name="TextBox 8"/>
          <p:cNvSpPr txBox="1"/>
          <p:nvPr/>
        </p:nvSpPr>
        <p:spPr>
          <a:xfrm>
            <a:off x="1605811" y="3479800"/>
            <a:ext cx="1284649" cy="830997"/>
          </a:xfrm>
          <a:prstGeom prst="rect">
            <a:avLst/>
          </a:prstGeom>
          <a:noFill/>
        </p:spPr>
        <p:txBody>
          <a:bodyPr wrap="square" rtlCol="0">
            <a:spAutoFit/>
          </a:bodyPr>
          <a:lstStyle/>
          <a:p>
            <a:r>
              <a:rPr lang="en-US" sz="2400" i="1" dirty="0" smtClean="0"/>
              <a:t>Active layer</a:t>
            </a:r>
            <a:endParaRPr lang="en-US" sz="2400" i="1" dirty="0"/>
          </a:p>
        </p:txBody>
      </p:sp>
      <p:pic>
        <p:nvPicPr>
          <p:cNvPr id="10" name="Picture 9"/>
          <p:cNvPicPr>
            <a:picLocks noChangeAspect="1"/>
          </p:cNvPicPr>
          <p:nvPr/>
        </p:nvPicPr>
        <p:blipFill>
          <a:blip r:embed="rId3"/>
          <a:stretch>
            <a:fillRect/>
          </a:stretch>
        </p:blipFill>
        <p:spPr>
          <a:xfrm>
            <a:off x="6058288" y="2955786"/>
            <a:ext cx="3085711" cy="2526444"/>
          </a:xfrm>
          <a:prstGeom prst="rect">
            <a:avLst/>
          </a:prstGeom>
        </p:spPr>
      </p:pic>
      <p:sp>
        <p:nvSpPr>
          <p:cNvPr id="14" name="TextBox 13"/>
          <p:cNvSpPr txBox="1"/>
          <p:nvPr/>
        </p:nvSpPr>
        <p:spPr>
          <a:xfrm>
            <a:off x="8386715" y="1094944"/>
            <a:ext cx="686120" cy="369332"/>
          </a:xfrm>
          <a:prstGeom prst="rect">
            <a:avLst/>
          </a:prstGeom>
          <a:solidFill>
            <a:schemeClr val="bg1"/>
          </a:solidFill>
        </p:spPr>
        <p:txBody>
          <a:bodyPr wrap="square" rtlCol="0">
            <a:spAutoFit/>
          </a:bodyPr>
          <a:lstStyle/>
          <a:p>
            <a:r>
              <a:rPr lang="en-US" dirty="0" err="1" smtClean="0"/>
              <a:t>Tp</a:t>
            </a:r>
            <a:r>
              <a:rPr lang="en-US" dirty="0" smtClean="0"/>
              <a:t>(t)</a:t>
            </a:r>
            <a:endParaRPr lang="en-US" dirty="0"/>
          </a:p>
        </p:txBody>
      </p:sp>
      <p:cxnSp>
        <p:nvCxnSpPr>
          <p:cNvPr id="16" name="Straight Arrow Connector 15"/>
          <p:cNvCxnSpPr/>
          <p:nvPr/>
        </p:nvCxnSpPr>
        <p:spPr>
          <a:xfrm flipH="1">
            <a:off x="8729774" y="1464276"/>
            <a:ext cx="14598" cy="428024"/>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8242300" y="5851562"/>
            <a:ext cx="830535" cy="369332"/>
          </a:xfrm>
          <a:prstGeom prst="rect">
            <a:avLst/>
          </a:prstGeom>
          <a:noFill/>
        </p:spPr>
        <p:txBody>
          <a:bodyPr wrap="square" rtlCol="0">
            <a:spAutoFit/>
          </a:bodyPr>
          <a:lstStyle/>
          <a:p>
            <a:r>
              <a:rPr lang="en-US" dirty="0" smtClean="0"/>
              <a:t>CMB</a:t>
            </a:r>
            <a:endParaRPr lang="en-US" dirty="0"/>
          </a:p>
        </p:txBody>
      </p:sp>
      <p:sp>
        <p:nvSpPr>
          <p:cNvPr id="18" name="TextBox 17"/>
          <p:cNvSpPr txBox="1"/>
          <p:nvPr/>
        </p:nvSpPr>
        <p:spPr>
          <a:xfrm>
            <a:off x="4116715" y="1420386"/>
            <a:ext cx="2948853" cy="461665"/>
          </a:xfrm>
          <a:prstGeom prst="rect">
            <a:avLst/>
          </a:prstGeom>
          <a:noFill/>
        </p:spPr>
        <p:txBody>
          <a:bodyPr wrap="square" rtlCol="0">
            <a:spAutoFit/>
          </a:bodyPr>
          <a:lstStyle/>
          <a:p>
            <a:r>
              <a:rPr lang="en-US" sz="2400" dirty="0" smtClean="0"/>
              <a:t>Along 1600 K </a:t>
            </a:r>
            <a:r>
              <a:rPr lang="en-US" sz="2400" dirty="0" err="1" smtClean="0"/>
              <a:t>adiabats</a:t>
            </a:r>
            <a:endParaRPr lang="en-US" sz="2400" dirty="0"/>
          </a:p>
        </p:txBody>
      </p:sp>
      <p:sp>
        <p:nvSpPr>
          <p:cNvPr id="19" name="Rectangle 18"/>
          <p:cNvSpPr/>
          <p:nvPr/>
        </p:nvSpPr>
        <p:spPr>
          <a:xfrm>
            <a:off x="93608" y="5760984"/>
            <a:ext cx="8979227" cy="1015663"/>
          </a:xfrm>
          <a:prstGeom prst="rect">
            <a:avLst/>
          </a:prstGeom>
          <a:solidFill>
            <a:schemeClr val="bg1"/>
          </a:solidFill>
        </p:spPr>
        <p:txBody>
          <a:bodyPr wrap="square">
            <a:spAutoFit/>
          </a:bodyPr>
          <a:lstStyle/>
          <a:p>
            <a:r>
              <a:rPr lang="en-US" sz="2000" dirty="0" smtClean="0"/>
              <a:t>Lower mantle </a:t>
            </a:r>
            <a:r>
              <a:rPr lang="en-US" sz="2000" dirty="0"/>
              <a:t>is enriched in </a:t>
            </a:r>
            <a:r>
              <a:rPr lang="en-US" sz="2000" dirty="0" smtClean="0"/>
              <a:t>silicon, which implies chemical </a:t>
            </a:r>
            <a:r>
              <a:rPr lang="en-US" sz="2000" dirty="0"/>
              <a:t>stratification &amp;</a:t>
            </a:r>
            <a:r>
              <a:rPr lang="en-US" sz="2000" dirty="0" smtClean="0"/>
              <a:t> </a:t>
            </a:r>
            <a:r>
              <a:rPr lang="en-US" sz="2000" dirty="0"/>
              <a:t>layered-</a:t>
            </a:r>
            <a:r>
              <a:rPr lang="en-US" sz="2000" dirty="0" smtClean="0"/>
              <a:t>mantle convection </a:t>
            </a:r>
            <a:r>
              <a:rPr lang="en-US" sz="2000" dirty="0"/>
              <a:t>with limited </a:t>
            </a:r>
            <a:r>
              <a:rPr lang="en-US" sz="2000" dirty="0" smtClean="0"/>
              <a:t>or no mass </a:t>
            </a:r>
            <a:r>
              <a:rPr lang="en-US" sz="2000" dirty="0"/>
              <a:t>transport between </a:t>
            </a:r>
            <a:r>
              <a:rPr lang="en-US" sz="2000" dirty="0" smtClean="0"/>
              <a:t>upper </a:t>
            </a:r>
            <a:r>
              <a:rPr lang="en-US" sz="2000" dirty="0"/>
              <a:t>&amp;</a:t>
            </a:r>
            <a:r>
              <a:rPr lang="en-US" sz="2000" dirty="0" smtClean="0"/>
              <a:t>  lower mantles (Anderson, Murakami, Hamilton…)</a:t>
            </a:r>
            <a:endParaRPr lang="en-US" sz="2000" dirty="0"/>
          </a:p>
        </p:txBody>
      </p:sp>
      <p:sp>
        <p:nvSpPr>
          <p:cNvPr id="20" name="TextBox 19"/>
          <p:cNvSpPr txBox="1"/>
          <p:nvPr/>
        </p:nvSpPr>
        <p:spPr>
          <a:xfrm>
            <a:off x="4116715" y="5082120"/>
            <a:ext cx="1416035" cy="369332"/>
          </a:xfrm>
          <a:prstGeom prst="rect">
            <a:avLst/>
          </a:prstGeom>
          <a:noFill/>
        </p:spPr>
        <p:txBody>
          <a:bodyPr wrap="square" rtlCol="0">
            <a:spAutoFit/>
          </a:bodyPr>
          <a:lstStyle/>
          <a:p>
            <a:r>
              <a:rPr lang="en-US" dirty="0" smtClean="0"/>
              <a:t>Depth (km)</a:t>
            </a:r>
            <a:endParaRPr lang="en-US" dirty="0"/>
          </a:p>
        </p:txBody>
      </p:sp>
      <p:sp>
        <p:nvSpPr>
          <p:cNvPr id="21" name="TextBox 20"/>
          <p:cNvSpPr txBox="1"/>
          <p:nvPr/>
        </p:nvSpPr>
        <p:spPr>
          <a:xfrm rot="16200000">
            <a:off x="-729914" y="2792834"/>
            <a:ext cx="2262733" cy="461665"/>
          </a:xfrm>
          <a:prstGeom prst="rect">
            <a:avLst/>
          </a:prstGeom>
          <a:noFill/>
        </p:spPr>
        <p:txBody>
          <a:bodyPr wrap="square" rtlCol="0">
            <a:spAutoFit/>
          </a:bodyPr>
          <a:lstStyle/>
          <a:p>
            <a:r>
              <a:rPr lang="en-US" sz="2400" dirty="0" smtClean="0"/>
              <a:t>density</a:t>
            </a:r>
            <a:endParaRPr lang="en-US" sz="2400" dirty="0"/>
          </a:p>
        </p:txBody>
      </p:sp>
      <p:sp>
        <p:nvSpPr>
          <p:cNvPr id="11" name="TextBox 10"/>
          <p:cNvSpPr txBox="1"/>
          <p:nvPr/>
        </p:nvSpPr>
        <p:spPr>
          <a:xfrm>
            <a:off x="6724998" y="4468852"/>
            <a:ext cx="1388684" cy="369332"/>
          </a:xfrm>
          <a:prstGeom prst="rect">
            <a:avLst/>
          </a:prstGeom>
          <a:noFill/>
        </p:spPr>
        <p:txBody>
          <a:bodyPr wrap="square" rtlCol="0">
            <a:spAutoFit/>
          </a:bodyPr>
          <a:lstStyle/>
          <a:p>
            <a:r>
              <a:rPr lang="en-US" dirty="0" smtClean="0"/>
              <a:t>Cooling CMB</a:t>
            </a:r>
            <a:endParaRPr lang="en-US" dirty="0"/>
          </a:p>
        </p:txBody>
      </p:sp>
      <p:sp>
        <p:nvSpPr>
          <p:cNvPr id="12" name="Cube 11"/>
          <p:cNvSpPr/>
          <p:nvPr/>
        </p:nvSpPr>
        <p:spPr>
          <a:xfrm>
            <a:off x="4823209" y="6478228"/>
            <a:ext cx="369779" cy="298419"/>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1605811" y="723375"/>
            <a:ext cx="5247805" cy="461665"/>
          </a:xfrm>
          <a:prstGeom prst="rect">
            <a:avLst/>
          </a:prstGeom>
          <a:noFill/>
          <a:ln w="57150" cmpd="sng">
            <a:solidFill>
              <a:srgbClr val="0000FF"/>
            </a:solidFill>
          </a:ln>
        </p:spPr>
        <p:txBody>
          <a:bodyPr wrap="square" rtlCol="0">
            <a:spAutoFit/>
          </a:bodyPr>
          <a:lstStyle/>
          <a:p>
            <a:r>
              <a:rPr lang="en-US" sz="2400" dirty="0" smtClean="0">
                <a:solidFill>
                  <a:srgbClr val="0000FF"/>
                </a:solidFill>
              </a:rPr>
              <a:t>Potential layers (</a:t>
            </a:r>
            <a:r>
              <a:rPr lang="en-US" sz="2400" dirty="0" err="1" smtClean="0">
                <a:solidFill>
                  <a:srgbClr val="0000FF"/>
                </a:solidFill>
              </a:rPr>
              <a:t>lithologies</a:t>
            </a:r>
            <a:r>
              <a:rPr lang="en-US" sz="2400" dirty="0" smtClean="0">
                <a:solidFill>
                  <a:srgbClr val="0000FF"/>
                </a:solidFill>
              </a:rPr>
              <a:t>)</a:t>
            </a:r>
            <a:endParaRPr lang="en-US" sz="2400" dirty="0">
              <a:solidFill>
                <a:srgbClr val="0000FF"/>
              </a:solidFill>
            </a:endParaRPr>
          </a:p>
        </p:txBody>
      </p:sp>
      <p:cxnSp>
        <p:nvCxnSpPr>
          <p:cNvPr id="22" name="Straight Connector 21"/>
          <p:cNvCxnSpPr/>
          <p:nvPr/>
        </p:nvCxnSpPr>
        <p:spPr>
          <a:xfrm>
            <a:off x="1308100" y="5482230"/>
            <a:ext cx="596965" cy="0"/>
          </a:xfrm>
          <a:prstGeom prst="line">
            <a:avLst/>
          </a:prstGeom>
          <a:ln w="76200" cmpd="tri">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stCxn id="8" idx="1"/>
          </p:cNvCxnSpPr>
          <p:nvPr/>
        </p:nvCxnSpPr>
        <p:spPr>
          <a:xfrm flipH="1">
            <a:off x="1705842" y="4943621"/>
            <a:ext cx="688276" cy="507831"/>
          </a:xfrm>
          <a:prstGeom prst="straightConnector1">
            <a:avLst/>
          </a:prstGeom>
          <a:ln w="12700" cmpd="sng">
            <a:solidFill>
              <a:srgbClr val="008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05120942"/>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84800" y="419100"/>
            <a:ext cx="3467100" cy="3810000"/>
          </a:xfrm>
          <a:prstGeom prst="rect">
            <a:avLst/>
          </a:prstGeom>
        </p:spPr>
      </p:pic>
      <p:pic>
        <p:nvPicPr>
          <p:cNvPr id="3" name="Picture 2"/>
          <p:cNvPicPr>
            <a:picLocks noChangeAspect="1"/>
          </p:cNvPicPr>
          <p:nvPr/>
        </p:nvPicPr>
        <p:blipFill>
          <a:blip r:embed="rId3"/>
          <a:stretch>
            <a:fillRect/>
          </a:stretch>
        </p:blipFill>
        <p:spPr>
          <a:xfrm>
            <a:off x="469900" y="139700"/>
            <a:ext cx="4914900" cy="6400800"/>
          </a:xfrm>
          <a:prstGeom prst="rect">
            <a:avLst/>
          </a:prstGeom>
        </p:spPr>
      </p:pic>
      <p:pic>
        <p:nvPicPr>
          <p:cNvPr id="4" name="Picture 3"/>
          <p:cNvPicPr>
            <a:picLocks noChangeAspect="1"/>
          </p:cNvPicPr>
          <p:nvPr/>
        </p:nvPicPr>
        <p:blipFill>
          <a:blip r:embed="rId4"/>
          <a:stretch>
            <a:fillRect/>
          </a:stretch>
        </p:blipFill>
        <p:spPr>
          <a:xfrm>
            <a:off x="5245100" y="4229100"/>
            <a:ext cx="3898900" cy="2578100"/>
          </a:xfrm>
          <a:prstGeom prst="rect">
            <a:avLst/>
          </a:prstGeom>
        </p:spPr>
      </p:pic>
      <p:sp>
        <p:nvSpPr>
          <p:cNvPr id="5" name="TextBox 4"/>
          <p:cNvSpPr txBox="1"/>
          <p:nvPr/>
        </p:nvSpPr>
        <p:spPr>
          <a:xfrm>
            <a:off x="5751724" y="5586881"/>
            <a:ext cx="3392275" cy="1200328"/>
          </a:xfrm>
          <a:prstGeom prst="rect">
            <a:avLst/>
          </a:prstGeom>
          <a:solidFill>
            <a:schemeClr val="bg1"/>
          </a:solidFill>
        </p:spPr>
        <p:txBody>
          <a:bodyPr wrap="square" rtlCol="0">
            <a:spAutoFit/>
          </a:bodyPr>
          <a:lstStyle/>
          <a:p>
            <a:r>
              <a:rPr lang="en-US" sz="2400" dirty="0" smtClean="0"/>
              <a:t>Large parts of the upper mantle are cooled from below</a:t>
            </a:r>
            <a:endParaRPr lang="en-US" sz="2400" dirty="0"/>
          </a:p>
        </p:txBody>
      </p:sp>
      <p:sp>
        <p:nvSpPr>
          <p:cNvPr id="6" name="Rectangle 5"/>
          <p:cNvSpPr/>
          <p:nvPr/>
        </p:nvSpPr>
        <p:spPr>
          <a:xfrm>
            <a:off x="469900" y="4549675"/>
            <a:ext cx="5281824" cy="1938992"/>
          </a:xfrm>
          <a:prstGeom prst="rect">
            <a:avLst/>
          </a:prstGeom>
          <a:solidFill>
            <a:schemeClr val="bg1"/>
          </a:solidFill>
        </p:spPr>
        <p:txBody>
          <a:bodyPr wrap="square">
            <a:spAutoFit/>
          </a:bodyPr>
          <a:lstStyle/>
          <a:p>
            <a:r>
              <a:rPr lang="en-US" sz="2400" dirty="0">
                <a:solidFill>
                  <a:srgbClr val="008000"/>
                </a:solidFill>
              </a:rPr>
              <a:t>Lower mantle is enriched in silicon, which implies chemical stratification &amp; layered-mantle </a:t>
            </a:r>
            <a:r>
              <a:rPr lang="en-US" sz="2400" dirty="0" smtClean="0">
                <a:solidFill>
                  <a:srgbClr val="008000"/>
                </a:solidFill>
              </a:rPr>
              <a:t>convection… consistent with ponded or trapped slabs </a:t>
            </a:r>
          </a:p>
          <a:p>
            <a:r>
              <a:rPr lang="en-US" sz="2400" dirty="0" smtClean="0">
                <a:solidFill>
                  <a:srgbClr val="008000"/>
                </a:solidFill>
              </a:rPr>
              <a:t>(</a:t>
            </a:r>
            <a:r>
              <a:rPr lang="en-US" sz="2400" dirty="0">
                <a:solidFill>
                  <a:srgbClr val="008000"/>
                </a:solidFill>
              </a:rPr>
              <a:t>Anderson, </a:t>
            </a:r>
            <a:r>
              <a:rPr lang="en-US" sz="2400" dirty="0" smtClean="0">
                <a:solidFill>
                  <a:srgbClr val="008000"/>
                </a:solidFill>
              </a:rPr>
              <a:t>Murakami…</a:t>
            </a:r>
            <a:r>
              <a:rPr lang="en-US" sz="2400" dirty="0">
                <a:solidFill>
                  <a:srgbClr val="008000"/>
                </a:solidFill>
              </a:rPr>
              <a:t>)</a:t>
            </a:r>
          </a:p>
        </p:txBody>
      </p:sp>
      <p:sp>
        <p:nvSpPr>
          <p:cNvPr id="7" name="Rectangle 6"/>
          <p:cNvSpPr/>
          <p:nvPr/>
        </p:nvSpPr>
        <p:spPr>
          <a:xfrm>
            <a:off x="6382713" y="305425"/>
            <a:ext cx="1639891" cy="57870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5384800" y="2186201"/>
            <a:ext cx="3467100" cy="1384995"/>
          </a:xfrm>
          <a:prstGeom prst="rect">
            <a:avLst/>
          </a:prstGeom>
          <a:solidFill>
            <a:schemeClr val="bg1"/>
          </a:solidFill>
        </p:spPr>
        <p:txBody>
          <a:bodyPr wrap="square" rtlCol="0">
            <a:spAutoFit/>
          </a:bodyPr>
          <a:lstStyle/>
          <a:p>
            <a:r>
              <a:rPr lang="en-US" sz="2800" dirty="0" smtClean="0"/>
              <a:t>Slab ponding turns a phase change into a chemical boundary</a:t>
            </a:r>
            <a:endParaRPr lang="en-US" sz="2800" dirty="0"/>
          </a:p>
        </p:txBody>
      </p:sp>
    </p:spTree>
    <p:extLst>
      <p:ext uri="{BB962C8B-B14F-4D97-AF65-F5344CB8AC3E}">
        <p14:creationId xmlns:p14="http://schemas.microsoft.com/office/powerpoint/2010/main" val="350507168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08100" y="1244600"/>
            <a:ext cx="6527800" cy="4368800"/>
          </a:xfrm>
          <a:prstGeom prst="rect">
            <a:avLst/>
          </a:prstGeom>
        </p:spPr>
      </p:pic>
      <p:sp>
        <p:nvSpPr>
          <p:cNvPr id="4" name="TextBox 3"/>
          <p:cNvSpPr txBox="1"/>
          <p:nvPr/>
        </p:nvSpPr>
        <p:spPr>
          <a:xfrm>
            <a:off x="347208" y="5973850"/>
            <a:ext cx="8624326" cy="461665"/>
          </a:xfrm>
          <a:prstGeom prst="rect">
            <a:avLst/>
          </a:prstGeom>
          <a:noFill/>
        </p:spPr>
        <p:txBody>
          <a:bodyPr wrap="none" rtlCol="0">
            <a:spAutoFit/>
          </a:bodyPr>
          <a:lstStyle/>
          <a:p>
            <a:r>
              <a:rPr lang="en-US" sz="2400" dirty="0" smtClean="0"/>
              <a:t>“All science is either physics or stamp collecting”-Ernest Rutherford</a:t>
            </a:r>
            <a:endParaRPr lang="en-US" sz="2400" dirty="0"/>
          </a:p>
        </p:txBody>
      </p:sp>
      <p:sp>
        <p:nvSpPr>
          <p:cNvPr id="3" name="TextBox 2"/>
          <p:cNvSpPr txBox="1"/>
          <p:nvPr/>
        </p:nvSpPr>
        <p:spPr>
          <a:xfrm>
            <a:off x="347207" y="208975"/>
            <a:ext cx="8205949" cy="830997"/>
          </a:xfrm>
          <a:prstGeom prst="rect">
            <a:avLst/>
          </a:prstGeom>
          <a:noFill/>
        </p:spPr>
        <p:txBody>
          <a:bodyPr wrap="square" rtlCol="0">
            <a:spAutoFit/>
          </a:bodyPr>
          <a:lstStyle/>
          <a:p>
            <a:r>
              <a:rPr lang="en-US" sz="2400" dirty="0" smtClean="0">
                <a:solidFill>
                  <a:srgbClr val="0000FF"/>
                </a:solidFill>
              </a:rPr>
              <a:t>Lord Kelvin thought the Earth was cooling &amp; codified the 2</a:t>
            </a:r>
            <a:r>
              <a:rPr lang="en-US" sz="2400" baseline="30000" dirty="0" smtClean="0">
                <a:solidFill>
                  <a:srgbClr val="0000FF"/>
                </a:solidFill>
              </a:rPr>
              <a:t>nd</a:t>
            </a:r>
            <a:r>
              <a:rPr lang="en-US" sz="2400" dirty="0" smtClean="0">
                <a:solidFill>
                  <a:srgbClr val="0000FF"/>
                </a:solidFill>
              </a:rPr>
              <a:t> law of thermodynamics. Both are often ignored in geodynamics.</a:t>
            </a:r>
            <a:endParaRPr lang="en-US" sz="2400" dirty="0">
              <a:solidFill>
                <a:srgbClr val="0000FF"/>
              </a:solidFill>
            </a:endParaRPr>
          </a:p>
        </p:txBody>
      </p:sp>
    </p:spTree>
    <p:extLst>
      <p:ext uri="{BB962C8B-B14F-4D97-AF65-F5344CB8AC3E}">
        <p14:creationId xmlns:p14="http://schemas.microsoft.com/office/powerpoint/2010/main" val="2420100076"/>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633" name="Object 4"/>
          <p:cNvGraphicFramePr>
            <a:graphicFrameLocks noChangeAspect="1"/>
          </p:cNvGraphicFramePr>
          <p:nvPr/>
        </p:nvGraphicFramePr>
        <p:xfrm>
          <a:off x="609600" y="488950"/>
          <a:ext cx="7102475" cy="5270500"/>
        </p:xfrm>
        <a:graphic>
          <a:graphicData uri="http://schemas.openxmlformats.org/presentationml/2006/ole">
            <mc:AlternateContent xmlns:mc="http://schemas.openxmlformats.org/markup-compatibility/2006">
              <mc:Choice xmlns:v="urn:schemas-microsoft-com:vml" Requires="v">
                <p:oleObj spid="_x0000_s8328" name="Worksheet" r:id="rId4" imgW="6273800" imgH="4660900" progId="Excel.Sheet.8">
                  <p:embed/>
                </p:oleObj>
              </mc:Choice>
              <mc:Fallback>
                <p:oleObj name="Worksheet" r:id="rId4" imgW="6273800" imgH="4660900" progId="Excel.Shee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488950"/>
                        <a:ext cx="7102475" cy="5270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2" name="TextBox 1"/>
          <p:cNvSpPr txBox="1"/>
          <p:nvPr/>
        </p:nvSpPr>
        <p:spPr>
          <a:xfrm>
            <a:off x="144696" y="6076353"/>
            <a:ext cx="8999304" cy="584776"/>
          </a:xfrm>
          <a:prstGeom prst="rect">
            <a:avLst/>
          </a:prstGeom>
          <a:noFill/>
          <a:ln w="57150" cmpd="sng">
            <a:solidFill>
              <a:srgbClr val="0000FF"/>
            </a:solidFill>
          </a:ln>
        </p:spPr>
        <p:txBody>
          <a:bodyPr wrap="square" rtlCol="0">
            <a:spAutoFit/>
          </a:bodyPr>
          <a:lstStyle/>
          <a:p>
            <a:r>
              <a:rPr lang="en-US" sz="3200" dirty="0" smtClean="0">
                <a:solidFill>
                  <a:srgbClr val="0000FF"/>
                </a:solidFill>
              </a:rPr>
              <a:t>This is the stratigraphy for a density stratified mantle</a:t>
            </a:r>
            <a:endParaRPr lang="en-US" sz="3200" dirty="0">
              <a:solidFill>
                <a:srgbClr val="0000FF"/>
              </a:solidFill>
            </a:endParaRPr>
          </a:p>
        </p:txBody>
      </p:sp>
      <p:sp>
        <p:nvSpPr>
          <p:cNvPr id="3" name="TextBox 2"/>
          <p:cNvSpPr txBox="1"/>
          <p:nvPr/>
        </p:nvSpPr>
        <p:spPr>
          <a:xfrm>
            <a:off x="7395586" y="675150"/>
            <a:ext cx="1748414" cy="1138773"/>
          </a:xfrm>
          <a:prstGeom prst="rect">
            <a:avLst/>
          </a:prstGeom>
          <a:solidFill>
            <a:schemeClr val="bg1"/>
          </a:solidFill>
        </p:spPr>
        <p:txBody>
          <a:bodyPr wrap="square" rtlCol="0">
            <a:spAutoFit/>
          </a:bodyPr>
          <a:lstStyle/>
          <a:p>
            <a:r>
              <a:rPr lang="en-US" sz="2400" dirty="0" err="1" smtClean="0"/>
              <a:t>Harzburgite</a:t>
            </a:r>
            <a:endParaRPr lang="en-US" sz="2400" dirty="0" smtClean="0"/>
          </a:p>
          <a:p>
            <a:r>
              <a:rPr lang="en-US" sz="2400" dirty="0" smtClean="0"/>
              <a:t>(Hz) </a:t>
            </a:r>
            <a:r>
              <a:rPr lang="en-US" sz="2000" dirty="0" smtClean="0">
                <a:solidFill>
                  <a:srgbClr val="FF0000"/>
                </a:solidFill>
              </a:rPr>
              <a:t>[with 1-2% melt]</a:t>
            </a:r>
            <a:endParaRPr lang="en-US" sz="2000" dirty="0">
              <a:solidFill>
                <a:srgbClr val="FF0000"/>
              </a:solidFill>
            </a:endParaRPr>
          </a:p>
        </p:txBody>
      </p:sp>
      <p:sp>
        <p:nvSpPr>
          <p:cNvPr id="4" name="TextBox 3"/>
          <p:cNvSpPr txBox="1"/>
          <p:nvPr/>
        </p:nvSpPr>
        <p:spPr>
          <a:xfrm>
            <a:off x="7556360" y="3906227"/>
            <a:ext cx="1398731" cy="461665"/>
          </a:xfrm>
          <a:prstGeom prst="rect">
            <a:avLst/>
          </a:prstGeom>
          <a:solidFill>
            <a:schemeClr val="bg1"/>
          </a:solidFill>
        </p:spPr>
        <p:txBody>
          <a:bodyPr wrap="square" rtlCol="0">
            <a:spAutoFit/>
          </a:bodyPr>
          <a:lstStyle/>
          <a:p>
            <a:r>
              <a:rPr lang="en-US" sz="2400" dirty="0" err="1" smtClean="0"/>
              <a:t>piclogite</a:t>
            </a:r>
            <a:endParaRPr lang="en-US" sz="2400" dirty="0"/>
          </a:p>
        </p:txBody>
      </p:sp>
      <p:sp>
        <p:nvSpPr>
          <p:cNvPr id="5" name="TextBox 4"/>
          <p:cNvSpPr txBox="1"/>
          <p:nvPr/>
        </p:nvSpPr>
        <p:spPr>
          <a:xfrm>
            <a:off x="7712075" y="4967177"/>
            <a:ext cx="1431925" cy="646331"/>
          </a:xfrm>
          <a:prstGeom prst="rect">
            <a:avLst/>
          </a:prstGeom>
          <a:noFill/>
        </p:spPr>
        <p:txBody>
          <a:bodyPr wrap="square" rtlCol="0">
            <a:spAutoFit/>
          </a:bodyPr>
          <a:lstStyle/>
          <a:p>
            <a:r>
              <a:rPr lang="en-US" dirty="0" smtClean="0"/>
              <a:t>Accumulated oceanic crust</a:t>
            </a:r>
            <a:endParaRPr lang="en-US" dirty="0"/>
          </a:p>
        </p:txBody>
      </p:sp>
      <p:sp>
        <p:nvSpPr>
          <p:cNvPr id="6" name="TextBox 5"/>
          <p:cNvSpPr txBox="1"/>
          <p:nvPr/>
        </p:nvSpPr>
        <p:spPr>
          <a:xfrm>
            <a:off x="3100400" y="169426"/>
            <a:ext cx="2714406" cy="369332"/>
          </a:xfrm>
          <a:prstGeom prst="rect">
            <a:avLst/>
          </a:prstGeom>
          <a:noFill/>
        </p:spPr>
        <p:txBody>
          <a:bodyPr wrap="square" rtlCol="0">
            <a:spAutoFit/>
          </a:bodyPr>
          <a:lstStyle/>
          <a:p>
            <a:r>
              <a:rPr lang="en-US" dirty="0" smtClean="0"/>
              <a:t>Density     </a:t>
            </a:r>
            <a:r>
              <a:rPr lang="en-US" dirty="0" err="1" smtClean="0"/>
              <a:t>wavespeed</a:t>
            </a:r>
            <a:endParaRPr lang="en-US" dirty="0"/>
          </a:p>
        </p:txBody>
      </p:sp>
      <p:sp>
        <p:nvSpPr>
          <p:cNvPr id="7" name="TextBox 6"/>
          <p:cNvSpPr txBox="1"/>
          <p:nvPr/>
        </p:nvSpPr>
        <p:spPr>
          <a:xfrm>
            <a:off x="3100400" y="2094070"/>
            <a:ext cx="722181" cy="369332"/>
          </a:xfrm>
          <a:prstGeom prst="rect">
            <a:avLst/>
          </a:prstGeom>
          <a:noFill/>
        </p:spPr>
        <p:txBody>
          <a:bodyPr wrap="square" rtlCol="0">
            <a:spAutoFit/>
          </a:bodyPr>
          <a:lstStyle/>
          <a:p>
            <a:r>
              <a:rPr lang="en-US" dirty="0" err="1" smtClean="0"/>
              <a:t>Vs</a:t>
            </a:r>
            <a:endParaRPr lang="en-US" dirty="0"/>
          </a:p>
        </p:txBody>
      </p:sp>
      <p:sp>
        <p:nvSpPr>
          <p:cNvPr id="8" name="TextBox 7"/>
          <p:cNvSpPr txBox="1"/>
          <p:nvPr/>
        </p:nvSpPr>
        <p:spPr>
          <a:xfrm>
            <a:off x="7073900" y="4521200"/>
            <a:ext cx="1638300" cy="338554"/>
          </a:xfrm>
          <a:prstGeom prst="rect">
            <a:avLst/>
          </a:prstGeom>
          <a:noFill/>
          <a:ln w="38100" cmpd="sng">
            <a:solidFill>
              <a:srgbClr val="FF0000"/>
            </a:solidFill>
          </a:ln>
        </p:spPr>
        <p:txBody>
          <a:bodyPr wrap="square" rtlCol="0">
            <a:spAutoFit/>
          </a:bodyPr>
          <a:lstStyle/>
          <a:p>
            <a:r>
              <a:rPr lang="en-US" sz="1600" dirty="0" smtClean="0"/>
              <a:t>‘red’ but not hot</a:t>
            </a:r>
            <a:endParaRPr lang="en-US" sz="1600" dirty="0"/>
          </a:p>
        </p:txBody>
      </p:sp>
    </p:spTree>
    <p:extLst>
      <p:ext uri="{BB962C8B-B14F-4D97-AF65-F5344CB8AC3E}">
        <p14:creationId xmlns:p14="http://schemas.microsoft.com/office/powerpoint/2010/main" val="2026144981"/>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5100" y="223967"/>
            <a:ext cx="1612900" cy="923330"/>
          </a:xfrm>
          <a:prstGeom prst="rect">
            <a:avLst/>
          </a:prstGeom>
        </p:spPr>
        <p:txBody>
          <a:bodyPr wrap="square">
            <a:spAutoFit/>
          </a:bodyPr>
          <a:lstStyle/>
          <a:p>
            <a:r>
              <a:rPr lang="en-US" dirty="0" err="1"/>
              <a:t>Vinnik</a:t>
            </a:r>
            <a:r>
              <a:rPr lang="en-US" dirty="0"/>
              <a:t>, L., </a:t>
            </a:r>
            <a:r>
              <a:rPr lang="en-US" dirty="0" err="1"/>
              <a:t>Foulger</a:t>
            </a:r>
            <a:r>
              <a:rPr lang="en-US" dirty="0"/>
              <a:t>, G. L. &amp; Du, Z. (2005). </a:t>
            </a:r>
            <a:endParaRPr lang="en-US" dirty="0" smtClean="0"/>
          </a:p>
        </p:txBody>
      </p:sp>
      <p:pic>
        <p:nvPicPr>
          <p:cNvPr id="3" name="Picture 2"/>
          <p:cNvPicPr>
            <a:picLocks noChangeAspect="1"/>
          </p:cNvPicPr>
          <p:nvPr/>
        </p:nvPicPr>
        <p:blipFill>
          <a:blip r:embed="rId3"/>
          <a:stretch>
            <a:fillRect/>
          </a:stretch>
        </p:blipFill>
        <p:spPr>
          <a:xfrm>
            <a:off x="1663700" y="223967"/>
            <a:ext cx="6197600" cy="6290797"/>
          </a:xfrm>
          <a:prstGeom prst="rect">
            <a:avLst/>
          </a:prstGeom>
        </p:spPr>
      </p:pic>
      <p:sp>
        <p:nvSpPr>
          <p:cNvPr id="7" name="Rectangle 6"/>
          <p:cNvSpPr/>
          <p:nvPr/>
        </p:nvSpPr>
        <p:spPr>
          <a:xfrm>
            <a:off x="3416300" y="3416300"/>
            <a:ext cx="3721100" cy="1663700"/>
          </a:xfrm>
          <a:prstGeom prst="rect">
            <a:avLst/>
          </a:prstGeom>
          <a:noFill/>
          <a:ln w="5715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908050" y="4556562"/>
            <a:ext cx="1739900" cy="646331"/>
          </a:xfrm>
          <a:prstGeom prst="rect">
            <a:avLst/>
          </a:prstGeom>
          <a:noFill/>
        </p:spPr>
        <p:txBody>
          <a:bodyPr wrap="square" rtlCol="0">
            <a:spAutoFit/>
          </a:bodyPr>
          <a:lstStyle/>
          <a:p>
            <a:r>
              <a:rPr lang="en-US" dirty="0" smtClean="0"/>
              <a:t>Accumulated oceanic crust</a:t>
            </a:r>
            <a:endParaRPr lang="en-US" dirty="0"/>
          </a:p>
        </p:txBody>
      </p:sp>
      <p:sp>
        <p:nvSpPr>
          <p:cNvPr id="5" name="TextBox 4"/>
          <p:cNvSpPr txBox="1"/>
          <p:nvPr/>
        </p:nvSpPr>
        <p:spPr>
          <a:xfrm>
            <a:off x="685800" y="3356233"/>
            <a:ext cx="1625600" cy="1200329"/>
          </a:xfrm>
          <a:prstGeom prst="rect">
            <a:avLst/>
          </a:prstGeom>
          <a:noFill/>
        </p:spPr>
        <p:txBody>
          <a:bodyPr wrap="square" rtlCol="0">
            <a:spAutoFit/>
          </a:bodyPr>
          <a:lstStyle/>
          <a:p>
            <a:r>
              <a:rPr lang="en-US" dirty="0" smtClean="0"/>
              <a:t>Ancient garnet-rich residues  (MORB source?)</a:t>
            </a:r>
            <a:endParaRPr lang="en-US" dirty="0"/>
          </a:p>
        </p:txBody>
      </p:sp>
      <p:sp>
        <p:nvSpPr>
          <p:cNvPr id="6" name="TextBox 5"/>
          <p:cNvSpPr txBox="1"/>
          <p:nvPr/>
        </p:nvSpPr>
        <p:spPr>
          <a:xfrm>
            <a:off x="7156450" y="3416300"/>
            <a:ext cx="1784350" cy="646331"/>
          </a:xfrm>
          <a:prstGeom prst="rect">
            <a:avLst/>
          </a:prstGeom>
          <a:noFill/>
        </p:spPr>
        <p:txBody>
          <a:bodyPr wrap="square" rtlCol="0">
            <a:spAutoFit/>
          </a:bodyPr>
          <a:lstStyle/>
          <a:p>
            <a:r>
              <a:rPr lang="en-US" dirty="0" smtClean="0"/>
              <a:t>Layered transition region</a:t>
            </a:r>
            <a:endParaRPr lang="en-US" dirty="0"/>
          </a:p>
        </p:txBody>
      </p:sp>
      <p:sp>
        <p:nvSpPr>
          <p:cNvPr id="8" name="TextBox 7"/>
          <p:cNvSpPr txBox="1"/>
          <p:nvPr/>
        </p:nvSpPr>
        <p:spPr>
          <a:xfrm>
            <a:off x="3416300" y="1151594"/>
            <a:ext cx="1549400" cy="461665"/>
          </a:xfrm>
          <a:prstGeom prst="rect">
            <a:avLst/>
          </a:prstGeom>
          <a:solidFill>
            <a:schemeClr val="bg1"/>
          </a:solidFill>
        </p:spPr>
        <p:txBody>
          <a:bodyPr wrap="square" rtlCol="0">
            <a:spAutoFit/>
          </a:bodyPr>
          <a:lstStyle/>
          <a:p>
            <a:r>
              <a:rPr lang="en-US"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REGION B</a:t>
            </a:r>
            <a:endParaRPr lang="en-US" sz="2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9" name="TextBox 8"/>
          <p:cNvSpPr txBox="1"/>
          <p:nvPr/>
        </p:nvSpPr>
        <p:spPr>
          <a:xfrm>
            <a:off x="3657600" y="3695700"/>
            <a:ext cx="1562100" cy="461665"/>
          </a:xfrm>
          <a:prstGeom prst="rect">
            <a:avLst/>
          </a:prstGeom>
          <a:noFill/>
        </p:spPr>
        <p:txBody>
          <a:bodyPr wrap="square" rtlCol="0">
            <a:spAutoFit/>
          </a:bodyPr>
          <a:lstStyle/>
          <a:p>
            <a:r>
              <a:rPr lang="en-US"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REGION C</a:t>
            </a:r>
            <a:endParaRPr lang="en-US" sz="2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0" name="Right Arrow 9"/>
          <p:cNvSpPr/>
          <p:nvPr/>
        </p:nvSpPr>
        <p:spPr>
          <a:xfrm>
            <a:off x="2463800" y="4787900"/>
            <a:ext cx="812800" cy="2921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ight Arrow 10"/>
          <p:cNvSpPr/>
          <p:nvPr/>
        </p:nvSpPr>
        <p:spPr>
          <a:xfrm>
            <a:off x="2311400" y="3575566"/>
            <a:ext cx="812800" cy="2921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6921500" y="4062631"/>
            <a:ext cx="2127250" cy="1077218"/>
          </a:xfrm>
          <a:prstGeom prst="rect">
            <a:avLst/>
          </a:prstGeom>
          <a:solidFill>
            <a:schemeClr val="bg1"/>
          </a:solidFill>
        </p:spPr>
        <p:txBody>
          <a:bodyPr wrap="square" rtlCol="0">
            <a:spAutoFit/>
          </a:bodyPr>
          <a:lstStyle/>
          <a:p>
            <a:r>
              <a:rPr lang="en-US" sz="1600" dirty="0" smtClean="0"/>
              <a:t>Regional mean is ‘fast’ (cold) in slab overridden regions (e.g. WUSA)</a:t>
            </a:r>
            <a:endParaRPr lang="en-US" sz="1600" dirty="0"/>
          </a:p>
        </p:txBody>
      </p:sp>
    </p:spTree>
    <p:extLst>
      <p:ext uri="{BB962C8B-B14F-4D97-AF65-F5344CB8AC3E}">
        <p14:creationId xmlns:p14="http://schemas.microsoft.com/office/powerpoint/2010/main" val="3191580147"/>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599" y="5449003"/>
            <a:ext cx="8807045" cy="1569660"/>
          </a:xfrm>
          <a:prstGeom prst="rect">
            <a:avLst/>
          </a:prstGeom>
        </p:spPr>
        <p:txBody>
          <a:bodyPr wrap="square">
            <a:spAutoFit/>
          </a:bodyPr>
          <a:lstStyle/>
          <a:p>
            <a:r>
              <a:rPr lang="en-US" sz="2000" i="1" dirty="0" smtClean="0"/>
              <a:t>*Seismic gradients are </a:t>
            </a:r>
            <a:r>
              <a:rPr lang="en-US" sz="2000" i="1" dirty="0" err="1" smtClean="0"/>
              <a:t>underpredicted</a:t>
            </a:r>
            <a:r>
              <a:rPr lang="en-US" sz="2000" i="1" dirty="0" smtClean="0"/>
              <a:t> and the </a:t>
            </a:r>
            <a:r>
              <a:rPr lang="en-US" sz="2000" i="1" dirty="0"/>
              <a:t>depth of the </a:t>
            </a:r>
            <a:r>
              <a:rPr lang="en-US" sz="2000" i="1" dirty="0" smtClean="0"/>
              <a:t>410 km </a:t>
            </a:r>
            <a:r>
              <a:rPr lang="en-US" sz="2000" i="1" dirty="0"/>
              <a:t>discontinuity is </a:t>
            </a:r>
            <a:r>
              <a:rPr lang="en-US" sz="2000" i="1" dirty="0" err="1" smtClean="0"/>
              <a:t>overpredicted</a:t>
            </a:r>
            <a:r>
              <a:rPr lang="en-US" sz="2000" i="1" dirty="0" smtClean="0"/>
              <a:t>…absolute </a:t>
            </a:r>
            <a:r>
              <a:rPr lang="en-US" sz="2000" i="1" dirty="0"/>
              <a:t>T</a:t>
            </a:r>
            <a:r>
              <a:rPr lang="en-US" sz="2000" i="1" dirty="0" smtClean="0"/>
              <a:t> and temperature gradients are overestimated.</a:t>
            </a:r>
          </a:p>
          <a:p>
            <a:r>
              <a:rPr lang="en-US" sz="2000" i="1" dirty="0" smtClean="0"/>
              <a:t>(also, no magnetic field)</a:t>
            </a:r>
          </a:p>
          <a:p>
            <a:r>
              <a:rPr lang="en-US" dirty="0" smtClean="0"/>
              <a:t> </a:t>
            </a:r>
          </a:p>
          <a:p>
            <a:endParaRPr lang="en-US" dirty="0"/>
          </a:p>
        </p:txBody>
      </p:sp>
      <p:sp>
        <p:nvSpPr>
          <p:cNvPr id="3" name="Rectangle 2"/>
          <p:cNvSpPr/>
          <p:nvPr/>
        </p:nvSpPr>
        <p:spPr>
          <a:xfrm>
            <a:off x="228600" y="2929370"/>
            <a:ext cx="7840226" cy="830997"/>
          </a:xfrm>
          <a:prstGeom prst="rect">
            <a:avLst/>
          </a:prstGeom>
        </p:spPr>
        <p:txBody>
          <a:bodyPr wrap="square">
            <a:spAutoFit/>
          </a:bodyPr>
          <a:lstStyle/>
          <a:p>
            <a:r>
              <a:rPr lang="en-US" sz="2400" dirty="0" smtClean="0"/>
              <a:t>“However</a:t>
            </a:r>
            <a:r>
              <a:rPr lang="en-US" sz="2400" dirty="0"/>
              <a:t>, </a:t>
            </a:r>
            <a:r>
              <a:rPr lang="en-US" sz="2400" dirty="0" smtClean="0"/>
              <a:t> we </a:t>
            </a:r>
            <a:r>
              <a:rPr lang="en-US" sz="2400" dirty="0"/>
              <a:t>do not intend to fit seismic reference profiles</a:t>
            </a:r>
            <a:r>
              <a:rPr lang="en-US" sz="2400" dirty="0" smtClean="0"/>
              <a:t>.” (</a:t>
            </a:r>
            <a:r>
              <a:rPr lang="en-US" sz="2400" dirty="0" err="1" smtClean="0"/>
              <a:t>Schuberth</a:t>
            </a:r>
            <a:r>
              <a:rPr lang="en-US" sz="2400" dirty="0" smtClean="0"/>
              <a:t> et al.)*</a:t>
            </a:r>
            <a:endParaRPr lang="en-US" sz="2400" dirty="0"/>
          </a:p>
        </p:txBody>
      </p:sp>
      <p:sp>
        <p:nvSpPr>
          <p:cNvPr id="5" name="TextBox 4"/>
          <p:cNvSpPr txBox="1"/>
          <p:nvPr/>
        </p:nvSpPr>
        <p:spPr>
          <a:xfrm>
            <a:off x="755635" y="236325"/>
            <a:ext cx="8665699" cy="3354765"/>
          </a:xfrm>
          <a:prstGeom prst="rect">
            <a:avLst/>
          </a:prstGeom>
          <a:noFill/>
        </p:spPr>
        <p:txBody>
          <a:bodyPr wrap="square" rtlCol="0">
            <a:spAutoFit/>
          </a:bodyPr>
          <a:lstStyle/>
          <a:p>
            <a:endParaRPr lang="en-US" sz="2800" i="1" dirty="0" smtClean="0"/>
          </a:p>
          <a:p>
            <a:r>
              <a:rPr lang="en-US" sz="2800" i="1" dirty="0" smtClean="0">
                <a:solidFill>
                  <a:srgbClr val="0000FF"/>
                </a:solidFill>
              </a:rPr>
              <a:t>Whole mantle convection, homogeneous </a:t>
            </a:r>
            <a:r>
              <a:rPr lang="en-US" sz="2800" i="1" dirty="0" err="1" smtClean="0">
                <a:solidFill>
                  <a:srgbClr val="0000FF"/>
                </a:solidFill>
              </a:rPr>
              <a:t>pyrolite</a:t>
            </a:r>
            <a:r>
              <a:rPr lang="en-US" sz="2800" i="1" dirty="0" smtClean="0">
                <a:solidFill>
                  <a:srgbClr val="0000FF"/>
                </a:solidFill>
              </a:rPr>
              <a:t> </a:t>
            </a:r>
          </a:p>
          <a:p>
            <a:r>
              <a:rPr lang="en-US" sz="2800" i="1" dirty="0" smtClean="0">
                <a:solidFill>
                  <a:srgbClr val="0000FF"/>
                </a:solidFill>
              </a:rPr>
              <a:t>mantle, fixed CMB </a:t>
            </a:r>
            <a:r>
              <a:rPr lang="en-US" sz="2800" i="1" dirty="0" err="1" smtClean="0">
                <a:solidFill>
                  <a:srgbClr val="0000FF"/>
                </a:solidFill>
              </a:rPr>
              <a:t>temperature,adiabatic</a:t>
            </a:r>
            <a:r>
              <a:rPr lang="en-US" sz="2800" i="1" dirty="0" smtClean="0">
                <a:solidFill>
                  <a:srgbClr val="0000FF"/>
                </a:solidFill>
              </a:rPr>
              <a:t> gradients</a:t>
            </a:r>
          </a:p>
          <a:p>
            <a:endParaRPr lang="en-US" sz="2800" i="1" dirty="0" smtClean="0"/>
          </a:p>
          <a:p>
            <a:r>
              <a:rPr lang="en-US" sz="3600" i="1" dirty="0" smtClean="0">
                <a:solidFill>
                  <a:srgbClr val="008000"/>
                </a:solidFill>
              </a:rPr>
              <a:t>…d</a:t>
            </a:r>
            <a:r>
              <a:rPr lang="en-US" sz="3200" i="1" dirty="0" smtClean="0">
                <a:solidFill>
                  <a:srgbClr val="008000"/>
                </a:solidFill>
              </a:rPr>
              <a:t>o not satisfy first order features of </a:t>
            </a:r>
          </a:p>
          <a:p>
            <a:r>
              <a:rPr lang="en-US" sz="3200" i="1" dirty="0" smtClean="0">
                <a:solidFill>
                  <a:srgbClr val="008000"/>
                </a:solidFill>
              </a:rPr>
              <a:t>seismic models </a:t>
            </a:r>
          </a:p>
          <a:p>
            <a:endParaRPr lang="en-US" sz="2800" i="1" dirty="0">
              <a:solidFill>
                <a:srgbClr val="008000"/>
              </a:solidFill>
            </a:endParaRPr>
          </a:p>
        </p:txBody>
      </p:sp>
      <p:sp>
        <p:nvSpPr>
          <p:cNvPr id="6" name="Rectangle 5"/>
          <p:cNvSpPr/>
          <p:nvPr/>
        </p:nvSpPr>
        <p:spPr>
          <a:xfrm>
            <a:off x="228600" y="3819588"/>
            <a:ext cx="8807044" cy="1200328"/>
          </a:xfrm>
          <a:prstGeom prst="rect">
            <a:avLst/>
          </a:prstGeom>
        </p:spPr>
        <p:txBody>
          <a:bodyPr wrap="square">
            <a:spAutoFit/>
          </a:bodyPr>
          <a:lstStyle/>
          <a:p>
            <a:r>
              <a:rPr lang="en-US" sz="2400" dirty="0" smtClean="0"/>
              <a:t>…published simulations  “are intended to give theoretical guidance about the influence of different parameters rather than be realistic representations of the actual Earth” (</a:t>
            </a:r>
            <a:r>
              <a:rPr lang="en-US" sz="2400" dirty="0" err="1" smtClean="0"/>
              <a:t>Schuberth</a:t>
            </a:r>
            <a:r>
              <a:rPr lang="en-US" sz="2400" dirty="0" smtClean="0"/>
              <a:t>, </a:t>
            </a:r>
            <a:r>
              <a:rPr lang="en-US" sz="2400" dirty="0" err="1" smtClean="0"/>
              <a:t>Tackley</a:t>
            </a:r>
            <a:r>
              <a:rPr lang="en-US" sz="2400" dirty="0" smtClean="0"/>
              <a:t>). </a:t>
            </a:r>
            <a:endParaRPr lang="en-US" sz="2400" dirty="0"/>
          </a:p>
        </p:txBody>
      </p:sp>
      <p:pic>
        <p:nvPicPr>
          <p:cNvPr id="7" name="Picture 6"/>
          <p:cNvPicPr>
            <a:picLocks noChangeAspect="1"/>
          </p:cNvPicPr>
          <p:nvPr/>
        </p:nvPicPr>
        <p:blipFill>
          <a:blip r:embed="rId2"/>
          <a:stretch>
            <a:fillRect/>
          </a:stretch>
        </p:blipFill>
        <p:spPr>
          <a:xfrm>
            <a:off x="7130645" y="1853418"/>
            <a:ext cx="1905000" cy="1949104"/>
          </a:xfrm>
          <a:prstGeom prst="rect">
            <a:avLst/>
          </a:prstGeom>
        </p:spPr>
      </p:pic>
      <p:sp>
        <p:nvSpPr>
          <p:cNvPr id="8" name="Cube 7"/>
          <p:cNvSpPr/>
          <p:nvPr/>
        </p:nvSpPr>
        <p:spPr>
          <a:xfrm>
            <a:off x="546630" y="0"/>
            <a:ext cx="8279842" cy="1752176"/>
          </a:xfrm>
          <a:prstGeom prst="cube">
            <a:avLst/>
          </a:prstGeom>
          <a:gradFill flip="none" rotWithShape="1">
            <a:gsLst>
              <a:gs pos="70000">
                <a:srgbClr val="3366FF">
                  <a:alpha val="16000"/>
                </a:srgbClr>
              </a:gs>
              <a:gs pos="98000">
                <a:srgbClr val="FFFFFF"/>
              </a:gs>
            </a:gsLst>
            <a:lin ang="0" scaled="1"/>
            <a:tileRect/>
          </a:gradFill>
          <a:ln w="381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980719" y="0"/>
            <a:ext cx="0" cy="369725"/>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
        <p:nvSpPr>
          <p:cNvPr id="4" name="Oval 3"/>
          <p:cNvSpPr/>
          <p:nvPr/>
        </p:nvSpPr>
        <p:spPr>
          <a:xfrm>
            <a:off x="8826472" y="236325"/>
            <a:ext cx="317528" cy="30384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8813611"/>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9700" y="762000"/>
            <a:ext cx="8864600" cy="5334000"/>
          </a:xfrm>
          <a:prstGeom prst="rect">
            <a:avLst/>
          </a:prstGeom>
        </p:spPr>
      </p:pic>
      <p:sp>
        <p:nvSpPr>
          <p:cNvPr id="3" name="TextBox 2"/>
          <p:cNvSpPr txBox="1"/>
          <p:nvPr/>
        </p:nvSpPr>
        <p:spPr>
          <a:xfrm>
            <a:off x="482600" y="1282700"/>
            <a:ext cx="8432800" cy="769441"/>
          </a:xfrm>
          <a:prstGeom prst="rect">
            <a:avLst/>
          </a:prstGeom>
          <a:noFill/>
        </p:spPr>
        <p:txBody>
          <a:bodyPr wrap="square" rtlCol="0">
            <a:spAutoFit/>
          </a:bodyPr>
          <a:lstStyle/>
          <a:p>
            <a:r>
              <a:rPr lang="en-US" sz="2000" dirty="0" smtClean="0"/>
              <a:t>25 km resolution, global, thermodynamically consistent, mainly </a:t>
            </a:r>
            <a:r>
              <a:rPr lang="en-US" sz="2400" i="1" dirty="0" err="1" smtClean="0">
                <a:solidFill>
                  <a:srgbClr val="008000"/>
                </a:solidFill>
              </a:rPr>
              <a:t>subadiabatic</a:t>
            </a:r>
            <a:endParaRPr lang="en-US" sz="2400" i="1" dirty="0" smtClean="0">
              <a:solidFill>
                <a:srgbClr val="008000"/>
              </a:solidFill>
            </a:endParaRPr>
          </a:p>
          <a:p>
            <a:r>
              <a:rPr lang="en-US" sz="2000" dirty="0" smtClean="0">
                <a:solidFill>
                  <a:srgbClr val="FF0000"/>
                </a:solidFill>
              </a:rPr>
              <a:t>Whole mantle enforced</a:t>
            </a:r>
            <a:r>
              <a:rPr lang="en-US" sz="2000" dirty="0" smtClean="0"/>
              <a:t>, no self-organization, constant temperature CMB</a:t>
            </a:r>
            <a:endParaRPr lang="en-US" sz="2000" dirty="0"/>
          </a:p>
        </p:txBody>
      </p:sp>
      <p:sp>
        <p:nvSpPr>
          <p:cNvPr id="4" name="TextBox 3"/>
          <p:cNvSpPr txBox="1"/>
          <p:nvPr/>
        </p:nvSpPr>
        <p:spPr>
          <a:xfrm>
            <a:off x="368300" y="6096000"/>
            <a:ext cx="7874000" cy="369332"/>
          </a:xfrm>
          <a:prstGeom prst="rect">
            <a:avLst/>
          </a:prstGeom>
          <a:noFill/>
        </p:spPr>
        <p:txBody>
          <a:bodyPr wrap="square" rtlCol="0">
            <a:spAutoFit/>
          </a:bodyPr>
          <a:lstStyle/>
          <a:p>
            <a:r>
              <a:rPr lang="en-US" dirty="0" smtClean="0"/>
              <a:t>Does not agree with 1D model (seismic velocities, gradients); no magnetic field</a:t>
            </a:r>
            <a:endParaRPr lang="en-US" dirty="0"/>
          </a:p>
        </p:txBody>
      </p:sp>
      <p:sp>
        <p:nvSpPr>
          <p:cNvPr id="7" name="TextBox 6"/>
          <p:cNvSpPr txBox="1"/>
          <p:nvPr/>
        </p:nvSpPr>
        <p:spPr>
          <a:xfrm>
            <a:off x="139700" y="177224"/>
            <a:ext cx="8775700" cy="2554545"/>
          </a:xfrm>
          <a:prstGeom prst="rect">
            <a:avLst/>
          </a:prstGeom>
          <a:solidFill>
            <a:schemeClr val="bg1"/>
          </a:solidFill>
        </p:spPr>
        <p:txBody>
          <a:bodyPr wrap="square" rtlCol="0">
            <a:spAutoFit/>
          </a:bodyPr>
          <a:lstStyle/>
          <a:p>
            <a:r>
              <a:rPr lang="en-US" sz="3200" dirty="0" smtClean="0"/>
              <a:t>IF THE MANTLE IS FORCED INTO A WHOLE MANTLE CONVECTION MODE &amp; THE MANTLE &amp; CORE ARE NOT ALLOWED TO COOL* THERE WILL BE NO MAGNETIC FIELD &amp; GLOBAL SEISMIC MODELS ARE    </a:t>
            </a:r>
          </a:p>
          <a:p>
            <a:r>
              <a:rPr lang="en-US" sz="3200" dirty="0" smtClean="0"/>
              <a:t>NOT SATISFIED</a:t>
            </a:r>
            <a:endParaRPr lang="en-US" sz="3200" dirty="0"/>
          </a:p>
        </p:txBody>
      </p:sp>
      <p:sp>
        <p:nvSpPr>
          <p:cNvPr id="8" name="Rectangle 7"/>
          <p:cNvSpPr/>
          <p:nvPr/>
        </p:nvSpPr>
        <p:spPr>
          <a:xfrm>
            <a:off x="368299" y="6117433"/>
            <a:ext cx="7723487" cy="347899"/>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4"/>
          <a:stretch>
            <a:fillRect/>
          </a:stretch>
        </p:blipFill>
        <p:spPr>
          <a:xfrm>
            <a:off x="5672437" y="2274332"/>
            <a:ext cx="2933700" cy="3821668"/>
          </a:xfrm>
          <a:prstGeom prst="rect">
            <a:avLst/>
          </a:prstGeom>
        </p:spPr>
      </p:pic>
      <p:sp>
        <p:nvSpPr>
          <p:cNvPr id="6" name="TextBox 5"/>
          <p:cNvSpPr txBox="1"/>
          <p:nvPr/>
        </p:nvSpPr>
        <p:spPr>
          <a:xfrm>
            <a:off x="7556162" y="2273111"/>
            <a:ext cx="1587838" cy="646331"/>
          </a:xfrm>
          <a:prstGeom prst="rect">
            <a:avLst/>
          </a:prstGeom>
          <a:noFill/>
        </p:spPr>
        <p:txBody>
          <a:bodyPr wrap="square" rtlCol="0">
            <a:spAutoFit/>
          </a:bodyPr>
          <a:lstStyle/>
          <a:p>
            <a:r>
              <a:rPr lang="en-US" dirty="0" smtClean="0">
                <a:latin typeface="Chalkduster"/>
                <a:cs typeface="Chalkduster"/>
              </a:rPr>
              <a:t>I would worry</a:t>
            </a:r>
            <a:endParaRPr lang="en-US" dirty="0">
              <a:latin typeface="Chalkduster"/>
              <a:cs typeface="Chalkduster"/>
            </a:endParaRPr>
          </a:p>
        </p:txBody>
      </p:sp>
      <p:sp>
        <p:nvSpPr>
          <p:cNvPr id="9" name="TextBox 8"/>
          <p:cNvSpPr txBox="1"/>
          <p:nvPr/>
        </p:nvSpPr>
        <p:spPr>
          <a:xfrm>
            <a:off x="5911499" y="2285570"/>
            <a:ext cx="797941" cy="923330"/>
          </a:xfrm>
          <a:prstGeom prst="rect">
            <a:avLst/>
          </a:prstGeom>
          <a:noFill/>
        </p:spPr>
        <p:txBody>
          <a:bodyPr wrap="square" rtlCol="0">
            <a:spAutoFit/>
          </a:bodyPr>
          <a:lstStyle/>
          <a:p>
            <a:r>
              <a:rPr lang="en-US" dirty="0" smtClean="0"/>
              <a:t>O</a:t>
            </a:r>
          </a:p>
          <a:p>
            <a:endParaRPr lang="en-US" dirty="0"/>
          </a:p>
          <a:p>
            <a:r>
              <a:rPr lang="en-US" dirty="0" smtClean="0"/>
              <a:t>   O</a:t>
            </a:r>
            <a:endParaRPr lang="en-US" dirty="0"/>
          </a:p>
        </p:txBody>
      </p:sp>
      <p:sp>
        <p:nvSpPr>
          <p:cNvPr id="10" name="TextBox 9"/>
          <p:cNvSpPr txBox="1"/>
          <p:nvPr/>
        </p:nvSpPr>
        <p:spPr>
          <a:xfrm>
            <a:off x="482600" y="5372100"/>
            <a:ext cx="2387600" cy="369332"/>
          </a:xfrm>
          <a:prstGeom prst="rect">
            <a:avLst/>
          </a:prstGeom>
          <a:solidFill>
            <a:schemeClr val="bg1"/>
          </a:solidFill>
        </p:spPr>
        <p:txBody>
          <a:bodyPr wrap="square" rtlCol="0">
            <a:spAutoFit/>
          </a:bodyPr>
          <a:lstStyle/>
          <a:p>
            <a:r>
              <a:rPr lang="en-US" dirty="0" smtClean="0"/>
              <a:t>*e.g. canonical model</a:t>
            </a:r>
            <a:endParaRPr lang="en-US" dirty="0"/>
          </a:p>
        </p:txBody>
      </p:sp>
    </p:spTree>
    <p:extLst>
      <p:ext uri="{BB962C8B-B14F-4D97-AF65-F5344CB8AC3E}">
        <p14:creationId xmlns:p14="http://schemas.microsoft.com/office/powerpoint/2010/main" val="3744472014"/>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ight Arrow 1"/>
          <p:cNvSpPr>
            <a:spLocks noChangeArrowheads="1"/>
          </p:cNvSpPr>
          <p:nvPr/>
        </p:nvSpPr>
        <p:spPr bwMode="auto">
          <a:xfrm>
            <a:off x="914400" y="990600"/>
            <a:ext cx="2971800" cy="914400"/>
          </a:xfrm>
          <a:prstGeom prst="rightArrow">
            <a:avLst>
              <a:gd name="adj1" fmla="val 50000"/>
              <a:gd name="adj2" fmla="val 49999"/>
            </a:avLst>
          </a:prstGeom>
          <a:pattFill prst="horzBrick">
            <a:fgClr>
              <a:srgbClr val="47A912"/>
            </a:fgClr>
            <a:bgClr>
              <a:srgbClr val="FFFFFF"/>
            </a:bgClr>
          </a:pattFill>
          <a:ln w="9525">
            <a:noFill/>
            <a:round/>
            <a:headEnd/>
            <a:tailEnd/>
          </a:ln>
        </p:spPr>
        <p:txBody>
          <a:bodyPr/>
          <a:lstStyle/>
          <a:p>
            <a:pPr eaLnBrk="0" hangingPunct="0"/>
            <a:endParaRPr lang="en-US">
              <a:solidFill>
                <a:srgbClr val="000000"/>
              </a:solidFill>
            </a:endParaRPr>
          </a:p>
        </p:txBody>
      </p:sp>
      <p:sp>
        <p:nvSpPr>
          <p:cNvPr id="3" name="Right Arrow 2"/>
          <p:cNvSpPr/>
          <p:nvPr/>
        </p:nvSpPr>
        <p:spPr bwMode="auto">
          <a:xfrm rot="2194174">
            <a:off x="3387496" y="2149050"/>
            <a:ext cx="2149475" cy="439784"/>
          </a:xfrm>
          <a:prstGeom prst="rightArrow">
            <a:avLst/>
          </a:prstGeom>
          <a:solidFill>
            <a:srgbClr val="FFF695"/>
          </a:solidFill>
          <a:ln w="9525" cap="flat" cmpd="sng" algn="ctr">
            <a:solidFill>
              <a:schemeClr val="tx1"/>
            </a:solidFill>
            <a:prstDash val="solid"/>
            <a:round/>
            <a:headEnd type="none" w="med" len="med"/>
            <a:tailEnd type="none" w="med" len="med"/>
          </a:ln>
          <a:effectLst/>
          <a:extLst/>
        </p:spPr>
        <p:txBody>
          <a:bodyPr/>
          <a:lstStyle/>
          <a:p>
            <a:pPr eaLnBrk="0" fontAlgn="auto" hangingPunct="0">
              <a:spcBef>
                <a:spcPts val="0"/>
              </a:spcBef>
              <a:spcAft>
                <a:spcPts val="0"/>
              </a:spcAft>
              <a:defRPr/>
            </a:pPr>
            <a:endParaRPr lang="en-US">
              <a:solidFill>
                <a:srgbClr val="000000"/>
              </a:solidFill>
              <a:latin typeface="+mn-lt"/>
              <a:ea typeface="+mn-ea"/>
              <a:cs typeface="+mn-cs"/>
            </a:endParaRPr>
          </a:p>
        </p:txBody>
      </p:sp>
      <p:sp>
        <p:nvSpPr>
          <p:cNvPr id="4" name="Right Arrow 3"/>
          <p:cNvSpPr/>
          <p:nvPr/>
        </p:nvSpPr>
        <p:spPr bwMode="auto">
          <a:xfrm rot="739002">
            <a:off x="5502714" y="3590693"/>
            <a:ext cx="2517775" cy="419426"/>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0" fontAlgn="auto" hangingPunct="0">
              <a:spcBef>
                <a:spcPts val="0"/>
              </a:spcBef>
              <a:spcAft>
                <a:spcPts val="0"/>
              </a:spcAft>
              <a:defRPr/>
            </a:pPr>
            <a:endParaRPr lang="en-US">
              <a:solidFill>
                <a:srgbClr val="000000"/>
              </a:solidFill>
              <a:latin typeface="+mn-lt"/>
              <a:ea typeface="+mn-ea"/>
              <a:cs typeface="+mn-cs"/>
            </a:endParaRPr>
          </a:p>
        </p:txBody>
      </p:sp>
      <p:sp>
        <p:nvSpPr>
          <p:cNvPr id="46084" name="Up Arrow Callout 4"/>
          <p:cNvSpPr>
            <a:spLocks noChangeArrowheads="1"/>
          </p:cNvSpPr>
          <p:nvPr/>
        </p:nvSpPr>
        <p:spPr bwMode="auto">
          <a:xfrm>
            <a:off x="6172200" y="2705100"/>
            <a:ext cx="685800" cy="381000"/>
          </a:xfrm>
          <a:prstGeom prst="upArrowCallout">
            <a:avLst>
              <a:gd name="adj1" fmla="val 25000"/>
              <a:gd name="adj2" fmla="val 25000"/>
              <a:gd name="adj3" fmla="val 24997"/>
              <a:gd name="adj4" fmla="val 64977"/>
            </a:avLst>
          </a:prstGeom>
          <a:solidFill>
            <a:srgbClr val="FFF695"/>
          </a:solidFill>
          <a:ln w="9525">
            <a:solidFill>
              <a:schemeClr val="tx1"/>
            </a:solidFill>
            <a:round/>
            <a:headEnd/>
            <a:tailEnd/>
          </a:ln>
        </p:spPr>
        <p:txBody>
          <a:bodyPr/>
          <a:lstStyle/>
          <a:p>
            <a:pPr eaLnBrk="0" hangingPunct="0"/>
            <a:endParaRPr lang="en-US">
              <a:solidFill>
                <a:srgbClr val="000000"/>
              </a:solidFill>
            </a:endParaRPr>
          </a:p>
        </p:txBody>
      </p:sp>
      <p:sp>
        <p:nvSpPr>
          <p:cNvPr id="46085" name="Up Arrow Callout 5"/>
          <p:cNvSpPr>
            <a:spLocks noChangeArrowheads="1"/>
          </p:cNvSpPr>
          <p:nvPr/>
        </p:nvSpPr>
        <p:spPr bwMode="auto">
          <a:xfrm>
            <a:off x="4737100" y="1955800"/>
            <a:ext cx="685800" cy="416705"/>
          </a:xfrm>
          <a:prstGeom prst="upArrowCallout">
            <a:avLst>
              <a:gd name="adj1" fmla="val 25000"/>
              <a:gd name="adj2" fmla="val 25000"/>
              <a:gd name="adj3" fmla="val 24997"/>
              <a:gd name="adj4" fmla="val 64977"/>
            </a:avLst>
          </a:prstGeom>
          <a:solidFill>
            <a:srgbClr val="FFF695">
              <a:alpha val="97000"/>
            </a:srgbClr>
          </a:solidFill>
          <a:ln w="9525">
            <a:solidFill>
              <a:schemeClr val="tx1"/>
            </a:solidFill>
            <a:round/>
            <a:headEnd/>
            <a:tailEnd/>
          </a:ln>
        </p:spPr>
        <p:txBody>
          <a:bodyPr/>
          <a:lstStyle/>
          <a:p>
            <a:pPr eaLnBrk="0" hangingPunct="0"/>
            <a:endParaRPr lang="en-US">
              <a:solidFill>
                <a:srgbClr val="000000"/>
              </a:solidFill>
            </a:endParaRPr>
          </a:p>
        </p:txBody>
      </p:sp>
      <p:sp>
        <p:nvSpPr>
          <p:cNvPr id="46086" name="Up Arrow Callout 6"/>
          <p:cNvSpPr>
            <a:spLocks noChangeArrowheads="1"/>
          </p:cNvSpPr>
          <p:nvPr/>
        </p:nvSpPr>
        <p:spPr bwMode="auto">
          <a:xfrm>
            <a:off x="5422900" y="2438400"/>
            <a:ext cx="685800" cy="381000"/>
          </a:xfrm>
          <a:prstGeom prst="upArrowCallout">
            <a:avLst>
              <a:gd name="adj1" fmla="val 25000"/>
              <a:gd name="adj2" fmla="val 25000"/>
              <a:gd name="adj3" fmla="val 24997"/>
              <a:gd name="adj4" fmla="val 64977"/>
            </a:avLst>
          </a:prstGeom>
          <a:solidFill>
            <a:srgbClr val="FFFF00">
              <a:alpha val="60000"/>
            </a:srgbClr>
          </a:solidFill>
          <a:ln w="9525">
            <a:solidFill>
              <a:schemeClr val="tx1"/>
            </a:solidFill>
            <a:round/>
            <a:headEnd/>
            <a:tailEnd/>
          </a:ln>
        </p:spPr>
        <p:txBody>
          <a:bodyPr/>
          <a:lstStyle/>
          <a:p>
            <a:pPr eaLnBrk="0" hangingPunct="0"/>
            <a:endParaRPr lang="en-US">
              <a:solidFill>
                <a:srgbClr val="000000"/>
              </a:solidFill>
            </a:endParaRPr>
          </a:p>
        </p:txBody>
      </p:sp>
      <p:sp>
        <p:nvSpPr>
          <p:cNvPr id="8" name="Right Arrow 7"/>
          <p:cNvSpPr/>
          <p:nvPr/>
        </p:nvSpPr>
        <p:spPr bwMode="auto">
          <a:xfrm rot="2194174">
            <a:off x="3409950" y="2484438"/>
            <a:ext cx="2517775" cy="547687"/>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0" fontAlgn="auto" hangingPunct="0">
              <a:spcBef>
                <a:spcPts val="0"/>
              </a:spcBef>
              <a:spcAft>
                <a:spcPts val="0"/>
              </a:spcAft>
              <a:defRPr/>
            </a:pPr>
            <a:endParaRPr lang="en-US">
              <a:solidFill>
                <a:srgbClr val="000000"/>
              </a:solidFill>
              <a:latin typeface="+mn-lt"/>
              <a:ea typeface="+mn-ea"/>
              <a:cs typeface="+mn-cs"/>
            </a:endParaRPr>
          </a:p>
        </p:txBody>
      </p:sp>
      <p:sp>
        <p:nvSpPr>
          <p:cNvPr id="46088" name="Pentagon 8"/>
          <p:cNvSpPr>
            <a:spLocks noChangeArrowheads="1"/>
          </p:cNvSpPr>
          <p:nvPr/>
        </p:nvSpPr>
        <p:spPr bwMode="auto">
          <a:xfrm rot="-5400000">
            <a:off x="6692900" y="2451100"/>
            <a:ext cx="1854200" cy="457200"/>
          </a:xfrm>
          <a:prstGeom prst="homePlate">
            <a:avLst>
              <a:gd name="adj" fmla="val 50000"/>
            </a:avLst>
          </a:prstGeom>
          <a:solidFill>
            <a:schemeClr val="accent3">
              <a:lumMod val="60000"/>
              <a:lumOff val="40000"/>
              <a:alpha val="80000"/>
            </a:schemeClr>
          </a:solidFill>
          <a:ln w="9525">
            <a:noFill/>
            <a:round/>
            <a:headEnd/>
            <a:tailEnd/>
          </a:ln>
        </p:spPr>
        <p:txBody>
          <a:bodyPr/>
          <a:lstStyle/>
          <a:p>
            <a:pPr eaLnBrk="0" hangingPunct="0"/>
            <a:endParaRPr lang="en-US">
              <a:solidFill>
                <a:srgbClr val="000000"/>
              </a:solidFill>
            </a:endParaRPr>
          </a:p>
        </p:txBody>
      </p:sp>
      <p:sp>
        <p:nvSpPr>
          <p:cNvPr id="46089" name="TextBox 9"/>
          <p:cNvSpPr txBox="1">
            <a:spLocks noChangeArrowheads="1"/>
          </p:cNvSpPr>
          <p:nvPr/>
        </p:nvSpPr>
        <p:spPr bwMode="auto">
          <a:xfrm>
            <a:off x="2743200" y="228600"/>
            <a:ext cx="3962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r>
              <a:rPr lang="en-US">
                <a:latin typeface="Arial" charset="0"/>
              </a:rPr>
              <a:t>island arc basalts</a:t>
            </a:r>
          </a:p>
          <a:p>
            <a:r>
              <a:rPr lang="en-US">
                <a:latin typeface="Arial" charset="0"/>
              </a:rPr>
              <a:t>      backarc basin basalts</a:t>
            </a:r>
            <a:br>
              <a:rPr lang="en-US">
                <a:latin typeface="Arial" charset="0"/>
              </a:rPr>
            </a:br>
            <a:r>
              <a:rPr lang="en-US">
                <a:latin typeface="Arial" charset="0"/>
              </a:rPr>
              <a:t>                 underplate</a:t>
            </a:r>
          </a:p>
        </p:txBody>
      </p:sp>
      <p:sp>
        <p:nvSpPr>
          <p:cNvPr id="46090" name="Rectangle 10"/>
          <p:cNvSpPr>
            <a:spLocks noChangeArrowheads="1"/>
          </p:cNvSpPr>
          <p:nvPr/>
        </p:nvSpPr>
        <p:spPr bwMode="auto">
          <a:xfrm>
            <a:off x="7696200" y="1143000"/>
            <a:ext cx="1219200" cy="304800"/>
          </a:xfrm>
          <a:prstGeom prst="rect">
            <a:avLst/>
          </a:prstGeom>
          <a:pattFill prst="horzBrick">
            <a:fgClr>
              <a:srgbClr val="008000"/>
            </a:fgClr>
            <a:bgClr>
              <a:srgbClr val="FFFFFF"/>
            </a:bgClr>
          </a:pattFill>
          <a:ln w="9525">
            <a:noFill/>
            <a:round/>
            <a:headEnd/>
            <a:tailEnd/>
          </a:ln>
        </p:spPr>
        <p:txBody>
          <a:bodyPr/>
          <a:lstStyle/>
          <a:p>
            <a:pPr eaLnBrk="0" hangingPunct="0"/>
            <a:endParaRPr lang="en-US">
              <a:solidFill>
                <a:srgbClr val="000000"/>
              </a:solidFill>
            </a:endParaRPr>
          </a:p>
        </p:txBody>
      </p:sp>
      <p:sp>
        <p:nvSpPr>
          <p:cNvPr id="46091" name="Rectangle 11"/>
          <p:cNvSpPr>
            <a:spLocks noChangeArrowheads="1"/>
          </p:cNvSpPr>
          <p:nvPr/>
        </p:nvSpPr>
        <p:spPr bwMode="auto">
          <a:xfrm>
            <a:off x="6324600" y="1143000"/>
            <a:ext cx="1219200" cy="304800"/>
          </a:xfrm>
          <a:prstGeom prst="rect">
            <a:avLst/>
          </a:prstGeom>
          <a:pattFill prst="horzBrick">
            <a:fgClr>
              <a:srgbClr val="008000"/>
            </a:fgClr>
            <a:bgClr>
              <a:srgbClr val="FFFFFF"/>
            </a:bgClr>
          </a:pattFill>
          <a:ln w="9525">
            <a:noFill/>
            <a:round/>
            <a:headEnd/>
            <a:tailEnd/>
          </a:ln>
        </p:spPr>
        <p:txBody>
          <a:bodyPr/>
          <a:lstStyle/>
          <a:p>
            <a:pPr eaLnBrk="0" hangingPunct="0"/>
            <a:endParaRPr lang="en-US">
              <a:solidFill>
                <a:srgbClr val="000000"/>
              </a:solidFill>
            </a:endParaRPr>
          </a:p>
        </p:txBody>
      </p:sp>
      <p:cxnSp>
        <p:nvCxnSpPr>
          <p:cNvPr id="15" name="Straight Connector 14"/>
          <p:cNvCxnSpPr/>
          <p:nvPr/>
        </p:nvCxnSpPr>
        <p:spPr bwMode="auto">
          <a:xfrm flipH="1">
            <a:off x="914400" y="2819400"/>
            <a:ext cx="1676400"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46093" name="TextBox 17"/>
          <p:cNvSpPr txBox="1">
            <a:spLocks noChangeArrowheads="1"/>
          </p:cNvSpPr>
          <p:nvPr/>
        </p:nvSpPr>
        <p:spPr bwMode="auto">
          <a:xfrm>
            <a:off x="914400" y="1752600"/>
            <a:ext cx="1676400" cy="1016000"/>
          </a:xfrm>
          <a:prstGeom prst="rect">
            <a:avLst/>
          </a:prstGeom>
          <a:pattFill prst="ltHorz">
            <a:fgClr>
              <a:srgbClr val="FF0000"/>
            </a:fgClr>
            <a:bgClr>
              <a:srgbClr val="FFFFFF"/>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r>
              <a:rPr lang="en-US" sz="2000" i="1" dirty="0">
                <a:latin typeface="Arial" charset="0"/>
              </a:rPr>
              <a:t>Sheared    boundary  layer</a:t>
            </a:r>
          </a:p>
        </p:txBody>
      </p:sp>
      <p:sp>
        <p:nvSpPr>
          <p:cNvPr id="46094" name="Left-Right Arrow 18"/>
          <p:cNvSpPr>
            <a:spLocks noChangeArrowheads="1"/>
          </p:cNvSpPr>
          <p:nvPr/>
        </p:nvSpPr>
        <p:spPr bwMode="auto">
          <a:xfrm>
            <a:off x="7086600" y="685800"/>
            <a:ext cx="990600" cy="381000"/>
          </a:xfrm>
          <a:prstGeom prst="leftRightArrow">
            <a:avLst>
              <a:gd name="adj1" fmla="val 50000"/>
              <a:gd name="adj2" fmla="val 50002"/>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n-US">
              <a:solidFill>
                <a:srgbClr val="000000"/>
              </a:solidFill>
            </a:endParaRPr>
          </a:p>
        </p:txBody>
      </p:sp>
      <p:cxnSp>
        <p:nvCxnSpPr>
          <p:cNvPr id="40" name="Straight Connector 39"/>
          <p:cNvCxnSpPr/>
          <p:nvPr/>
        </p:nvCxnSpPr>
        <p:spPr bwMode="auto">
          <a:xfrm>
            <a:off x="8534400" y="2133600"/>
            <a:ext cx="381000" cy="3048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9" name="Straight Connector 8"/>
          <p:cNvCxnSpPr/>
          <p:nvPr/>
        </p:nvCxnSpPr>
        <p:spPr bwMode="auto">
          <a:xfrm flipV="1">
            <a:off x="914400" y="1676400"/>
            <a:ext cx="0" cy="114300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46100" name="Right Triangle 9"/>
          <p:cNvSpPr>
            <a:spLocks noChangeArrowheads="1"/>
          </p:cNvSpPr>
          <p:nvPr/>
        </p:nvSpPr>
        <p:spPr bwMode="auto">
          <a:xfrm rot="5400000">
            <a:off x="2514600" y="1752600"/>
            <a:ext cx="1219200" cy="1066800"/>
          </a:xfrm>
          <a:prstGeom prst="rtTriangle">
            <a:avLst/>
          </a:prstGeom>
          <a:pattFill prst="ltHorz">
            <a:fgClr>
              <a:srgbClr val="FF0000"/>
            </a:fgClr>
            <a:bgClr>
              <a:srgbClr val="FFFFFF"/>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hangingPunct="0"/>
            <a:endParaRPr lang="en-US" sz="2400">
              <a:solidFill>
                <a:srgbClr val="000000"/>
              </a:solidFill>
              <a:latin typeface="Arial" charset="0"/>
            </a:endParaRPr>
          </a:p>
        </p:txBody>
      </p:sp>
      <p:sp>
        <p:nvSpPr>
          <p:cNvPr id="46101" name="Right Triangle 12"/>
          <p:cNvSpPr>
            <a:spLocks noChangeArrowheads="1"/>
          </p:cNvSpPr>
          <p:nvPr/>
        </p:nvSpPr>
        <p:spPr bwMode="auto">
          <a:xfrm rot="5400000">
            <a:off x="6438900" y="1333500"/>
            <a:ext cx="990600" cy="1219200"/>
          </a:xfrm>
          <a:prstGeom prst="rtTriangle">
            <a:avLst/>
          </a:prstGeom>
          <a:pattFill prst="ltHorz">
            <a:fgClr>
              <a:srgbClr val="FF0000"/>
            </a:fgClr>
            <a:bgClr>
              <a:srgbClr val="FFFFFF"/>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hangingPunct="0"/>
            <a:endParaRPr lang="en-US" sz="2400">
              <a:solidFill>
                <a:srgbClr val="000000"/>
              </a:solidFill>
              <a:latin typeface="Arial" charset="0"/>
            </a:endParaRPr>
          </a:p>
        </p:txBody>
      </p:sp>
      <p:sp>
        <p:nvSpPr>
          <p:cNvPr id="46102" name="Right Triangle 32"/>
          <p:cNvSpPr>
            <a:spLocks noChangeArrowheads="1"/>
          </p:cNvSpPr>
          <p:nvPr/>
        </p:nvSpPr>
        <p:spPr bwMode="auto">
          <a:xfrm rot="5400000" flipV="1">
            <a:off x="7772400" y="1371600"/>
            <a:ext cx="1066800" cy="1219200"/>
          </a:xfrm>
          <a:prstGeom prst="rtTriangle">
            <a:avLst/>
          </a:prstGeom>
          <a:pattFill prst="ltHorz">
            <a:fgClr>
              <a:srgbClr val="FF0000"/>
            </a:fgClr>
            <a:bgClr>
              <a:srgbClr val="FFFFFF"/>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hangingPunct="0"/>
            <a:endParaRPr lang="en-US" sz="2400">
              <a:solidFill>
                <a:srgbClr val="000000"/>
              </a:solidFill>
              <a:latin typeface="Arial" charset="0"/>
            </a:endParaRPr>
          </a:p>
        </p:txBody>
      </p:sp>
      <p:cxnSp>
        <p:nvCxnSpPr>
          <p:cNvPr id="37" name="Straight Connector 36"/>
          <p:cNvCxnSpPr/>
          <p:nvPr/>
        </p:nvCxnSpPr>
        <p:spPr bwMode="auto">
          <a:xfrm>
            <a:off x="5638800" y="3276600"/>
            <a:ext cx="3352800" cy="0"/>
          </a:xfrm>
          <a:prstGeom prst="line">
            <a:avLst/>
          </a:prstGeom>
          <a:solidFill>
            <a:schemeClr val="accent1"/>
          </a:solidFill>
          <a:ln w="38100" cap="flat" cmpd="sng" algn="ctr">
            <a:solidFill>
              <a:schemeClr val="tx1"/>
            </a:solidFill>
            <a:prstDash val="lgDash"/>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46104" name="Isosceles Triangle 19"/>
          <p:cNvSpPr>
            <a:spLocks noChangeArrowheads="1"/>
          </p:cNvSpPr>
          <p:nvPr/>
        </p:nvSpPr>
        <p:spPr bwMode="auto">
          <a:xfrm>
            <a:off x="6858000" y="3296458"/>
            <a:ext cx="1524000" cy="431800"/>
          </a:xfrm>
          <a:prstGeom prst="triangle">
            <a:avLst>
              <a:gd name="adj" fmla="val 50833"/>
            </a:avLst>
          </a:prstGeom>
          <a:solidFill>
            <a:schemeClr val="accent3">
              <a:lumMod val="60000"/>
              <a:lumOff val="40000"/>
              <a:alpha val="95000"/>
            </a:schemeClr>
          </a:solidFill>
          <a:ln>
            <a:noFill/>
          </a:ln>
          <a:extLst/>
        </p:spPr>
        <p:txBody>
          <a:bodyPr/>
          <a:lstStyle/>
          <a:p>
            <a:pPr defTabSz="914400" eaLnBrk="0" hangingPunct="0"/>
            <a:endParaRPr lang="en-US" sz="2400">
              <a:solidFill>
                <a:srgbClr val="000000"/>
              </a:solidFill>
              <a:latin typeface="Arial" charset="0"/>
            </a:endParaRPr>
          </a:p>
        </p:txBody>
      </p:sp>
      <p:cxnSp>
        <p:nvCxnSpPr>
          <p:cNvPr id="26" name="Straight Connector 25"/>
          <p:cNvCxnSpPr/>
          <p:nvPr/>
        </p:nvCxnSpPr>
        <p:spPr bwMode="auto">
          <a:xfrm>
            <a:off x="762000" y="4495800"/>
            <a:ext cx="8353425" cy="25400"/>
          </a:xfrm>
          <a:prstGeom prst="line">
            <a:avLst/>
          </a:prstGeom>
          <a:solidFill>
            <a:schemeClr val="accent1"/>
          </a:solidFill>
          <a:ln w="571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7" name="Rectangle 26"/>
          <p:cNvSpPr/>
          <p:nvPr/>
        </p:nvSpPr>
        <p:spPr bwMode="auto">
          <a:xfrm>
            <a:off x="1155700" y="4038600"/>
            <a:ext cx="2044700" cy="3048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fontAlgn="auto" hangingPunct="0">
              <a:spcBef>
                <a:spcPts val="0"/>
              </a:spcBef>
              <a:spcAft>
                <a:spcPts val="0"/>
              </a:spcAft>
              <a:defRPr/>
            </a:pPr>
            <a:endParaRPr lang="en-US" sz="2400">
              <a:solidFill>
                <a:srgbClr val="000000"/>
              </a:solidFill>
              <a:latin typeface="Arial" charset="0"/>
              <a:ea typeface="+mn-ea"/>
              <a:cs typeface="+mn-cs"/>
            </a:endParaRPr>
          </a:p>
        </p:txBody>
      </p:sp>
      <p:sp>
        <p:nvSpPr>
          <p:cNvPr id="43" name="Rectangle 42"/>
          <p:cNvSpPr/>
          <p:nvPr/>
        </p:nvSpPr>
        <p:spPr bwMode="auto">
          <a:xfrm>
            <a:off x="3886200" y="4191000"/>
            <a:ext cx="1676400" cy="3048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fontAlgn="auto" hangingPunct="0">
              <a:spcBef>
                <a:spcPts val="0"/>
              </a:spcBef>
              <a:spcAft>
                <a:spcPts val="0"/>
              </a:spcAft>
              <a:defRPr/>
            </a:pPr>
            <a:endParaRPr lang="en-US" sz="2400">
              <a:solidFill>
                <a:srgbClr val="000000"/>
              </a:solidFill>
              <a:latin typeface="Arial" charset="0"/>
              <a:ea typeface="+mn-ea"/>
              <a:cs typeface="+mn-cs"/>
            </a:endParaRPr>
          </a:p>
        </p:txBody>
      </p:sp>
      <p:sp>
        <p:nvSpPr>
          <p:cNvPr id="44" name="Rectangle 43"/>
          <p:cNvSpPr/>
          <p:nvPr/>
        </p:nvSpPr>
        <p:spPr bwMode="auto">
          <a:xfrm>
            <a:off x="7772400" y="4292600"/>
            <a:ext cx="1343025" cy="2286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fontAlgn="auto" hangingPunct="0">
              <a:spcBef>
                <a:spcPts val="0"/>
              </a:spcBef>
              <a:spcAft>
                <a:spcPts val="0"/>
              </a:spcAft>
              <a:defRPr/>
            </a:pPr>
            <a:endParaRPr lang="en-US" sz="2400">
              <a:solidFill>
                <a:srgbClr val="000000"/>
              </a:solidFill>
              <a:latin typeface="Arial" charset="0"/>
              <a:ea typeface="+mn-ea"/>
              <a:cs typeface="+mn-cs"/>
            </a:endParaRPr>
          </a:p>
        </p:txBody>
      </p:sp>
      <p:sp>
        <p:nvSpPr>
          <p:cNvPr id="46111" name="Rectangle 28"/>
          <p:cNvSpPr>
            <a:spLocks noChangeArrowheads="1"/>
          </p:cNvSpPr>
          <p:nvPr/>
        </p:nvSpPr>
        <p:spPr bwMode="auto">
          <a:xfrm>
            <a:off x="1613863" y="4273832"/>
            <a:ext cx="1295400" cy="221968"/>
          </a:xfrm>
          <a:prstGeom prst="rect">
            <a:avLst/>
          </a:prstGeom>
          <a:solidFill>
            <a:srgbClr val="47A912">
              <a:alpha val="47000"/>
            </a:srgbClr>
          </a:solidFill>
          <a:ln>
            <a:noFill/>
          </a:ln>
          <a:extLst/>
        </p:spPr>
        <p:txBody>
          <a:bodyPr/>
          <a:lstStyle/>
          <a:p>
            <a:pPr defTabSz="914400" eaLnBrk="0" hangingPunct="0"/>
            <a:endParaRPr lang="en-US" sz="2400">
              <a:solidFill>
                <a:srgbClr val="000000"/>
              </a:solidFill>
              <a:latin typeface="Arial" charset="0"/>
            </a:endParaRPr>
          </a:p>
        </p:txBody>
      </p:sp>
      <p:sp>
        <p:nvSpPr>
          <p:cNvPr id="2" name="TextBox 1"/>
          <p:cNvSpPr txBox="1"/>
          <p:nvPr/>
        </p:nvSpPr>
        <p:spPr>
          <a:xfrm>
            <a:off x="3886200" y="3728258"/>
            <a:ext cx="1295400" cy="461665"/>
          </a:xfrm>
          <a:prstGeom prst="rect">
            <a:avLst/>
          </a:prstGeom>
          <a:noFill/>
        </p:spPr>
        <p:txBody>
          <a:bodyPr wrap="square" rtlCol="0">
            <a:spAutoFit/>
          </a:bodyPr>
          <a:lstStyle/>
          <a:p>
            <a:r>
              <a:rPr lang="en-US" sz="2400" b="1" dirty="0" smtClean="0"/>
              <a:t>TZ</a:t>
            </a:r>
            <a:endParaRPr lang="en-US" sz="2400" b="1" dirty="0"/>
          </a:p>
        </p:txBody>
      </p:sp>
      <p:sp>
        <p:nvSpPr>
          <p:cNvPr id="5" name="TextBox 4"/>
          <p:cNvSpPr txBox="1"/>
          <p:nvPr/>
        </p:nvSpPr>
        <p:spPr>
          <a:xfrm>
            <a:off x="2299663" y="1752600"/>
            <a:ext cx="1219200" cy="461665"/>
          </a:xfrm>
          <a:prstGeom prst="rect">
            <a:avLst/>
          </a:prstGeom>
          <a:noFill/>
        </p:spPr>
        <p:txBody>
          <a:bodyPr wrap="square" rtlCol="0">
            <a:spAutoFit/>
          </a:bodyPr>
          <a:lstStyle/>
          <a:p>
            <a:r>
              <a:rPr lang="en-US" sz="2400" b="1" dirty="0" smtClean="0"/>
              <a:t>LLAMA</a:t>
            </a:r>
            <a:endParaRPr lang="en-US" sz="2400" b="1" dirty="0"/>
          </a:p>
        </p:txBody>
      </p:sp>
      <p:sp>
        <p:nvSpPr>
          <p:cNvPr id="6" name="Rectangle 5"/>
          <p:cNvSpPr/>
          <p:nvPr/>
        </p:nvSpPr>
        <p:spPr>
          <a:xfrm>
            <a:off x="762000" y="3728258"/>
            <a:ext cx="8353425" cy="767542"/>
          </a:xfrm>
          <a:prstGeom prst="rect">
            <a:avLst/>
          </a:prstGeom>
          <a:gradFill flip="none" rotWithShape="1">
            <a:gsLst>
              <a:gs pos="35000">
                <a:schemeClr val="accent3">
                  <a:alpha val="52000"/>
                </a:schemeClr>
              </a:gs>
              <a:gs pos="100000">
                <a:srgbClr val="CCFFCC"/>
              </a:gs>
              <a:gs pos="62000">
                <a:srgbClr val="CCFFCC">
                  <a:alpha val="51000"/>
                </a:srgbClr>
              </a:gs>
            </a:gsLst>
            <a:path path="rect">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Curved Right Arrow 6"/>
          <p:cNvSpPr/>
          <p:nvPr/>
        </p:nvSpPr>
        <p:spPr>
          <a:xfrm flipH="1" flipV="1">
            <a:off x="8191500" y="3403599"/>
            <a:ext cx="533400" cy="870232"/>
          </a:xfrm>
          <a:prstGeom prst="curvedRightArrow">
            <a:avLst>
              <a:gd name="adj1" fmla="val 27600"/>
              <a:gd name="adj2" fmla="val 51600"/>
              <a:gd name="adj3" fmla="val 25000"/>
            </a:avLst>
          </a:prstGeom>
          <a:solidFill>
            <a:srgbClr val="CCFFCC"/>
          </a:solidFill>
          <a:ln>
            <a:solidFill>
              <a:srgbClr val="47A91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 name="Curved Left Arrow 9"/>
          <p:cNvSpPr/>
          <p:nvPr/>
        </p:nvSpPr>
        <p:spPr>
          <a:xfrm flipV="1">
            <a:off x="2921963" y="3606800"/>
            <a:ext cx="787400" cy="889000"/>
          </a:xfrm>
          <a:prstGeom prst="curvedLeftArrow">
            <a:avLst/>
          </a:prstGeom>
          <a:solidFill>
            <a:srgbClr val="CC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8" name="Curved Left Arrow 37"/>
          <p:cNvSpPr/>
          <p:nvPr/>
        </p:nvSpPr>
        <p:spPr>
          <a:xfrm flipH="1" flipV="1">
            <a:off x="888998" y="3606800"/>
            <a:ext cx="724864" cy="908858"/>
          </a:xfrm>
          <a:prstGeom prst="curvedLeftArrow">
            <a:avLst>
              <a:gd name="adj1" fmla="val 25000"/>
              <a:gd name="adj2" fmla="val 46774"/>
              <a:gd name="adj3" fmla="val 25000"/>
            </a:avLst>
          </a:prstGeom>
          <a:solidFill>
            <a:srgbClr val="CC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6838950" y="1431362"/>
            <a:ext cx="1866900" cy="400110"/>
          </a:xfrm>
          <a:prstGeom prst="rect">
            <a:avLst/>
          </a:prstGeom>
          <a:noFill/>
        </p:spPr>
        <p:txBody>
          <a:bodyPr wrap="square" rtlCol="0">
            <a:spAutoFit/>
          </a:bodyPr>
          <a:lstStyle/>
          <a:p>
            <a:r>
              <a:rPr lang="en-US" sz="2000" i="1" dirty="0" smtClean="0"/>
              <a:t>Ridge suction</a:t>
            </a:r>
            <a:endParaRPr lang="en-US" sz="2000" i="1" dirty="0"/>
          </a:p>
        </p:txBody>
      </p:sp>
      <p:sp>
        <p:nvSpPr>
          <p:cNvPr id="11" name="TextBox 10"/>
          <p:cNvSpPr txBox="1"/>
          <p:nvPr/>
        </p:nvSpPr>
        <p:spPr>
          <a:xfrm>
            <a:off x="2854904" y="4521200"/>
            <a:ext cx="1605392" cy="646331"/>
          </a:xfrm>
          <a:prstGeom prst="rect">
            <a:avLst/>
          </a:prstGeom>
          <a:noFill/>
        </p:spPr>
        <p:txBody>
          <a:bodyPr wrap="square" rtlCol="0">
            <a:spAutoFit/>
          </a:bodyPr>
          <a:lstStyle/>
          <a:p>
            <a:r>
              <a:rPr lang="en-US" dirty="0" smtClean="0"/>
              <a:t>Secondary </a:t>
            </a:r>
            <a:r>
              <a:rPr lang="en-US" dirty="0" err="1" smtClean="0"/>
              <a:t>downwellings</a:t>
            </a:r>
            <a:endParaRPr lang="en-US" dirty="0"/>
          </a:p>
        </p:txBody>
      </p:sp>
      <p:sp>
        <p:nvSpPr>
          <p:cNvPr id="12" name="TextBox 11"/>
          <p:cNvSpPr txBox="1"/>
          <p:nvPr/>
        </p:nvSpPr>
        <p:spPr>
          <a:xfrm>
            <a:off x="6838950" y="4677827"/>
            <a:ext cx="2305050" cy="1200328"/>
          </a:xfrm>
          <a:prstGeom prst="rect">
            <a:avLst/>
          </a:prstGeom>
          <a:noFill/>
        </p:spPr>
        <p:txBody>
          <a:bodyPr wrap="square" rtlCol="0">
            <a:spAutoFit/>
          </a:bodyPr>
          <a:lstStyle/>
          <a:p>
            <a:r>
              <a:rPr lang="en-US" sz="2400" dirty="0" smtClean="0"/>
              <a:t>Passive </a:t>
            </a:r>
            <a:r>
              <a:rPr lang="en-US" sz="2400" dirty="0" err="1" smtClean="0"/>
              <a:t>upwellings</a:t>
            </a:r>
            <a:endParaRPr lang="en-US" sz="2400" dirty="0" smtClean="0"/>
          </a:p>
          <a:p>
            <a:r>
              <a:rPr lang="en-US" sz="2400" dirty="0" smtClean="0"/>
              <a:t>(not self-driven)</a:t>
            </a:r>
            <a:endParaRPr lang="en-US" sz="2400" dirty="0"/>
          </a:p>
        </p:txBody>
      </p:sp>
      <p:sp>
        <p:nvSpPr>
          <p:cNvPr id="14" name="Down Arrow 13"/>
          <p:cNvSpPr/>
          <p:nvPr/>
        </p:nvSpPr>
        <p:spPr>
          <a:xfrm>
            <a:off x="3468063" y="5167531"/>
            <a:ext cx="418137" cy="18544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317500" y="4991100"/>
            <a:ext cx="2425700" cy="646331"/>
          </a:xfrm>
          <a:prstGeom prst="rect">
            <a:avLst/>
          </a:prstGeom>
          <a:noFill/>
        </p:spPr>
        <p:txBody>
          <a:bodyPr wrap="square" rtlCol="0">
            <a:spAutoFit/>
          </a:bodyPr>
          <a:lstStyle/>
          <a:p>
            <a:r>
              <a:rPr lang="en-US" i="1" dirty="0" err="1" smtClean="0">
                <a:solidFill>
                  <a:srgbClr val="0000FF"/>
                </a:solidFill>
              </a:rPr>
              <a:t>Athermal</a:t>
            </a:r>
            <a:r>
              <a:rPr lang="en-US" i="1" dirty="0" smtClean="0">
                <a:solidFill>
                  <a:srgbClr val="0000FF"/>
                </a:solidFill>
              </a:rPr>
              <a:t> explanation of tomographic results</a:t>
            </a:r>
            <a:endParaRPr lang="en-US" i="1" dirty="0">
              <a:solidFill>
                <a:srgbClr val="0000FF"/>
              </a:solidFill>
            </a:endParaRPr>
          </a:p>
        </p:txBody>
      </p:sp>
      <p:sp>
        <p:nvSpPr>
          <p:cNvPr id="17" name="TextBox 16"/>
          <p:cNvSpPr txBox="1"/>
          <p:nvPr/>
        </p:nvSpPr>
        <p:spPr>
          <a:xfrm>
            <a:off x="1030626" y="3218933"/>
            <a:ext cx="2590800" cy="369332"/>
          </a:xfrm>
          <a:prstGeom prst="rect">
            <a:avLst/>
          </a:prstGeom>
          <a:noFill/>
        </p:spPr>
        <p:txBody>
          <a:bodyPr wrap="square" rtlCol="0">
            <a:spAutoFit/>
          </a:bodyPr>
          <a:lstStyle/>
          <a:p>
            <a:r>
              <a:rPr lang="en-US" i="1" dirty="0" smtClean="0">
                <a:solidFill>
                  <a:srgbClr val="FF0000"/>
                </a:solidFill>
              </a:rPr>
              <a:t>Low </a:t>
            </a:r>
            <a:r>
              <a:rPr lang="en-US" i="1" dirty="0" err="1" smtClean="0">
                <a:solidFill>
                  <a:srgbClr val="FF0000"/>
                </a:solidFill>
              </a:rPr>
              <a:t>wavespeeds</a:t>
            </a:r>
            <a:endParaRPr lang="en-US" i="1" dirty="0">
              <a:solidFill>
                <a:srgbClr val="FF0000"/>
              </a:solidFill>
            </a:endParaRPr>
          </a:p>
        </p:txBody>
      </p:sp>
      <p:sp>
        <p:nvSpPr>
          <p:cNvPr id="18" name="Up Arrow 17"/>
          <p:cNvSpPr/>
          <p:nvPr/>
        </p:nvSpPr>
        <p:spPr>
          <a:xfrm>
            <a:off x="1613862" y="2857500"/>
            <a:ext cx="227638" cy="328372"/>
          </a:xfrm>
          <a:prstGeom prst="upArrow">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9546863"/>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48000" y="914400"/>
            <a:ext cx="5384802" cy="1244600"/>
          </a:xfrm>
          <a:prstGeom prst="rect">
            <a:avLst/>
          </a:prstGeom>
        </p:spPr>
      </p:pic>
      <p:pic>
        <p:nvPicPr>
          <p:cNvPr id="3" name="Picture 2"/>
          <p:cNvPicPr>
            <a:picLocks noChangeAspect="1"/>
          </p:cNvPicPr>
          <p:nvPr/>
        </p:nvPicPr>
        <p:blipFill>
          <a:blip r:embed="rId3"/>
          <a:stretch>
            <a:fillRect/>
          </a:stretch>
        </p:blipFill>
        <p:spPr>
          <a:xfrm>
            <a:off x="3048000" y="3473101"/>
            <a:ext cx="5054600" cy="1320800"/>
          </a:xfrm>
          <a:prstGeom prst="rect">
            <a:avLst/>
          </a:prstGeom>
        </p:spPr>
      </p:pic>
      <p:pic>
        <p:nvPicPr>
          <p:cNvPr id="4" name="Picture 3"/>
          <p:cNvPicPr>
            <a:picLocks noChangeAspect="1"/>
          </p:cNvPicPr>
          <p:nvPr/>
        </p:nvPicPr>
        <p:blipFill>
          <a:blip r:embed="rId4"/>
          <a:stretch>
            <a:fillRect/>
          </a:stretch>
        </p:blipFill>
        <p:spPr>
          <a:xfrm rot="5400000">
            <a:off x="4826000" y="355600"/>
            <a:ext cx="1498600" cy="5054600"/>
          </a:xfrm>
          <a:prstGeom prst="rect">
            <a:avLst/>
          </a:prstGeom>
        </p:spPr>
      </p:pic>
      <p:sp>
        <p:nvSpPr>
          <p:cNvPr id="5" name="Rectangle 4"/>
          <p:cNvSpPr/>
          <p:nvPr/>
        </p:nvSpPr>
        <p:spPr>
          <a:xfrm>
            <a:off x="2743200" y="4826000"/>
            <a:ext cx="5689603" cy="431800"/>
          </a:xfrm>
          <a:prstGeom prst="rect">
            <a:avLst/>
          </a:prstGeom>
          <a:pattFill prst="sphere">
            <a:fgClr>
              <a:schemeClr val="accent3"/>
            </a:fgClr>
            <a:bgClr>
              <a:srgbClr val="FF0000"/>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rot="5400000" flipV="1">
            <a:off x="679462" y="2762252"/>
            <a:ext cx="4267190" cy="139706"/>
          </a:xfrm>
          <a:prstGeom prst="rect">
            <a:avLst/>
          </a:prstGeom>
          <a:pattFill prst="sphere">
            <a:fgClr>
              <a:schemeClr val="accent3"/>
            </a:fgClr>
            <a:bgClr>
              <a:srgbClr val="FF0000"/>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Bent Arrow 8"/>
          <p:cNvSpPr/>
          <p:nvPr/>
        </p:nvSpPr>
        <p:spPr>
          <a:xfrm>
            <a:off x="4839637" y="1845965"/>
            <a:ext cx="799163" cy="2133600"/>
          </a:xfrm>
          <a:prstGeom prst="bentArrow">
            <a:avLst/>
          </a:prstGeom>
          <a:solidFill>
            <a:srgbClr val="CC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 name="Rectangle 9"/>
          <p:cNvSpPr/>
          <p:nvPr/>
        </p:nvSpPr>
        <p:spPr>
          <a:xfrm>
            <a:off x="2882910" y="889001"/>
            <a:ext cx="165090" cy="3682999"/>
          </a:xfrm>
          <a:prstGeom prst="rect">
            <a:avLst/>
          </a:prstGeom>
          <a:solidFill>
            <a:srgbClr val="CC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5638800" y="4888468"/>
            <a:ext cx="2362200" cy="400110"/>
          </a:xfrm>
          <a:prstGeom prst="rect">
            <a:avLst/>
          </a:prstGeom>
          <a:noFill/>
        </p:spPr>
        <p:txBody>
          <a:bodyPr wrap="square" rtlCol="0">
            <a:spAutoFit/>
          </a:bodyPr>
          <a:lstStyle/>
          <a:p>
            <a:r>
              <a:rPr lang="en-US" sz="2000" dirty="0" smtClean="0">
                <a:solidFill>
                  <a:schemeClr val="bg1"/>
                </a:solidFill>
              </a:rPr>
              <a:t>Au </a:t>
            </a:r>
            <a:r>
              <a:rPr lang="en-US" sz="2000" dirty="0" err="1">
                <a:solidFill>
                  <a:schemeClr val="bg1"/>
                </a:solidFill>
              </a:rPr>
              <a:t>R</a:t>
            </a:r>
            <a:r>
              <a:rPr lang="en-US" sz="2000" dirty="0" err="1" smtClean="0">
                <a:solidFill>
                  <a:schemeClr val="bg1"/>
                </a:solidFill>
              </a:rPr>
              <a:t>evoirsevoir</a:t>
            </a:r>
            <a:endParaRPr lang="en-US" sz="2000" dirty="0">
              <a:solidFill>
                <a:schemeClr val="bg1"/>
              </a:solidFill>
            </a:endParaRPr>
          </a:p>
        </p:txBody>
      </p:sp>
      <p:sp>
        <p:nvSpPr>
          <p:cNvPr id="12" name="TextBox 11"/>
          <p:cNvSpPr txBox="1"/>
          <p:nvPr/>
        </p:nvSpPr>
        <p:spPr>
          <a:xfrm>
            <a:off x="4089400" y="1308100"/>
            <a:ext cx="3403600" cy="461665"/>
          </a:xfrm>
          <a:prstGeom prst="rect">
            <a:avLst/>
          </a:prstGeom>
          <a:noFill/>
        </p:spPr>
        <p:txBody>
          <a:bodyPr wrap="square" rtlCol="0">
            <a:spAutoFit/>
          </a:bodyPr>
          <a:lstStyle/>
          <a:p>
            <a:r>
              <a:rPr lang="en-US" sz="2400" dirty="0" smtClean="0">
                <a:solidFill>
                  <a:srgbClr val="FFFFFF"/>
                </a:solidFill>
              </a:rPr>
              <a:t>LLAMA </a:t>
            </a:r>
            <a:r>
              <a:rPr lang="en-US" sz="2400" dirty="0" err="1" smtClean="0">
                <a:solidFill>
                  <a:srgbClr val="FFFFFF"/>
                </a:solidFill>
              </a:rPr>
              <a:t>Harzburgite</a:t>
            </a:r>
            <a:endParaRPr lang="en-US" sz="2400" dirty="0">
              <a:solidFill>
                <a:srgbClr val="FFFFFF"/>
              </a:solidFill>
            </a:endParaRPr>
          </a:p>
        </p:txBody>
      </p:sp>
      <p:sp>
        <p:nvSpPr>
          <p:cNvPr id="13" name="TextBox 12"/>
          <p:cNvSpPr txBox="1"/>
          <p:nvPr/>
        </p:nvSpPr>
        <p:spPr>
          <a:xfrm>
            <a:off x="5294963" y="3769667"/>
            <a:ext cx="2349500" cy="461665"/>
          </a:xfrm>
          <a:prstGeom prst="rect">
            <a:avLst/>
          </a:prstGeom>
          <a:noFill/>
        </p:spPr>
        <p:txBody>
          <a:bodyPr wrap="square" rtlCol="0">
            <a:spAutoFit/>
          </a:bodyPr>
          <a:lstStyle/>
          <a:p>
            <a:r>
              <a:rPr lang="en-US" sz="2400" dirty="0" smtClean="0">
                <a:solidFill>
                  <a:schemeClr val="bg1"/>
                </a:solidFill>
              </a:rPr>
              <a:t>TZ </a:t>
            </a:r>
            <a:r>
              <a:rPr lang="en-US" sz="2400" dirty="0" err="1" smtClean="0">
                <a:solidFill>
                  <a:schemeClr val="bg1"/>
                </a:solidFill>
              </a:rPr>
              <a:t>piclogite</a:t>
            </a:r>
            <a:endParaRPr lang="en-US" sz="2400" dirty="0">
              <a:solidFill>
                <a:schemeClr val="bg1"/>
              </a:solidFill>
            </a:endParaRPr>
          </a:p>
        </p:txBody>
      </p:sp>
      <p:sp>
        <p:nvSpPr>
          <p:cNvPr id="14" name="Rectangle 13"/>
          <p:cNvSpPr/>
          <p:nvPr/>
        </p:nvSpPr>
        <p:spPr>
          <a:xfrm rot="10800000">
            <a:off x="2743199" y="584208"/>
            <a:ext cx="5689603" cy="114299"/>
          </a:xfrm>
          <a:prstGeom prst="rect">
            <a:avLst/>
          </a:prstGeom>
          <a:pattFill prst="sphere">
            <a:fgClr>
              <a:schemeClr val="accent3"/>
            </a:fgClr>
            <a:bgClr>
              <a:srgbClr val="FF0000"/>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rot="5400000">
            <a:off x="5562609" y="-1981194"/>
            <a:ext cx="190492" cy="5549895"/>
          </a:xfrm>
          <a:prstGeom prst="rect">
            <a:avLst/>
          </a:prstGeom>
          <a:solidFill>
            <a:srgbClr val="CC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3"/>
          <a:stretch>
            <a:fillRect/>
          </a:stretch>
        </p:blipFill>
        <p:spPr>
          <a:xfrm rot="16200000">
            <a:off x="6629404" y="3022596"/>
            <a:ext cx="2666997" cy="939803"/>
          </a:xfrm>
          <a:prstGeom prst="rect">
            <a:avLst/>
          </a:prstGeom>
          <a:ln>
            <a:noFill/>
          </a:ln>
          <a:effectLst/>
        </p:spPr>
      </p:pic>
      <p:sp>
        <p:nvSpPr>
          <p:cNvPr id="17" name="Bent-Up Arrow 16"/>
          <p:cNvSpPr/>
          <p:nvPr/>
        </p:nvSpPr>
        <p:spPr>
          <a:xfrm>
            <a:off x="4711701" y="4231332"/>
            <a:ext cx="3492500" cy="657136"/>
          </a:xfrm>
          <a:prstGeom prst="bentUpArrow">
            <a:avLst/>
          </a:prstGeom>
          <a:solidFill>
            <a:srgbClr val="CC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Bent Arrow 17"/>
          <p:cNvSpPr/>
          <p:nvPr/>
        </p:nvSpPr>
        <p:spPr>
          <a:xfrm rot="5400000" flipH="1">
            <a:off x="3530605" y="3185472"/>
            <a:ext cx="965200" cy="2260589"/>
          </a:xfrm>
          <a:prstGeom prst="bentArrow">
            <a:avLst>
              <a:gd name="adj1" fmla="val 25000"/>
              <a:gd name="adj2" fmla="val 25000"/>
              <a:gd name="adj3" fmla="val 25000"/>
              <a:gd name="adj4" fmla="val 39802"/>
            </a:avLst>
          </a:prstGeom>
          <a:solidFill>
            <a:srgbClr val="CC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9" name="Bent-Up Arrow 18"/>
          <p:cNvSpPr/>
          <p:nvPr/>
        </p:nvSpPr>
        <p:spPr>
          <a:xfrm rot="5400000">
            <a:off x="2584459" y="4692645"/>
            <a:ext cx="812789" cy="495300"/>
          </a:xfrm>
          <a:prstGeom prst="bentUpArrow">
            <a:avLst/>
          </a:prstGeom>
          <a:pattFill prst="lgConfetti">
            <a:fgClr>
              <a:schemeClr val="accent3"/>
            </a:fgClr>
            <a:bgClr>
              <a:srgbClr val="FF0000"/>
            </a:bgClr>
          </a:patt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ight Triangle 20"/>
          <p:cNvSpPr/>
          <p:nvPr/>
        </p:nvSpPr>
        <p:spPr>
          <a:xfrm flipH="1">
            <a:off x="6718300" y="584207"/>
            <a:ext cx="1714502" cy="1574794"/>
          </a:xfrm>
          <a:prstGeom prst="rtTriangle">
            <a:avLst/>
          </a:prstGeom>
          <a:gradFill flip="none" rotWithShape="1">
            <a:gsLst>
              <a:gs pos="1000">
                <a:srgbClr val="FF0000">
                  <a:alpha val="74000"/>
                </a:srgbClr>
              </a:gs>
              <a:gs pos="100000">
                <a:srgbClr val="FFFFFF"/>
              </a:gs>
            </a:gsLst>
            <a:path path="circle">
              <a:fillToRect t="100000" r="100000"/>
            </a:path>
            <a:tileRect l="-100000" b="-10000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ight Triangle 21"/>
          <p:cNvSpPr/>
          <p:nvPr/>
        </p:nvSpPr>
        <p:spPr>
          <a:xfrm flipH="1">
            <a:off x="7861300" y="647705"/>
            <a:ext cx="571502" cy="482590"/>
          </a:xfrm>
          <a:prstGeom prst="rtTriangl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2073980" y="5524020"/>
            <a:ext cx="6897189" cy="954107"/>
          </a:xfrm>
          <a:prstGeom prst="rect">
            <a:avLst/>
          </a:prstGeom>
          <a:noFill/>
        </p:spPr>
        <p:txBody>
          <a:bodyPr wrap="square" rtlCol="0">
            <a:spAutoFit/>
          </a:bodyPr>
          <a:lstStyle/>
          <a:p>
            <a:r>
              <a:rPr lang="en-US" sz="2800" dirty="0" smtClean="0">
                <a:solidFill>
                  <a:srgbClr val="008000"/>
                </a:solidFill>
              </a:rPr>
              <a:t>Oceanic crust accumulates at base (au revoir)</a:t>
            </a:r>
          </a:p>
          <a:p>
            <a:r>
              <a:rPr lang="en-US" sz="2800" dirty="0" err="1" smtClean="0">
                <a:solidFill>
                  <a:srgbClr val="008000"/>
                </a:solidFill>
              </a:rPr>
              <a:t>Harzburgite</a:t>
            </a:r>
            <a:r>
              <a:rPr lang="en-US" sz="2800" dirty="0" smtClean="0">
                <a:solidFill>
                  <a:srgbClr val="008000"/>
                </a:solidFill>
              </a:rPr>
              <a:t> rises  out as it heats</a:t>
            </a:r>
            <a:endParaRPr lang="en-US" sz="2800" dirty="0">
              <a:solidFill>
                <a:srgbClr val="008000"/>
              </a:solidFill>
            </a:endParaRPr>
          </a:p>
        </p:txBody>
      </p:sp>
      <p:sp>
        <p:nvSpPr>
          <p:cNvPr id="8" name="TextBox 7"/>
          <p:cNvSpPr txBox="1"/>
          <p:nvPr/>
        </p:nvSpPr>
        <p:spPr>
          <a:xfrm>
            <a:off x="7604497" y="138617"/>
            <a:ext cx="980815" cy="461665"/>
          </a:xfrm>
          <a:prstGeom prst="rect">
            <a:avLst/>
          </a:prstGeom>
          <a:noFill/>
        </p:spPr>
        <p:txBody>
          <a:bodyPr wrap="square" rtlCol="0">
            <a:spAutoFit/>
          </a:bodyPr>
          <a:lstStyle/>
          <a:p>
            <a:r>
              <a:rPr lang="en-US" sz="2400" dirty="0" smtClean="0">
                <a:solidFill>
                  <a:srgbClr val="0000FF"/>
                </a:solidFill>
              </a:rPr>
              <a:t>RIDGE</a:t>
            </a:r>
            <a:endParaRPr lang="en-US" sz="2400" dirty="0">
              <a:solidFill>
                <a:srgbClr val="0000FF"/>
              </a:solidFill>
            </a:endParaRPr>
          </a:p>
        </p:txBody>
      </p:sp>
      <p:cxnSp>
        <p:nvCxnSpPr>
          <p:cNvPr id="23" name="Straight Connector 22"/>
          <p:cNvCxnSpPr/>
          <p:nvPr/>
        </p:nvCxnSpPr>
        <p:spPr>
          <a:xfrm>
            <a:off x="3537020" y="1130295"/>
            <a:ext cx="803868"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3135086" y="1475595"/>
            <a:ext cx="803868"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6316366" y="1166864"/>
            <a:ext cx="803868"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3672003" y="1858109"/>
            <a:ext cx="803868"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1" y="434025"/>
            <a:ext cx="2743204" cy="5139869"/>
          </a:xfrm>
          <a:prstGeom prst="rect">
            <a:avLst/>
          </a:prstGeom>
          <a:noFill/>
        </p:spPr>
        <p:txBody>
          <a:bodyPr wrap="square" rtlCol="0">
            <a:spAutoFit/>
          </a:bodyPr>
          <a:lstStyle/>
          <a:p>
            <a:r>
              <a:rPr lang="en-US" sz="2400" b="1" dirty="0" smtClean="0"/>
              <a:t>The plate tectonic cycle</a:t>
            </a:r>
          </a:p>
          <a:p>
            <a:endParaRPr lang="en-US" sz="2000" dirty="0" smtClean="0"/>
          </a:p>
          <a:p>
            <a:r>
              <a:rPr lang="en-US" sz="2000" dirty="0" err="1" smtClean="0"/>
              <a:t>Harzburgite</a:t>
            </a:r>
            <a:r>
              <a:rPr lang="en-US" sz="2000" dirty="0" smtClean="0"/>
              <a:t> (Hz) stays in or is returned to the shallow boundary layer (re-used ‘lithosphere”)</a:t>
            </a:r>
          </a:p>
          <a:p>
            <a:endParaRPr lang="en-US" sz="2000" dirty="0" smtClean="0"/>
          </a:p>
          <a:p>
            <a:r>
              <a:rPr lang="en-US" sz="2000" dirty="0" smtClean="0"/>
              <a:t>MORB source is displaced &amp; entrained up (passive upwelling)</a:t>
            </a:r>
          </a:p>
          <a:p>
            <a:endParaRPr lang="en-US" sz="2000" dirty="0"/>
          </a:p>
          <a:p>
            <a:endParaRPr lang="en-US" sz="2000" dirty="0"/>
          </a:p>
          <a:p>
            <a:r>
              <a:rPr lang="en-US" sz="2000" dirty="0" smtClean="0"/>
              <a:t>Dense cold </a:t>
            </a:r>
            <a:r>
              <a:rPr lang="en-US" sz="2000" dirty="0" err="1" smtClean="0"/>
              <a:t>eclogite</a:t>
            </a:r>
            <a:r>
              <a:rPr lang="en-US" sz="2000" dirty="0" smtClean="0"/>
              <a:t> </a:t>
            </a:r>
            <a:r>
              <a:rPr lang="en-US" sz="2000" dirty="0"/>
              <a:t>stays at bottom of TZ</a:t>
            </a:r>
          </a:p>
          <a:p>
            <a:endParaRPr lang="en-US" sz="2000" dirty="0"/>
          </a:p>
        </p:txBody>
      </p:sp>
      <p:sp>
        <p:nvSpPr>
          <p:cNvPr id="28" name="TextBox 27"/>
          <p:cNvSpPr txBox="1"/>
          <p:nvPr/>
        </p:nvSpPr>
        <p:spPr>
          <a:xfrm>
            <a:off x="3537020" y="4498323"/>
            <a:ext cx="803868" cy="369332"/>
          </a:xfrm>
          <a:prstGeom prst="rect">
            <a:avLst/>
          </a:prstGeom>
          <a:noFill/>
        </p:spPr>
        <p:txBody>
          <a:bodyPr wrap="square" rtlCol="0">
            <a:spAutoFit/>
          </a:bodyPr>
          <a:lstStyle/>
          <a:p>
            <a:r>
              <a:rPr lang="en-US" dirty="0" smtClean="0"/>
              <a:t>Hz</a:t>
            </a:r>
            <a:endParaRPr lang="en-US" dirty="0"/>
          </a:p>
        </p:txBody>
      </p:sp>
      <p:sp>
        <p:nvSpPr>
          <p:cNvPr id="29" name="TextBox 28"/>
          <p:cNvSpPr txBox="1"/>
          <p:nvPr/>
        </p:nvSpPr>
        <p:spPr>
          <a:xfrm>
            <a:off x="4711701" y="3262868"/>
            <a:ext cx="803868" cy="369332"/>
          </a:xfrm>
          <a:prstGeom prst="rect">
            <a:avLst/>
          </a:prstGeom>
          <a:noFill/>
        </p:spPr>
        <p:txBody>
          <a:bodyPr wrap="square" rtlCol="0">
            <a:spAutoFit/>
          </a:bodyPr>
          <a:lstStyle/>
          <a:p>
            <a:r>
              <a:rPr lang="en-US" dirty="0" smtClean="0"/>
              <a:t>Hz</a:t>
            </a:r>
            <a:endParaRPr lang="en-US" dirty="0"/>
          </a:p>
        </p:txBody>
      </p:sp>
      <p:sp>
        <p:nvSpPr>
          <p:cNvPr id="30" name="TextBox 29"/>
          <p:cNvSpPr txBox="1"/>
          <p:nvPr/>
        </p:nvSpPr>
        <p:spPr>
          <a:xfrm>
            <a:off x="5082514" y="609345"/>
            <a:ext cx="803868" cy="369332"/>
          </a:xfrm>
          <a:prstGeom prst="rect">
            <a:avLst/>
          </a:prstGeom>
          <a:noFill/>
        </p:spPr>
        <p:txBody>
          <a:bodyPr wrap="square" rtlCol="0">
            <a:spAutoFit/>
          </a:bodyPr>
          <a:lstStyle/>
          <a:p>
            <a:r>
              <a:rPr lang="en-US" dirty="0" smtClean="0"/>
              <a:t>Hz</a:t>
            </a:r>
            <a:endParaRPr lang="en-US" dirty="0"/>
          </a:p>
        </p:txBody>
      </p:sp>
      <p:sp>
        <p:nvSpPr>
          <p:cNvPr id="20" name="TextBox 19"/>
          <p:cNvSpPr txBox="1"/>
          <p:nvPr/>
        </p:nvSpPr>
        <p:spPr>
          <a:xfrm>
            <a:off x="4006496" y="641873"/>
            <a:ext cx="1302617" cy="338554"/>
          </a:xfrm>
          <a:prstGeom prst="rect">
            <a:avLst/>
          </a:prstGeom>
          <a:noFill/>
        </p:spPr>
        <p:txBody>
          <a:bodyPr wrap="square" rtlCol="0">
            <a:spAutoFit/>
          </a:bodyPr>
          <a:lstStyle/>
          <a:p>
            <a:r>
              <a:rPr lang="en-US" sz="1600" dirty="0" smtClean="0"/>
              <a:t>VERY COLD</a:t>
            </a:r>
            <a:endParaRPr lang="en-US" sz="1600" dirty="0"/>
          </a:p>
        </p:txBody>
      </p:sp>
    </p:spTree>
    <p:extLst>
      <p:ext uri="{BB962C8B-B14F-4D97-AF65-F5344CB8AC3E}">
        <p14:creationId xmlns:p14="http://schemas.microsoft.com/office/powerpoint/2010/main" val="1078232923"/>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67355" y="2274838"/>
            <a:ext cx="7961068" cy="3416320"/>
          </a:xfrm>
          <a:prstGeom prst="rect">
            <a:avLst/>
          </a:prstGeom>
        </p:spPr>
        <p:txBody>
          <a:bodyPr wrap="square">
            <a:spAutoFit/>
          </a:bodyPr>
          <a:lstStyle/>
          <a:p>
            <a:r>
              <a:rPr lang="en-US" sz="2400" dirty="0">
                <a:solidFill>
                  <a:srgbClr val="0000FF"/>
                </a:solidFill>
              </a:rPr>
              <a:t>Most of the Atlantic and Indian </a:t>
            </a:r>
            <a:r>
              <a:rPr lang="en-US" sz="2400" dirty="0" smtClean="0">
                <a:solidFill>
                  <a:srgbClr val="0000FF"/>
                </a:solidFill>
              </a:rPr>
              <a:t>ocean hotspots </a:t>
            </a:r>
            <a:r>
              <a:rPr lang="en-US" sz="2400" dirty="0">
                <a:solidFill>
                  <a:srgbClr val="0000FF"/>
                </a:solidFill>
              </a:rPr>
              <a:t>are embedded in </a:t>
            </a:r>
            <a:r>
              <a:rPr lang="en-US" sz="2400" dirty="0" smtClean="0">
                <a:solidFill>
                  <a:srgbClr val="0000FF"/>
                </a:solidFill>
              </a:rPr>
              <a:t>shallow bands </a:t>
            </a:r>
            <a:r>
              <a:rPr lang="en-US" sz="2400" dirty="0">
                <a:solidFill>
                  <a:srgbClr val="0000FF"/>
                </a:solidFill>
              </a:rPr>
              <a:t>related to spreading ridges, past </a:t>
            </a:r>
            <a:r>
              <a:rPr lang="en-US" sz="2400" dirty="0" smtClean="0">
                <a:solidFill>
                  <a:srgbClr val="0000FF"/>
                </a:solidFill>
              </a:rPr>
              <a:t>or present</a:t>
            </a:r>
            <a:r>
              <a:rPr lang="en-US" sz="2400" dirty="0">
                <a:solidFill>
                  <a:srgbClr val="0000FF"/>
                </a:solidFill>
              </a:rPr>
              <a:t>. Hotspots favor near-ridge </a:t>
            </a:r>
            <a:r>
              <a:rPr lang="en-US" sz="2400" dirty="0" smtClean="0">
                <a:solidFill>
                  <a:srgbClr val="0000FF"/>
                </a:solidFill>
              </a:rPr>
              <a:t>locations. </a:t>
            </a:r>
            <a:r>
              <a:rPr lang="en-US" sz="2400" dirty="0" smtClean="0"/>
              <a:t>If </a:t>
            </a:r>
            <a:r>
              <a:rPr lang="en-US" sz="2400" dirty="0"/>
              <a:t>the migration of ridges is taken </a:t>
            </a:r>
            <a:r>
              <a:rPr lang="en-US" sz="2400" dirty="0" smtClean="0"/>
              <a:t>into account</a:t>
            </a:r>
            <a:r>
              <a:rPr lang="en-US" sz="2400" dirty="0"/>
              <a:t>, the close association of </a:t>
            </a:r>
            <a:r>
              <a:rPr lang="en-US" sz="2400" dirty="0" smtClean="0"/>
              <a:t>hotspots with </a:t>
            </a:r>
            <a:r>
              <a:rPr lang="en-US" sz="2400" dirty="0"/>
              <a:t>ridges, present and recent, is </a:t>
            </a:r>
            <a:r>
              <a:rPr lang="en-US" sz="2400" dirty="0" smtClean="0"/>
              <a:t>even more impressive*.</a:t>
            </a:r>
          </a:p>
          <a:p>
            <a:r>
              <a:rPr lang="en-US" sz="2400" dirty="0"/>
              <a:t>Most hotspots lie near the </a:t>
            </a:r>
            <a:r>
              <a:rPr lang="en-US" sz="2400" dirty="0" smtClean="0"/>
              <a:t>edges  of LVAs </a:t>
            </a:r>
            <a:r>
              <a:rPr lang="en-US" sz="2400" dirty="0"/>
              <a:t>or in high-velocity anomalies. </a:t>
            </a:r>
            <a:r>
              <a:rPr lang="en-US" sz="2400" dirty="0" smtClean="0"/>
              <a:t>Many VLVAs </a:t>
            </a:r>
            <a:r>
              <a:rPr lang="en-US" sz="2400" dirty="0"/>
              <a:t>are not near hotspots</a:t>
            </a:r>
            <a:r>
              <a:rPr lang="en-US" sz="2400" dirty="0" smtClean="0"/>
              <a:t>.</a:t>
            </a:r>
          </a:p>
          <a:p>
            <a:r>
              <a:rPr lang="en-US" sz="2400" dirty="0" smtClean="0"/>
              <a:t>Many hotspots </a:t>
            </a:r>
            <a:r>
              <a:rPr lang="en-US" sz="2400" dirty="0"/>
              <a:t>are underlain </a:t>
            </a:r>
            <a:r>
              <a:rPr lang="en-US" sz="2400" dirty="0" smtClean="0"/>
              <a:t>by colder than </a:t>
            </a:r>
            <a:r>
              <a:rPr lang="en-US" sz="2400" dirty="0"/>
              <a:t>average mantle below </a:t>
            </a:r>
            <a:r>
              <a:rPr lang="en-US" sz="2400" dirty="0" smtClean="0"/>
              <a:t>200 km...</a:t>
            </a:r>
            <a:endParaRPr lang="en-US" sz="2400" dirty="0"/>
          </a:p>
        </p:txBody>
      </p:sp>
      <p:pic>
        <p:nvPicPr>
          <p:cNvPr id="3" name="Picture 2"/>
          <p:cNvPicPr>
            <a:picLocks noChangeAspect="1"/>
          </p:cNvPicPr>
          <p:nvPr/>
        </p:nvPicPr>
        <p:blipFill>
          <a:blip r:embed="rId2"/>
          <a:stretch>
            <a:fillRect/>
          </a:stretch>
        </p:blipFill>
        <p:spPr>
          <a:xfrm>
            <a:off x="0" y="335492"/>
            <a:ext cx="9144000" cy="1156476"/>
          </a:xfrm>
          <a:prstGeom prst="rect">
            <a:avLst/>
          </a:prstGeom>
        </p:spPr>
      </p:pic>
      <p:pic>
        <p:nvPicPr>
          <p:cNvPr id="4" name="Picture 3"/>
          <p:cNvPicPr>
            <a:picLocks noChangeAspect="1"/>
          </p:cNvPicPr>
          <p:nvPr/>
        </p:nvPicPr>
        <p:blipFill>
          <a:blip r:embed="rId3"/>
          <a:stretch>
            <a:fillRect/>
          </a:stretch>
        </p:blipFill>
        <p:spPr>
          <a:xfrm>
            <a:off x="2628900" y="1491968"/>
            <a:ext cx="3886200" cy="431800"/>
          </a:xfrm>
          <a:prstGeom prst="rect">
            <a:avLst/>
          </a:prstGeom>
        </p:spPr>
      </p:pic>
      <p:sp>
        <p:nvSpPr>
          <p:cNvPr id="5" name="TextBox 4"/>
          <p:cNvSpPr txBox="1"/>
          <p:nvPr/>
        </p:nvSpPr>
        <p:spPr>
          <a:xfrm>
            <a:off x="604050" y="5588963"/>
            <a:ext cx="8224373" cy="461665"/>
          </a:xfrm>
          <a:prstGeom prst="rect">
            <a:avLst/>
          </a:prstGeom>
          <a:noFill/>
        </p:spPr>
        <p:txBody>
          <a:bodyPr wrap="square" rtlCol="0">
            <a:spAutoFit/>
          </a:bodyPr>
          <a:lstStyle/>
          <a:p>
            <a:r>
              <a:rPr lang="en-US" sz="2400" dirty="0" smtClean="0"/>
              <a:t>The upper 200 km of the mantle is heterogeneous &amp; anisotropic</a:t>
            </a:r>
            <a:endParaRPr lang="en-US" sz="2400" dirty="0"/>
          </a:p>
        </p:txBody>
      </p:sp>
      <p:sp>
        <p:nvSpPr>
          <p:cNvPr id="6" name="TextBox 5"/>
          <p:cNvSpPr txBox="1"/>
          <p:nvPr/>
        </p:nvSpPr>
        <p:spPr>
          <a:xfrm>
            <a:off x="204377" y="6104328"/>
            <a:ext cx="1869604" cy="584776"/>
          </a:xfrm>
          <a:prstGeom prst="rect">
            <a:avLst/>
          </a:prstGeom>
          <a:noFill/>
        </p:spPr>
        <p:txBody>
          <a:bodyPr wrap="square" rtlCol="0">
            <a:spAutoFit/>
          </a:bodyPr>
          <a:lstStyle/>
          <a:p>
            <a:r>
              <a:rPr lang="en-US" sz="2400" dirty="0" smtClean="0"/>
              <a:t>* </a:t>
            </a:r>
            <a:r>
              <a:rPr lang="en-US" sz="3200" dirty="0" smtClean="0">
                <a:solidFill>
                  <a:srgbClr val="0000FF"/>
                </a:solidFill>
              </a:rPr>
              <a:t>p=10</a:t>
            </a:r>
            <a:r>
              <a:rPr lang="en-US" sz="3200" baseline="30000" dirty="0" smtClean="0">
                <a:solidFill>
                  <a:srgbClr val="0000FF"/>
                </a:solidFill>
              </a:rPr>
              <a:t>-8</a:t>
            </a:r>
            <a:endParaRPr lang="en-US" sz="3200" baseline="30000" dirty="0">
              <a:solidFill>
                <a:srgbClr val="0000FF"/>
              </a:solidFill>
            </a:endParaRPr>
          </a:p>
        </p:txBody>
      </p:sp>
      <p:sp>
        <p:nvSpPr>
          <p:cNvPr id="7" name="TextBox 6"/>
          <p:cNvSpPr txBox="1"/>
          <p:nvPr/>
        </p:nvSpPr>
        <p:spPr>
          <a:xfrm>
            <a:off x="1784587" y="6237103"/>
            <a:ext cx="3906799" cy="369332"/>
          </a:xfrm>
          <a:prstGeom prst="rect">
            <a:avLst/>
          </a:prstGeom>
          <a:noFill/>
        </p:spPr>
        <p:txBody>
          <a:bodyPr wrap="square" rtlCol="0">
            <a:spAutoFit/>
          </a:bodyPr>
          <a:lstStyle/>
          <a:p>
            <a:r>
              <a:rPr lang="en-US" dirty="0" smtClean="0"/>
              <a:t>(Using Burke’s parameters)</a:t>
            </a:r>
            <a:endParaRPr lang="en-US" dirty="0"/>
          </a:p>
        </p:txBody>
      </p:sp>
    </p:spTree>
    <p:extLst>
      <p:ext uri="{BB962C8B-B14F-4D97-AF65-F5344CB8AC3E}">
        <p14:creationId xmlns:p14="http://schemas.microsoft.com/office/powerpoint/2010/main" val="313079541"/>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 y="4114800"/>
            <a:ext cx="18669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647808">
            <a:off x="1639888" y="303212"/>
            <a:ext cx="2643188" cy="301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 name="Trapezoid 3"/>
          <p:cNvSpPr/>
          <p:nvPr/>
        </p:nvSpPr>
        <p:spPr>
          <a:xfrm rot="12123435">
            <a:off x="2068513" y="2651125"/>
            <a:ext cx="838200" cy="1443038"/>
          </a:xfrm>
          <a:prstGeom prst="trapezoid">
            <a:avLst/>
          </a:prstGeom>
          <a:solidFill>
            <a:srgbClr val="FFFF66"/>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9028" name="TextBox 4"/>
          <p:cNvSpPr txBox="1">
            <a:spLocks noChangeArrowheads="1"/>
          </p:cNvSpPr>
          <p:nvPr/>
        </p:nvSpPr>
        <p:spPr bwMode="auto">
          <a:xfrm>
            <a:off x="2743200" y="5715000"/>
            <a:ext cx="3733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3200"/>
              <a:t>earthquake</a:t>
            </a:r>
          </a:p>
        </p:txBody>
      </p:sp>
      <p:sp>
        <p:nvSpPr>
          <p:cNvPr id="129029" name="TextBox 5"/>
          <p:cNvSpPr txBox="1">
            <a:spLocks noChangeArrowheads="1"/>
          </p:cNvSpPr>
          <p:nvPr/>
        </p:nvSpPr>
        <p:spPr bwMode="auto">
          <a:xfrm>
            <a:off x="1441450" y="3028622"/>
            <a:ext cx="4114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3200" dirty="0"/>
              <a:t>Seismic waves</a:t>
            </a:r>
          </a:p>
        </p:txBody>
      </p:sp>
      <p:sp>
        <p:nvSpPr>
          <p:cNvPr id="129033" name="TextBox 9"/>
          <p:cNvSpPr txBox="1">
            <a:spLocks noChangeArrowheads="1"/>
          </p:cNvSpPr>
          <p:nvPr/>
        </p:nvSpPr>
        <p:spPr bwMode="auto">
          <a:xfrm>
            <a:off x="5334000" y="4495800"/>
            <a:ext cx="35814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3200"/>
              <a:t>Teleseismic Transmission Travel Time Tomography</a:t>
            </a:r>
          </a:p>
        </p:txBody>
      </p:sp>
      <p:pic>
        <p:nvPicPr>
          <p:cNvPr id="129034"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56250" y="493713"/>
            <a:ext cx="3587750"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17776" y="232103"/>
            <a:ext cx="2154953" cy="800219"/>
          </a:xfrm>
          <a:prstGeom prst="rect">
            <a:avLst/>
          </a:prstGeom>
          <a:noFill/>
        </p:spPr>
        <p:txBody>
          <a:bodyPr wrap="square" rtlCol="0">
            <a:spAutoFit/>
          </a:bodyPr>
          <a:lstStyle/>
          <a:p>
            <a:r>
              <a:rPr lang="en-US" sz="2800" dirty="0" err="1" smtClean="0"/>
              <a:t>Artefact</a:t>
            </a:r>
            <a:r>
              <a:rPr lang="en-US" dirty="0" err="1" smtClean="0"/>
              <a:t>s</a:t>
            </a:r>
            <a:endParaRPr lang="en-US" dirty="0" smtClean="0"/>
          </a:p>
          <a:p>
            <a:endParaRPr lang="en-US" dirty="0"/>
          </a:p>
        </p:txBody>
      </p:sp>
      <p:sp>
        <p:nvSpPr>
          <p:cNvPr id="5" name="Rectangle 4"/>
          <p:cNvSpPr/>
          <p:nvPr/>
        </p:nvSpPr>
        <p:spPr>
          <a:xfrm>
            <a:off x="2743201" y="3603248"/>
            <a:ext cx="6172200" cy="2677656"/>
          </a:xfrm>
          <a:prstGeom prst="rect">
            <a:avLst/>
          </a:prstGeom>
          <a:solidFill>
            <a:schemeClr val="bg1"/>
          </a:solidFill>
        </p:spPr>
        <p:txBody>
          <a:bodyPr wrap="square">
            <a:spAutoFit/>
          </a:bodyPr>
          <a:lstStyle/>
          <a:p>
            <a:r>
              <a:rPr lang="en-US" sz="2800" dirty="0"/>
              <a:t>Why do so many people concentrate on the deepest mantle (D”) rather than Gutenberg’s region B?</a:t>
            </a:r>
          </a:p>
          <a:p>
            <a:endParaRPr lang="en-US" sz="2800" dirty="0"/>
          </a:p>
          <a:p>
            <a:endParaRPr lang="en-US" sz="2800" dirty="0"/>
          </a:p>
          <a:p>
            <a:r>
              <a:rPr lang="en-US" sz="2800" dirty="0"/>
              <a:t>        A brief diversion into </a:t>
            </a:r>
            <a:r>
              <a:rPr lang="en-US" sz="2800" dirty="0" err="1">
                <a:latin typeface="Matura MT Script Capitals"/>
                <a:cs typeface="Matura MT Script Capitals"/>
              </a:rPr>
              <a:t>Artefacts</a:t>
            </a:r>
            <a:endParaRPr lang="en-US" sz="2800" dirty="0">
              <a:latin typeface="Matura MT Script Capitals"/>
              <a:cs typeface="Matura MT Script Capitals"/>
            </a:endParaRPr>
          </a:p>
        </p:txBody>
      </p:sp>
      <p:cxnSp>
        <p:nvCxnSpPr>
          <p:cNvPr id="7" name="Straight Arrow Connector 6"/>
          <p:cNvCxnSpPr/>
          <p:nvPr/>
        </p:nvCxnSpPr>
        <p:spPr>
          <a:xfrm>
            <a:off x="8458200" y="6032500"/>
            <a:ext cx="457201" cy="25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75680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 y="4114800"/>
            <a:ext cx="18669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647808">
            <a:off x="1639888" y="303212"/>
            <a:ext cx="2643188" cy="301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 name="Trapezoid 3"/>
          <p:cNvSpPr/>
          <p:nvPr/>
        </p:nvSpPr>
        <p:spPr>
          <a:xfrm rot="12123435">
            <a:off x="2068513" y="2651125"/>
            <a:ext cx="838200" cy="1443038"/>
          </a:xfrm>
          <a:prstGeom prst="trapezoid">
            <a:avLst/>
          </a:prstGeom>
          <a:solidFill>
            <a:srgbClr val="FFFF66"/>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9028" name="TextBox 4"/>
          <p:cNvSpPr txBox="1">
            <a:spLocks noChangeArrowheads="1"/>
          </p:cNvSpPr>
          <p:nvPr/>
        </p:nvSpPr>
        <p:spPr bwMode="auto">
          <a:xfrm>
            <a:off x="2743200" y="5715000"/>
            <a:ext cx="3733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3200"/>
              <a:t>earthquake</a:t>
            </a:r>
          </a:p>
        </p:txBody>
      </p:sp>
      <p:sp>
        <p:nvSpPr>
          <p:cNvPr id="129029" name="TextBox 5"/>
          <p:cNvSpPr txBox="1">
            <a:spLocks noChangeArrowheads="1"/>
          </p:cNvSpPr>
          <p:nvPr/>
        </p:nvSpPr>
        <p:spPr bwMode="auto">
          <a:xfrm>
            <a:off x="1441450" y="3028622"/>
            <a:ext cx="4114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3200" dirty="0"/>
              <a:t>Seismic waves</a:t>
            </a:r>
          </a:p>
        </p:txBody>
      </p:sp>
      <p:sp>
        <p:nvSpPr>
          <p:cNvPr id="129030" name="TextBox 6"/>
          <p:cNvSpPr txBox="1">
            <a:spLocks noChangeArrowheads="1"/>
          </p:cNvSpPr>
          <p:nvPr/>
        </p:nvSpPr>
        <p:spPr bwMode="auto">
          <a:xfrm>
            <a:off x="2743200" y="33338"/>
            <a:ext cx="4343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Seismometers on surface</a:t>
            </a:r>
          </a:p>
        </p:txBody>
      </p:sp>
      <p:sp>
        <p:nvSpPr>
          <p:cNvPr id="129031" name="TextBox 7"/>
          <p:cNvSpPr txBox="1">
            <a:spLocks noChangeArrowheads="1"/>
          </p:cNvSpPr>
          <p:nvPr/>
        </p:nvSpPr>
        <p:spPr bwMode="auto">
          <a:xfrm>
            <a:off x="4343400" y="990600"/>
            <a:ext cx="1600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image</a:t>
            </a:r>
          </a:p>
        </p:txBody>
      </p:sp>
      <p:sp>
        <p:nvSpPr>
          <p:cNvPr id="129032" name="TextBox 8"/>
          <p:cNvSpPr txBox="1">
            <a:spLocks noChangeArrowheads="1"/>
          </p:cNvSpPr>
          <p:nvPr/>
        </p:nvSpPr>
        <p:spPr bwMode="auto">
          <a:xfrm>
            <a:off x="4648200" y="2514600"/>
            <a:ext cx="2590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object</a:t>
            </a:r>
          </a:p>
        </p:txBody>
      </p:sp>
      <p:sp>
        <p:nvSpPr>
          <p:cNvPr id="129033" name="TextBox 9"/>
          <p:cNvSpPr txBox="1">
            <a:spLocks noChangeArrowheads="1"/>
          </p:cNvSpPr>
          <p:nvPr/>
        </p:nvSpPr>
        <p:spPr bwMode="auto">
          <a:xfrm>
            <a:off x="5334000" y="4495800"/>
            <a:ext cx="35814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3200"/>
              <a:t>Teleseismic Transmission Travel Time Tomography</a:t>
            </a:r>
          </a:p>
        </p:txBody>
      </p:sp>
      <p:pic>
        <p:nvPicPr>
          <p:cNvPr id="129034"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56250" y="493713"/>
            <a:ext cx="3587750"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17776" y="232103"/>
            <a:ext cx="2154953" cy="1354217"/>
          </a:xfrm>
          <a:prstGeom prst="rect">
            <a:avLst/>
          </a:prstGeom>
          <a:noFill/>
        </p:spPr>
        <p:txBody>
          <a:bodyPr wrap="square" rtlCol="0">
            <a:spAutoFit/>
          </a:bodyPr>
          <a:lstStyle/>
          <a:p>
            <a:r>
              <a:rPr lang="en-US" sz="2800" dirty="0" err="1" smtClean="0"/>
              <a:t>Artefact</a:t>
            </a:r>
            <a:r>
              <a:rPr lang="en-US" dirty="0" err="1" smtClean="0"/>
              <a:t>s</a:t>
            </a:r>
            <a:endParaRPr lang="en-US" dirty="0" smtClean="0"/>
          </a:p>
          <a:p>
            <a:endParaRPr lang="en-US" dirty="0"/>
          </a:p>
          <a:p>
            <a:r>
              <a:rPr lang="en-US" dirty="0" smtClean="0"/>
              <a:t>four</a:t>
            </a:r>
          </a:p>
          <a:p>
            <a:r>
              <a:rPr lang="en-US" dirty="0" smtClean="0"/>
              <a:t>examples</a:t>
            </a:r>
            <a:endParaRPr lang="en-US" dirty="0"/>
          </a:p>
        </p:txBody>
      </p:sp>
      <p:cxnSp>
        <p:nvCxnSpPr>
          <p:cNvPr id="6" name="Straight Arrow Connector 5"/>
          <p:cNvCxnSpPr/>
          <p:nvPr/>
        </p:nvCxnSpPr>
        <p:spPr>
          <a:xfrm>
            <a:off x="8128000" y="6299200"/>
            <a:ext cx="6858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551403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1219200"/>
            <a:ext cx="213360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295400"/>
            <a:ext cx="243840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1219200"/>
            <a:ext cx="22860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101" name="Text Box 5"/>
          <p:cNvSpPr txBox="1">
            <a:spLocks noChangeArrowheads="1"/>
          </p:cNvSpPr>
          <p:nvPr/>
        </p:nvSpPr>
        <p:spPr bwMode="auto">
          <a:xfrm>
            <a:off x="609600" y="228600"/>
            <a:ext cx="7696200" cy="830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2400" dirty="0"/>
              <a:t>Examples of Rabbit </a:t>
            </a:r>
            <a:r>
              <a:rPr lang="en-US" sz="2400" dirty="0" smtClean="0"/>
              <a:t>(LLAMA) Ear </a:t>
            </a:r>
            <a:r>
              <a:rPr lang="en-US" sz="2400" dirty="0" err="1"/>
              <a:t>A</a:t>
            </a:r>
            <a:r>
              <a:rPr lang="en-US" sz="2400" dirty="0" err="1" smtClean="0"/>
              <a:t>rtefacts</a:t>
            </a:r>
            <a:r>
              <a:rPr lang="en-US" sz="2400" dirty="0" smtClean="0"/>
              <a:t> </a:t>
            </a:r>
            <a:r>
              <a:rPr lang="en-US" sz="2400" dirty="0"/>
              <a:t>resulting from use of </a:t>
            </a:r>
            <a:r>
              <a:rPr lang="en-US" sz="2400" dirty="0" err="1"/>
              <a:t>teleseismic</a:t>
            </a:r>
            <a:r>
              <a:rPr lang="en-US" sz="2400" dirty="0"/>
              <a:t> body </a:t>
            </a:r>
            <a:r>
              <a:rPr lang="en-US" sz="2400" dirty="0" smtClean="0"/>
              <a:t>waves only</a:t>
            </a:r>
            <a:endParaRPr lang="en-US" sz="2400" dirty="0"/>
          </a:p>
        </p:txBody>
      </p:sp>
      <p:pic>
        <p:nvPicPr>
          <p:cNvPr id="410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8400" y="4800600"/>
            <a:ext cx="2286000" cy="69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10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48400" y="4191000"/>
            <a:ext cx="2286000" cy="62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104" name="Text Box 8"/>
          <p:cNvSpPr txBox="1">
            <a:spLocks noChangeArrowheads="1"/>
          </p:cNvSpPr>
          <p:nvPr/>
        </p:nvSpPr>
        <p:spPr bwMode="auto">
          <a:xfrm>
            <a:off x="1784588" y="4343400"/>
            <a:ext cx="4191000" cy="13849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2800" dirty="0"/>
              <a:t>Use of surface waves &amp;</a:t>
            </a:r>
            <a:r>
              <a:rPr lang="en-US" sz="2800" dirty="0" smtClean="0"/>
              <a:t> </a:t>
            </a:r>
            <a:r>
              <a:rPr lang="en-US" sz="2800" dirty="0"/>
              <a:t>regional </a:t>
            </a:r>
            <a:r>
              <a:rPr lang="en-US" sz="2800" dirty="0" smtClean="0"/>
              <a:t>events suppresses </a:t>
            </a:r>
            <a:r>
              <a:rPr lang="en-US" sz="2800" dirty="0" err="1" smtClean="0"/>
              <a:t>artefacts</a:t>
            </a:r>
            <a:endParaRPr lang="en-US" sz="2800" dirty="0"/>
          </a:p>
        </p:txBody>
      </p:sp>
      <p:sp>
        <p:nvSpPr>
          <p:cNvPr id="4105" name="Text Box 9"/>
          <p:cNvSpPr txBox="1">
            <a:spLocks noChangeArrowheads="1"/>
          </p:cNvSpPr>
          <p:nvPr/>
        </p:nvSpPr>
        <p:spPr bwMode="auto">
          <a:xfrm>
            <a:off x="914400" y="3962400"/>
            <a:ext cx="19812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400"/>
              <a:t>Foulger et al.</a:t>
            </a:r>
            <a:endParaRPr lang="en-US"/>
          </a:p>
        </p:txBody>
      </p:sp>
      <p:sp>
        <p:nvSpPr>
          <p:cNvPr id="4106" name="Text Box 10"/>
          <p:cNvSpPr txBox="1">
            <a:spLocks noChangeArrowheads="1"/>
          </p:cNvSpPr>
          <p:nvPr/>
        </p:nvSpPr>
        <p:spPr bwMode="auto">
          <a:xfrm>
            <a:off x="7086600" y="5715000"/>
            <a:ext cx="12954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400"/>
              <a:t>West et al.</a:t>
            </a:r>
            <a:endParaRPr lang="en-US"/>
          </a:p>
        </p:txBody>
      </p:sp>
      <p:sp>
        <p:nvSpPr>
          <p:cNvPr id="4107" name="AutoShape 11"/>
          <p:cNvSpPr>
            <a:spLocks noChangeArrowheads="1"/>
          </p:cNvSpPr>
          <p:nvPr/>
        </p:nvSpPr>
        <p:spPr bwMode="auto">
          <a:xfrm>
            <a:off x="5365988" y="5257800"/>
            <a:ext cx="609600" cy="457200"/>
          </a:xfrm>
          <a:prstGeom prst="rightArrow">
            <a:avLst>
              <a:gd name="adj1" fmla="val 50000"/>
              <a:gd name="adj2" fmla="val 33333"/>
            </a:avLst>
          </a:prstGeom>
          <a:solidFill>
            <a:schemeClr val="accent1"/>
          </a:solidFill>
          <a:ln w="9525">
            <a:solidFill>
              <a:schemeClr val="tx1"/>
            </a:solidFill>
            <a:miter lim="800000"/>
            <a:headEnd/>
            <a:tailEnd/>
          </a:ln>
        </p:spPr>
        <p:txBody>
          <a:bodyPr wrap="none" anchor="ctr"/>
          <a:lstStyle/>
          <a:p>
            <a:endParaRPr lang="en-US"/>
          </a:p>
        </p:txBody>
      </p:sp>
      <p:pic>
        <p:nvPicPr>
          <p:cNvPr id="2" name="Picture 1"/>
          <p:cNvPicPr>
            <a:picLocks noChangeAspect="1"/>
          </p:cNvPicPr>
          <p:nvPr/>
        </p:nvPicPr>
        <p:blipFill>
          <a:blip r:embed="rId8"/>
          <a:stretch>
            <a:fillRect/>
          </a:stretch>
        </p:blipFill>
        <p:spPr>
          <a:xfrm rot="10800000">
            <a:off x="292407" y="4343399"/>
            <a:ext cx="1492180" cy="2437373"/>
          </a:xfrm>
          <a:prstGeom prst="rect">
            <a:avLst/>
          </a:prstGeom>
        </p:spPr>
      </p:pic>
      <p:sp>
        <p:nvSpPr>
          <p:cNvPr id="3" name="TextBox 2"/>
          <p:cNvSpPr txBox="1"/>
          <p:nvPr/>
        </p:nvSpPr>
        <p:spPr>
          <a:xfrm>
            <a:off x="2126399" y="6100662"/>
            <a:ext cx="6780460" cy="400110"/>
          </a:xfrm>
          <a:prstGeom prst="rect">
            <a:avLst/>
          </a:prstGeom>
          <a:noFill/>
        </p:spPr>
        <p:txBody>
          <a:bodyPr wrap="square" rtlCol="0">
            <a:spAutoFit/>
          </a:bodyPr>
          <a:lstStyle/>
          <a:p>
            <a:r>
              <a:rPr lang="en-US" sz="2000" dirty="0" smtClean="0">
                <a:solidFill>
                  <a:srgbClr val="0000FF"/>
                </a:solidFill>
              </a:rPr>
              <a:t>Neglect of anisotropy gives similar (bleeding) </a:t>
            </a:r>
            <a:r>
              <a:rPr lang="en-US" sz="2000" dirty="0" err="1" smtClean="0">
                <a:solidFill>
                  <a:srgbClr val="0000FF"/>
                </a:solidFill>
              </a:rPr>
              <a:t>artefacts</a:t>
            </a:r>
            <a:endParaRPr lang="en-US" sz="2000" dirty="0">
              <a:solidFill>
                <a:srgbClr val="0000FF"/>
              </a:solidFill>
            </a:endParaRPr>
          </a:p>
        </p:txBody>
      </p:sp>
      <p:cxnSp>
        <p:nvCxnSpPr>
          <p:cNvPr id="5" name="Straight Connector 4"/>
          <p:cNvCxnSpPr/>
          <p:nvPr/>
        </p:nvCxnSpPr>
        <p:spPr>
          <a:xfrm>
            <a:off x="8496300" y="6019800"/>
            <a:ext cx="410559"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837353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84200" y="850900"/>
            <a:ext cx="3009900" cy="1866900"/>
          </a:xfrm>
          <a:prstGeom prst="rect">
            <a:avLst/>
          </a:prstGeom>
          <a:noFill/>
          <a:ln w="3810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p:nvPr/>
        </p:nvSpPr>
        <p:spPr>
          <a:xfrm>
            <a:off x="584200" y="2400300"/>
            <a:ext cx="3009900" cy="317500"/>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Up Arrow 3"/>
          <p:cNvSpPr/>
          <p:nvPr/>
        </p:nvSpPr>
        <p:spPr>
          <a:xfrm>
            <a:off x="2159000" y="1066800"/>
            <a:ext cx="495300" cy="1333500"/>
          </a:xfrm>
          <a:prstGeom prst="up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Cloud 4"/>
          <p:cNvSpPr/>
          <p:nvPr/>
        </p:nvSpPr>
        <p:spPr>
          <a:xfrm>
            <a:off x="825500" y="1231900"/>
            <a:ext cx="1333500" cy="927100"/>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Cloud 5"/>
          <p:cNvSpPr/>
          <p:nvPr/>
        </p:nvSpPr>
        <p:spPr>
          <a:xfrm>
            <a:off x="2654300" y="1231900"/>
            <a:ext cx="939800" cy="927100"/>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Down Arrow 6"/>
          <p:cNvSpPr/>
          <p:nvPr/>
        </p:nvSpPr>
        <p:spPr>
          <a:xfrm>
            <a:off x="965200" y="1485900"/>
            <a:ext cx="1041400" cy="2921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Down Arrow 7"/>
          <p:cNvSpPr/>
          <p:nvPr/>
        </p:nvSpPr>
        <p:spPr>
          <a:xfrm>
            <a:off x="2654300" y="1631950"/>
            <a:ext cx="1041400" cy="2921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1473200" y="850900"/>
            <a:ext cx="2120900" cy="2159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584200" y="850900"/>
            <a:ext cx="711200" cy="2159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4495800" y="850900"/>
            <a:ext cx="3086100" cy="1866900"/>
          </a:xfrm>
          <a:prstGeom prst="rect">
            <a:avLst/>
          </a:prstGeom>
          <a:no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4495800" y="2400300"/>
            <a:ext cx="3086100" cy="3175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4495800" y="876300"/>
            <a:ext cx="1282700" cy="3175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5943600" y="876300"/>
            <a:ext cx="1638300" cy="3175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Down Arrow 14"/>
          <p:cNvSpPr/>
          <p:nvPr/>
        </p:nvSpPr>
        <p:spPr>
          <a:xfrm>
            <a:off x="4813300" y="1193800"/>
            <a:ext cx="469900" cy="1346200"/>
          </a:xfrm>
          <a:prstGeom prst="downArrow">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Cloud 15"/>
          <p:cNvSpPr/>
          <p:nvPr/>
        </p:nvSpPr>
        <p:spPr>
          <a:xfrm>
            <a:off x="5613400" y="1397000"/>
            <a:ext cx="1701800" cy="1003300"/>
          </a:xfrm>
          <a:prstGeom prst="cloud">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Bent-Up Arrow 16"/>
          <p:cNvSpPr/>
          <p:nvPr/>
        </p:nvSpPr>
        <p:spPr>
          <a:xfrm>
            <a:off x="5778500" y="2070100"/>
            <a:ext cx="774700" cy="469900"/>
          </a:xfrm>
          <a:prstGeom prst="ben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736600" y="2933700"/>
            <a:ext cx="2959100" cy="1200328"/>
          </a:xfrm>
          <a:prstGeom prst="rect">
            <a:avLst/>
          </a:prstGeom>
          <a:noFill/>
        </p:spPr>
        <p:txBody>
          <a:bodyPr wrap="square" rtlCol="0">
            <a:spAutoFit/>
          </a:bodyPr>
          <a:lstStyle/>
          <a:p>
            <a:r>
              <a:rPr lang="en-US" sz="2400" dirty="0" smtClean="0"/>
              <a:t>Heated from the core (standard or canonical model)</a:t>
            </a:r>
            <a:endParaRPr lang="en-US" sz="2400" dirty="0"/>
          </a:p>
        </p:txBody>
      </p:sp>
      <p:sp>
        <p:nvSpPr>
          <p:cNvPr id="19" name="TextBox 18"/>
          <p:cNvSpPr txBox="1"/>
          <p:nvPr/>
        </p:nvSpPr>
        <p:spPr>
          <a:xfrm>
            <a:off x="5144736" y="252130"/>
            <a:ext cx="2679700" cy="461665"/>
          </a:xfrm>
          <a:prstGeom prst="rect">
            <a:avLst/>
          </a:prstGeom>
          <a:noFill/>
        </p:spPr>
        <p:txBody>
          <a:bodyPr wrap="square" rtlCol="0">
            <a:spAutoFit/>
          </a:bodyPr>
          <a:lstStyle/>
          <a:p>
            <a:r>
              <a:rPr lang="en-US" sz="2400" dirty="0" smtClean="0">
                <a:solidFill>
                  <a:srgbClr val="008000"/>
                </a:solidFill>
              </a:rPr>
              <a:t>Cooled from above</a:t>
            </a:r>
            <a:endParaRPr lang="en-US" sz="2400" dirty="0">
              <a:solidFill>
                <a:srgbClr val="008000"/>
              </a:solidFill>
            </a:endParaRPr>
          </a:p>
        </p:txBody>
      </p:sp>
      <p:sp>
        <p:nvSpPr>
          <p:cNvPr id="20" name="TextBox 19"/>
          <p:cNvSpPr txBox="1"/>
          <p:nvPr/>
        </p:nvSpPr>
        <p:spPr>
          <a:xfrm>
            <a:off x="4902200" y="2829867"/>
            <a:ext cx="2082800" cy="461665"/>
          </a:xfrm>
          <a:prstGeom prst="rect">
            <a:avLst/>
          </a:prstGeom>
          <a:noFill/>
        </p:spPr>
        <p:txBody>
          <a:bodyPr wrap="square" rtlCol="0">
            <a:spAutoFit/>
          </a:bodyPr>
          <a:lstStyle/>
          <a:p>
            <a:r>
              <a:rPr lang="en-US" sz="2400" dirty="0" smtClean="0">
                <a:solidFill>
                  <a:srgbClr val="008000"/>
                </a:solidFill>
              </a:rPr>
              <a:t>…and below</a:t>
            </a:r>
            <a:endParaRPr lang="en-US" sz="2400" dirty="0">
              <a:solidFill>
                <a:srgbClr val="008000"/>
              </a:solidFill>
            </a:endParaRPr>
          </a:p>
        </p:txBody>
      </p:sp>
      <p:sp>
        <p:nvSpPr>
          <p:cNvPr id="21" name="TextBox 20"/>
          <p:cNvSpPr txBox="1"/>
          <p:nvPr/>
        </p:nvSpPr>
        <p:spPr>
          <a:xfrm rot="16200000">
            <a:off x="4610616" y="1669534"/>
            <a:ext cx="800100" cy="369332"/>
          </a:xfrm>
          <a:prstGeom prst="rect">
            <a:avLst/>
          </a:prstGeom>
          <a:noFill/>
        </p:spPr>
        <p:txBody>
          <a:bodyPr wrap="square" rtlCol="0">
            <a:spAutoFit/>
          </a:bodyPr>
          <a:lstStyle/>
          <a:p>
            <a:r>
              <a:rPr lang="en-US" dirty="0" smtClean="0">
                <a:solidFill>
                  <a:srgbClr val="FFFF00"/>
                </a:solidFill>
              </a:rPr>
              <a:t>slabs</a:t>
            </a:r>
            <a:endParaRPr lang="en-US" dirty="0">
              <a:solidFill>
                <a:srgbClr val="FFFF00"/>
              </a:solidFill>
            </a:endParaRPr>
          </a:p>
        </p:txBody>
      </p:sp>
      <p:sp>
        <p:nvSpPr>
          <p:cNvPr id="24" name="Left-Right Arrow 23"/>
          <p:cNvSpPr/>
          <p:nvPr/>
        </p:nvSpPr>
        <p:spPr>
          <a:xfrm>
            <a:off x="5575300" y="901700"/>
            <a:ext cx="558800" cy="292100"/>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6" name="Straight Arrow Connector 25"/>
          <p:cNvCxnSpPr/>
          <p:nvPr/>
        </p:nvCxnSpPr>
        <p:spPr>
          <a:xfrm>
            <a:off x="7772400" y="850900"/>
            <a:ext cx="0" cy="186690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rot="16200000">
            <a:off x="7321724" y="1422226"/>
            <a:ext cx="1270685" cy="369332"/>
          </a:xfrm>
          <a:prstGeom prst="rect">
            <a:avLst/>
          </a:prstGeom>
          <a:noFill/>
        </p:spPr>
        <p:txBody>
          <a:bodyPr wrap="square" rtlCol="0">
            <a:spAutoFit/>
          </a:bodyPr>
          <a:lstStyle/>
          <a:p>
            <a:r>
              <a:rPr lang="en-US" dirty="0" smtClean="0"/>
              <a:t>650 km</a:t>
            </a:r>
            <a:endParaRPr lang="en-US" dirty="0"/>
          </a:p>
        </p:txBody>
      </p:sp>
      <p:sp>
        <p:nvSpPr>
          <p:cNvPr id="28" name="TextBox 27"/>
          <p:cNvSpPr txBox="1"/>
          <p:nvPr/>
        </p:nvSpPr>
        <p:spPr>
          <a:xfrm rot="16200000">
            <a:off x="-267216" y="1453634"/>
            <a:ext cx="1333500" cy="369332"/>
          </a:xfrm>
          <a:prstGeom prst="rect">
            <a:avLst/>
          </a:prstGeom>
          <a:noFill/>
        </p:spPr>
        <p:txBody>
          <a:bodyPr wrap="square" rtlCol="0">
            <a:spAutoFit/>
          </a:bodyPr>
          <a:lstStyle/>
          <a:p>
            <a:r>
              <a:rPr lang="en-US" dirty="0" smtClean="0"/>
              <a:t>2898 km</a:t>
            </a:r>
            <a:endParaRPr lang="en-US" dirty="0"/>
          </a:p>
        </p:txBody>
      </p:sp>
      <p:sp>
        <p:nvSpPr>
          <p:cNvPr id="30" name="TextBox 29"/>
          <p:cNvSpPr txBox="1"/>
          <p:nvPr/>
        </p:nvSpPr>
        <p:spPr>
          <a:xfrm>
            <a:off x="4692650" y="3103898"/>
            <a:ext cx="3721100" cy="830997"/>
          </a:xfrm>
          <a:prstGeom prst="rect">
            <a:avLst/>
          </a:prstGeom>
          <a:noFill/>
        </p:spPr>
        <p:txBody>
          <a:bodyPr wrap="square" rtlCol="0">
            <a:spAutoFit/>
          </a:bodyPr>
          <a:lstStyle/>
          <a:p>
            <a:r>
              <a:rPr lang="en-US" sz="2400" dirty="0">
                <a:solidFill>
                  <a:srgbClr val="008000"/>
                </a:solidFill>
              </a:rPr>
              <a:t>p</a:t>
            </a:r>
            <a:r>
              <a:rPr lang="en-US" sz="2400" dirty="0" smtClean="0">
                <a:solidFill>
                  <a:srgbClr val="008000"/>
                </a:solidFill>
              </a:rPr>
              <a:t>lus thermal overshoot, </a:t>
            </a:r>
            <a:r>
              <a:rPr lang="en-US" sz="2400" dirty="0" err="1" smtClean="0">
                <a:solidFill>
                  <a:srgbClr val="008000"/>
                </a:solidFill>
              </a:rPr>
              <a:t>subadiabaticity</a:t>
            </a:r>
            <a:r>
              <a:rPr lang="en-US" sz="2400" dirty="0" smtClean="0">
                <a:solidFill>
                  <a:srgbClr val="008000"/>
                </a:solidFill>
              </a:rPr>
              <a:t>…</a:t>
            </a:r>
            <a:endParaRPr lang="en-US" sz="2400" dirty="0">
              <a:solidFill>
                <a:srgbClr val="008000"/>
              </a:solidFill>
            </a:endParaRPr>
          </a:p>
        </p:txBody>
      </p:sp>
      <p:sp>
        <p:nvSpPr>
          <p:cNvPr id="31" name="TextBox 30"/>
          <p:cNvSpPr txBox="1"/>
          <p:nvPr/>
        </p:nvSpPr>
        <p:spPr>
          <a:xfrm>
            <a:off x="128651" y="83234"/>
            <a:ext cx="6388100" cy="584776"/>
          </a:xfrm>
          <a:prstGeom prst="rect">
            <a:avLst/>
          </a:prstGeom>
          <a:noFill/>
        </p:spPr>
        <p:txBody>
          <a:bodyPr wrap="square" rtlCol="0">
            <a:spAutoFit/>
          </a:bodyPr>
          <a:lstStyle/>
          <a:p>
            <a:r>
              <a:rPr lang="en-US" sz="3200" dirty="0" smtClean="0">
                <a:latin typeface="Cambria"/>
                <a:cs typeface="Cambria"/>
              </a:rPr>
              <a:t>Boundary layer convection</a:t>
            </a:r>
            <a:endParaRPr lang="en-US" sz="3200" dirty="0">
              <a:latin typeface="Cambria"/>
              <a:cs typeface="Cambria"/>
            </a:endParaRPr>
          </a:p>
        </p:txBody>
      </p:sp>
      <p:sp>
        <p:nvSpPr>
          <p:cNvPr id="22" name="Cube 21"/>
          <p:cNvSpPr/>
          <p:nvPr/>
        </p:nvSpPr>
        <p:spPr>
          <a:xfrm>
            <a:off x="584200" y="241125"/>
            <a:ext cx="3692378" cy="2692575"/>
          </a:xfrm>
          <a:prstGeom prst="cub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3152901" y="4180196"/>
            <a:ext cx="3832099" cy="1774688"/>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Freeform 28"/>
          <p:cNvSpPr/>
          <p:nvPr/>
        </p:nvSpPr>
        <p:spPr>
          <a:xfrm>
            <a:off x="2987096" y="5205800"/>
            <a:ext cx="4086805" cy="757545"/>
          </a:xfrm>
          <a:custGeom>
            <a:avLst/>
            <a:gdLst>
              <a:gd name="connsiteX0" fmla="*/ 271558 w 4086805"/>
              <a:gd name="connsiteY0" fmla="*/ 473505 h 757545"/>
              <a:gd name="connsiteX1" fmla="*/ 918497 w 4086805"/>
              <a:gd name="connsiteY1" fmla="*/ 485486 h 757545"/>
              <a:gd name="connsiteX2" fmla="*/ 1325829 w 4086805"/>
              <a:gd name="connsiteY2" fmla="*/ 221890 h 757545"/>
              <a:gd name="connsiteX3" fmla="*/ 1757121 w 4086805"/>
              <a:gd name="connsiteY3" fmla="*/ 30183 h 757545"/>
              <a:gd name="connsiteX4" fmla="*/ 2164453 w 4086805"/>
              <a:gd name="connsiteY4" fmla="*/ 18202 h 757545"/>
              <a:gd name="connsiteX5" fmla="*/ 2523864 w 4086805"/>
              <a:gd name="connsiteY5" fmla="*/ 18202 h 757545"/>
              <a:gd name="connsiteX6" fmla="*/ 2967137 w 4086805"/>
              <a:gd name="connsiteY6" fmla="*/ 257835 h 757545"/>
              <a:gd name="connsiteX7" fmla="*/ 3050999 w 4086805"/>
              <a:gd name="connsiteY7" fmla="*/ 461523 h 757545"/>
              <a:gd name="connsiteX8" fmla="*/ 3122881 w 4086805"/>
              <a:gd name="connsiteY8" fmla="*/ 521431 h 757545"/>
              <a:gd name="connsiteX9" fmla="*/ 3805761 w 4086805"/>
              <a:gd name="connsiteY9" fmla="*/ 569358 h 757545"/>
              <a:gd name="connsiteX10" fmla="*/ 3793781 w 4086805"/>
              <a:gd name="connsiteY10" fmla="*/ 749083 h 757545"/>
              <a:gd name="connsiteX11" fmla="*/ 259578 w 4086805"/>
              <a:gd name="connsiteY11" fmla="*/ 713138 h 757545"/>
              <a:gd name="connsiteX12" fmla="*/ 283539 w 4086805"/>
              <a:gd name="connsiteY12" fmla="*/ 713138 h 757545"/>
              <a:gd name="connsiteX13" fmla="*/ 415323 w 4086805"/>
              <a:gd name="connsiteY13" fmla="*/ 737101 h 757545"/>
              <a:gd name="connsiteX14" fmla="*/ 259578 w 4086805"/>
              <a:gd name="connsiteY14" fmla="*/ 737101 h 757545"/>
              <a:gd name="connsiteX15" fmla="*/ 271558 w 4086805"/>
              <a:gd name="connsiteY15" fmla="*/ 473505 h 7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86805" h="757545">
                <a:moveTo>
                  <a:pt x="271558" y="473505"/>
                </a:moveTo>
                <a:cubicBezTo>
                  <a:pt x="381378" y="431569"/>
                  <a:pt x="742785" y="527422"/>
                  <a:pt x="918497" y="485486"/>
                </a:cubicBezTo>
                <a:cubicBezTo>
                  <a:pt x="1094209" y="443550"/>
                  <a:pt x="1186058" y="297774"/>
                  <a:pt x="1325829" y="221890"/>
                </a:cubicBezTo>
                <a:cubicBezTo>
                  <a:pt x="1465600" y="146006"/>
                  <a:pt x="1617350" y="64131"/>
                  <a:pt x="1757121" y="30183"/>
                </a:cubicBezTo>
                <a:cubicBezTo>
                  <a:pt x="1896892" y="-3765"/>
                  <a:pt x="2036663" y="20199"/>
                  <a:pt x="2164453" y="18202"/>
                </a:cubicBezTo>
                <a:cubicBezTo>
                  <a:pt x="2292243" y="16205"/>
                  <a:pt x="2390083" y="-21737"/>
                  <a:pt x="2523864" y="18202"/>
                </a:cubicBezTo>
                <a:cubicBezTo>
                  <a:pt x="2657645" y="58141"/>
                  <a:pt x="2879281" y="183948"/>
                  <a:pt x="2967137" y="257835"/>
                </a:cubicBezTo>
                <a:cubicBezTo>
                  <a:pt x="3054993" y="331722"/>
                  <a:pt x="3025042" y="417590"/>
                  <a:pt x="3050999" y="461523"/>
                </a:cubicBezTo>
                <a:cubicBezTo>
                  <a:pt x="3076956" y="505456"/>
                  <a:pt x="2997088" y="503459"/>
                  <a:pt x="3122881" y="521431"/>
                </a:cubicBezTo>
                <a:cubicBezTo>
                  <a:pt x="3248674" y="539403"/>
                  <a:pt x="3693944" y="531416"/>
                  <a:pt x="3805761" y="569358"/>
                </a:cubicBezTo>
                <a:cubicBezTo>
                  <a:pt x="3917578" y="607300"/>
                  <a:pt x="4384811" y="725120"/>
                  <a:pt x="3793781" y="749083"/>
                </a:cubicBezTo>
                <a:cubicBezTo>
                  <a:pt x="3202751" y="773046"/>
                  <a:pt x="844618" y="719129"/>
                  <a:pt x="259578" y="713138"/>
                </a:cubicBezTo>
                <a:cubicBezTo>
                  <a:pt x="-325462" y="707147"/>
                  <a:pt x="257582" y="709144"/>
                  <a:pt x="283539" y="713138"/>
                </a:cubicBezTo>
                <a:cubicBezTo>
                  <a:pt x="309496" y="717132"/>
                  <a:pt x="419316" y="733107"/>
                  <a:pt x="415323" y="737101"/>
                </a:cubicBezTo>
                <a:cubicBezTo>
                  <a:pt x="411330" y="741095"/>
                  <a:pt x="279545" y="781034"/>
                  <a:pt x="259578" y="737101"/>
                </a:cubicBezTo>
                <a:cubicBezTo>
                  <a:pt x="239611" y="693168"/>
                  <a:pt x="161738" y="515441"/>
                  <a:pt x="271558" y="473505"/>
                </a:cubicBezTo>
                <a:close/>
              </a:path>
            </a:pathLst>
          </a:cu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Freeform 31"/>
          <p:cNvSpPr/>
          <p:nvPr/>
        </p:nvSpPr>
        <p:spPr>
          <a:xfrm>
            <a:off x="3152901" y="4177054"/>
            <a:ext cx="3890877" cy="436864"/>
          </a:xfrm>
          <a:custGeom>
            <a:avLst/>
            <a:gdLst>
              <a:gd name="connsiteX0" fmla="*/ 117734 w 3890877"/>
              <a:gd name="connsiteY0" fmla="*/ 160305 h 436864"/>
              <a:gd name="connsiteX1" fmla="*/ 345360 w 3890877"/>
              <a:gd name="connsiteY1" fmla="*/ 148324 h 436864"/>
              <a:gd name="connsiteX2" fmla="*/ 417242 w 3890877"/>
              <a:gd name="connsiteY2" fmla="*/ 328048 h 436864"/>
              <a:gd name="connsiteX3" fmla="*/ 429223 w 3890877"/>
              <a:gd name="connsiteY3" fmla="*/ 411920 h 436864"/>
              <a:gd name="connsiteX4" fmla="*/ 489125 w 3890877"/>
              <a:gd name="connsiteY4" fmla="*/ 340030 h 436864"/>
              <a:gd name="connsiteX5" fmla="*/ 549026 w 3890877"/>
              <a:gd name="connsiteY5" fmla="*/ 160305 h 436864"/>
              <a:gd name="connsiteX6" fmla="*/ 2465882 w 3890877"/>
              <a:gd name="connsiteY6" fmla="*/ 136342 h 436864"/>
              <a:gd name="connsiteX7" fmla="*/ 2837273 w 3890877"/>
              <a:gd name="connsiteY7" fmla="*/ 352012 h 436864"/>
              <a:gd name="connsiteX8" fmla="*/ 2897174 w 3890877"/>
              <a:gd name="connsiteY8" fmla="*/ 435883 h 436864"/>
              <a:gd name="connsiteX9" fmla="*/ 3016978 w 3890877"/>
              <a:gd name="connsiteY9" fmla="*/ 304085 h 436864"/>
              <a:gd name="connsiteX10" fmla="*/ 3160742 w 3890877"/>
              <a:gd name="connsiteY10" fmla="*/ 148324 h 436864"/>
              <a:gd name="connsiteX11" fmla="*/ 3340447 w 3890877"/>
              <a:gd name="connsiteY11" fmla="*/ 100397 h 436864"/>
              <a:gd name="connsiteX12" fmla="*/ 3592034 w 3890877"/>
              <a:gd name="connsiteY12" fmla="*/ 112379 h 436864"/>
              <a:gd name="connsiteX13" fmla="*/ 3604015 w 3890877"/>
              <a:gd name="connsiteY13" fmla="*/ 88415 h 436864"/>
              <a:gd name="connsiteX14" fmla="*/ 3639956 w 3890877"/>
              <a:gd name="connsiteY14" fmla="*/ 16525 h 436864"/>
              <a:gd name="connsiteX15" fmla="*/ 117734 w 3890877"/>
              <a:gd name="connsiteY15" fmla="*/ 16525 h 436864"/>
              <a:gd name="connsiteX16" fmla="*/ 1100122 w 3890877"/>
              <a:gd name="connsiteY16" fmla="*/ 4544 h 436864"/>
              <a:gd name="connsiteX17" fmla="*/ 69812 w 3890877"/>
              <a:gd name="connsiteY17" fmla="*/ 16525 h 436864"/>
              <a:gd name="connsiteX18" fmla="*/ 117734 w 3890877"/>
              <a:gd name="connsiteY18" fmla="*/ 160305 h 436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90877" h="436864">
                <a:moveTo>
                  <a:pt x="117734" y="160305"/>
                </a:moveTo>
                <a:cubicBezTo>
                  <a:pt x="163659" y="182271"/>
                  <a:pt x="295442" y="120367"/>
                  <a:pt x="345360" y="148324"/>
                </a:cubicBezTo>
                <a:cubicBezTo>
                  <a:pt x="395278" y="176281"/>
                  <a:pt x="403265" y="284115"/>
                  <a:pt x="417242" y="328048"/>
                </a:cubicBezTo>
                <a:cubicBezTo>
                  <a:pt x="431219" y="371981"/>
                  <a:pt x="417242" y="409923"/>
                  <a:pt x="429223" y="411920"/>
                </a:cubicBezTo>
                <a:cubicBezTo>
                  <a:pt x="441204" y="413917"/>
                  <a:pt x="469158" y="381966"/>
                  <a:pt x="489125" y="340030"/>
                </a:cubicBezTo>
                <a:cubicBezTo>
                  <a:pt x="509092" y="298094"/>
                  <a:pt x="219567" y="194253"/>
                  <a:pt x="549026" y="160305"/>
                </a:cubicBezTo>
                <a:cubicBezTo>
                  <a:pt x="878485" y="126357"/>
                  <a:pt x="2084508" y="104391"/>
                  <a:pt x="2465882" y="136342"/>
                </a:cubicBezTo>
                <a:cubicBezTo>
                  <a:pt x="2847257" y="168293"/>
                  <a:pt x="2765391" y="302089"/>
                  <a:pt x="2837273" y="352012"/>
                </a:cubicBezTo>
                <a:cubicBezTo>
                  <a:pt x="2909155" y="401936"/>
                  <a:pt x="2867223" y="443871"/>
                  <a:pt x="2897174" y="435883"/>
                </a:cubicBezTo>
                <a:cubicBezTo>
                  <a:pt x="2927125" y="427895"/>
                  <a:pt x="3016978" y="304085"/>
                  <a:pt x="3016978" y="304085"/>
                </a:cubicBezTo>
                <a:cubicBezTo>
                  <a:pt x="3060906" y="256159"/>
                  <a:pt x="3106831" y="182272"/>
                  <a:pt x="3160742" y="148324"/>
                </a:cubicBezTo>
                <a:cubicBezTo>
                  <a:pt x="3214653" y="114376"/>
                  <a:pt x="3268565" y="106388"/>
                  <a:pt x="3340447" y="100397"/>
                </a:cubicBezTo>
                <a:cubicBezTo>
                  <a:pt x="3412329" y="94406"/>
                  <a:pt x="3548106" y="114376"/>
                  <a:pt x="3592034" y="112379"/>
                </a:cubicBezTo>
                <a:cubicBezTo>
                  <a:pt x="3635962" y="110382"/>
                  <a:pt x="3604015" y="88415"/>
                  <a:pt x="3604015" y="88415"/>
                </a:cubicBezTo>
                <a:cubicBezTo>
                  <a:pt x="3612002" y="72439"/>
                  <a:pt x="4221003" y="28507"/>
                  <a:pt x="3639956" y="16525"/>
                </a:cubicBezTo>
                <a:cubicBezTo>
                  <a:pt x="3058909" y="4543"/>
                  <a:pt x="541040" y="18522"/>
                  <a:pt x="117734" y="16525"/>
                </a:cubicBezTo>
                <a:lnTo>
                  <a:pt x="1100122" y="4544"/>
                </a:lnTo>
                <a:cubicBezTo>
                  <a:pt x="1092135" y="4544"/>
                  <a:pt x="231547" y="-11432"/>
                  <a:pt x="69812" y="16525"/>
                </a:cubicBezTo>
                <a:cubicBezTo>
                  <a:pt x="-91923" y="44482"/>
                  <a:pt x="71809" y="138339"/>
                  <a:pt x="117734" y="160305"/>
                </a:cubicBez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extBox 32"/>
          <p:cNvSpPr txBox="1"/>
          <p:nvPr/>
        </p:nvSpPr>
        <p:spPr>
          <a:xfrm>
            <a:off x="4495800" y="5463635"/>
            <a:ext cx="1447800" cy="369332"/>
          </a:xfrm>
          <a:prstGeom prst="rect">
            <a:avLst/>
          </a:prstGeom>
          <a:noFill/>
        </p:spPr>
        <p:txBody>
          <a:bodyPr wrap="square" rtlCol="0">
            <a:spAutoFit/>
          </a:bodyPr>
          <a:lstStyle/>
          <a:p>
            <a:r>
              <a:rPr lang="en-US" dirty="0" smtClean="0"/>
              <a:t>Broad dome</a:t>
            </a:r>
            <a:endParaRPr lang="en-US" dirty="0"/>
          </a:p>
        </p:txBody>
      </p:sp>
      <p:sp>
        <p:nvSpPr>
          <p:cNvPr id="34" name="TextBox 33"/>
          <p:cNvSpPr txBox="1"/>
          <p:nvPr/>
        </p:nvSpPr>
        <p:spPr>
          <a:xfrm>
            <a:off x="584200" y="4863471"/>
            <a:ext cx="2738501" cy="1200328"/>
          </a:xfrm>
          <a:prstGeom prst="rect">
            <a:avLst/>
          </a:prstGeom>
          <a:noFill/>
        </p:spPr>
        <p:txBody>
          <a:bodyPr wrap="square" rtlCol="0">
            <a:spAutoFit/>
          </a:bodyPr>
          <a:lstStyle/>
          <a:p>
            <a:r>
              <a:rPr lang="en-US" sz="2400" dirty="0" smtClean="0">
                <a:solidFill>
                  <a:srgbClr val="008000"/>
                </a:solidFill>
              </a:rPr>
              <a:t>…plus Kelvin effect, radioactivity &amp; classical physics</a:t>
            </a:r>
            <a:endParaRPr lang="en-US" sz="2400" dirty="0">
              <a:solidFill>
                <a:srgbClr val="008000"/>
              </a:solidFill>
            </a:endParaRPr>
          </a:p>
        </p:txBody>
      </p:sp>
      <p:sp>
        <p:nvSpPr>
          <p:cNvPr id="35" name="TextBox 34"/>
          <p:cNvSpPr txBox="1"/>
          <p:nvPr/>
        </p:nvSpPr>
        <p:spPr>
          <a:xfrm>
            <a:off x="5778500" y="5984019"/>
            <a:ext cx="939800" cy="369332"/>
          </a:xfrm>
          <a:prstGeom prst="rect">
            <a:avLst/>
          </a:prstGeom>
          <a:noFill/>
        </p:spPr>
        <p:txBody>
          <a:bodyPr wrap="square" rtlCol="0">
            <a:spAutoFit/>
          </a:bodyPr>
          <a:lstStyle/>
          <a:p>
            <a:r>
              <a:rPr lang="en-US" dirty="0" smtClean="0"/>
              <a:t>CMB</a:t>
            </a:r>
            <a:endParaRPr lang="en-US" dirty="0"/>
          </a:p>
        </p:txBody>
      </p:sp>
      <p:cxnSp>
        <p:nvCxnSpPr>
          <p:cNvPr id="37" name="Straight Connector 36"/>
          <p:cNvCxnSpPr/>
          <p:nvPr/>
        </p:nvCxnSpPr>
        <p:spPr>
          <a:xfrm>
            <a:off x="3152901" y="4863471"/>
            <a:ext cx="3832099" cy="0"/>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5195332" y="2372320"/>
            <a:ext cx="748268" cy="369332"/>
          </a:xfrm>
          <a:prstGeom prst="rect">
            <a:avLst/>
          </a:prstGeom>
          <a:noFill/>
        </p:spPr>
        <p:txBody>
          <a:bodyPr wrap="square" rtlCol="0">
            <a:spAutoFit/>
          </a:bodyPr>
          <a:lstStyle/>
          <a:p>
            <a:r>
              <a:rPr lang="en-US" dirty="0" smtClean="0"/>
              <a:t>push</a:t>
            </a:r>
            <a:endParaRPr lang="en-US" dirty="0"/>
          </a:p>
        </p:txBody>
      </p:sp>
      <p:sp>
        <p:nvSpPr>
          <p:cNvPr id="39" name="TextBox 38"/>
          <p:cNvSpPr txBox="1"/>
          <p:nvPr/>
        </p:nvSpPr>
        <p:spPr>
          <a:xfrm>
            <a:off x="5613400" y="1231900"/>
            <a:ext cx="664302" cy="369332"/>
          </a:xfrm>
          <a:prstGeom prst="rect">
            <a:avLst/>
          </a:prstGeom>
          <a:noFill/>
        </p:spPr>
        <p:txBody>
          <a:bodyPr wrap="square" rtlCol="0">
            <a:spAutoFit/>
          </a:bodyPr>
          <a:lstStyle/>
          <a:p>
            <a:r>
              <a:rPr lang="en-US" dirty="0" smtClean="0"/>
              <a:t>pull</a:t>
            </a:r>
            <a:endParaRPr lang="en-US" dirty="0"/>
          </a:p>
        </p:txBody>
      </p:sp>
    </p:spTree>
    <p:extLst>
      <p:ext uri="{BB962C8B-B14F-4D97-AF65-F5344CB8AC3E}">
        <p14:creationId xmlns:p14="http://schemas.microsoft.com/office/powerpoint/2010/main" val="1093897447"/>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41400" y="177800"/>
            <a:ext cx="7041185" cy="6477000"/>
          </a:xfrm>
          <a:prstGeom prst="rect">
            <a:avLst/>
          </a:prstGeom>
        </p:spPr>
      </p:pic>
      <p:sp>
        <p:nvSpPr>
          <p:cNvPr id="3" name="TextBox 2"/>
          <p:cNvSpPr txBox="1"/>
          <p:nvPr/>
        </p:nvSpPr>
        <p:spPr>
          <a:xfrm>
            <a:off x="288297" y="4883689"/>
            <a:ext cx="1897129" cy="1015663"/>
          </a:xfrm>
          <a:prstGeom prst="rect">
            <a:avLst/>
          </a:prstGeom>
          <a:noFill/>
        </p:spPr>
        <p:txBody>
          <a:bodyPr wrap="square" rtlCol="0">
            <a:spAutoFit/>
          </a:bodyPr>
          <a:lstStyle/>
          <a:p>
            <a:r>
              <a:rPr lang="en-US"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Smoothing &amp;  streaking </a:t>
            </a:r>
            <a:r>
              <a:rPr lang="en-US" sz="20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artefacts</a:t>
            </a:r>
            <a:endParaRPr lang="en-US" sz="2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4" name="Rectangle 3"/>
          <p:cNvSpPr/>
          <p:nvPr/>
        </p:nvSpPr>
        <p:spPr>
          <a:xfrm>
            <a:off x="5209065" y="1366376"/>
            <a:ext cx="819946" cy="5160077"/>
          </a:xfrm>
          <a:prstGeom prst="rect">
            <a:avLst/>
          </a:prstGeom>
          <a:noFill/>
          <a:ln w="28575"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3344091" y="1366376"/>
            <a:ext cx="16078" cy="5160077"/>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5" name="Rectangle 4"/>
          <p:cNvSpPr/>
          <p:nvPr/>
        </p:nvSpPr>
        <p:spPr>
          <a:xfrm>
            <a:off x="153434" y="2547886"/>
            <a:ext cx="4572000" cy="1754327"/>
          </a:xfrm>
          <a:prstGeom prst="rect">
            <a:avLst/>
          </a:prstGeom>
        </p:spPr>
        <p:txBody>
          <a:bodyPr>
            <a:spAutoFit/>
          </a:bodyPr>
          <a:lstStyle/>
          <a:p>
            <a:r>
              <a:rPr lang="en-US" i="1" dirty="0"/>
              <a:t>Gentlemen, now you will </a:t>
            </a:r>
            <a:endParaRPr lang="en-US" i="1" dirty="0" smtClean="0"/>
          </a:p>
          <a:p>
            <a:r>
              <a:rPr lang="en-US" i="1" dirty="0" smtClean="0"/>
              <a:t>see </a:t>
            </a:r>
            <a:r>
              <a:rPr lang="en-US" i="1" dirty="0"/>
              <a:t>that now you see </a:t>
            </a:r>
            <a:endParaRPr lang="en-US" i="1" dirty="0" smtClean="0"/>
          </a:p>
          <a:p>
            <a:r>
              <a:rPr lang="en-US" i="1" dirty="0" smtClean="0"/>
              <a:t>nothing</a:t>
            </a:r>
            <a:r>
              <a:rPr lang="en-US" i="1" dirty="0"/>
              <a:t>. And why you </a:t>
            </a:r>
            <a:r>
              <a:rPr lang="en-US" i="1" dirty="0" smtClean="0"/>
              <a:t>see</a:t>
            </a:r>
          </a:p>
          <a:p>
            <a:r>
              <a:rPr lang="en-US" i="1" dirty="0" smtClean="0"/>
              <a:t> </a:t>
            </a:r>
            <a:r>
              <a:rPr lang="en-US" i="1" dirty="0"/>
              <a:t>nothing you will see </a:t>
            </a:r>
            <a:endParaRPr lang="en-US" i="1" dirty="0" smtClean="0"/>
          </a:p>
          <a:p>
            <a:r>
              <a:rPr lang="en-US" i="1" dirty="0" smtClean="0"/>
              <a:t>presently</a:t>
            </a:r>
            <a:r>
              <a:rPr lang="en-US" i="1" dirty="0"/>
              <a:t>. </a:t>
            </a:r>
          </a:p>
          <a:p>
            <a:r>
              <a:rPr lang="en-US" b="1" dirty="0"/>
              <a:t>— Sir Ernest Rutherford</a:t>
            </a:r>
            <a:endParaRPr lang="en-US" dirty="0"/>
          </a:p>
        </p:txBody>
      </p:sp>
      <p:sp>
        <p:nvSpPr>
          <p:cNvPr id="7" name="TextBox 6"/>
          <p:cNvSpPr txBox="1"/>
          <p:nvPr/>
        </p:nvSpPr>
        <p:spPr>
          <a:xfrm>
            <a:off x="402597" y="6008469"/>
            <a:ext cx="1897129" cy="584776"/>
          </a:xfrm>
          <a:prstGeom prst="rect">
            <a:avLst/>
          </a:prstGeom>
          <a:noFill/>
        </p:spPr>
        <p:txBody>
          <a:bodyPr wrap="square" rtlCol="0">
            <a:spAutoFit/>
          </a:bodyPr>
          <a:lstStyle/>
          <a:p>
            <a:r>
              <a:rPr lang="en-US" sz="1600" dirty="0" smtClean="0"/>
              <a:t>PLUS VERTICAL EXAGERATION</a:t>
            </a:r>
            <a:endParaRPr lang="en-US" sz="1600" dirty="0"/>
          </a:p>
        </p:txBody>
      </p:sp>
      <p:sp>
        <p:nvSpPr>
          <p:cNvPr id="8" name="Up-Down Arrow 7"/>
          <p:cNvSpPr/>
          <p:nvPr/>
        </p:nvSpPr>
        <p:spPr>
          <a:xfrm>
            <a:off x="7714285" y="3530600"/>
            <a:ext cx="254000" cy="533400"/>
          </a:xfrm>
          <a:prstGeom prst="up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7968285" y="3530600"/>
            <a:ext cx="1175715" cy="338554"/>
          </a:xfrm>
          <a:prstGeom prst="rect">
            <a:avLst/>
          </a:prstGeom>
          <a:noFill/>
        </p:spPr>
        <p:txBody>
          <a:bodyPr wrap="square" rtlCol="0">
            <a:spAutoFit/>
          </a:bodyPr>
          <a:lstStyle/>
          <a:p>
            <a:r>
              <a:rPr lang="en-US" sz="1600" dirty="0" smtClean="0"/>
              <a:t>disconnect</a:t>
            </a:r>
            <a:endParaRPr lang="en-US" sz="1600" dirty="0"/>
          </a:p>
        </p:txBody>
      </p:sp>
    </p:spTree>
    <p:extLst>
      <p:ext uri="{BB962C8B-B14F-4D97-AF65-F5344CB8AC3E}">
        <p14:creationId xmlns:p14="http://schemas.microsoft.com/office/powerpoint/2010/main" val="479871192"/>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6700" y="698500"/>
            <a:ext cx="8610600" cy="5461000"/>
          </a:xfrm>
          <a:prstGeom prst="rect">
            <a:avLst/>
          </a:prstGeom>
        </p:spPr>
      </p:pic>
      <p:cxnSp>
        <p:nvCxnSpPr>
          <p:cNvPr id="4" name="Straight Arrow Connector 3"/>
          <p:cNvCxnSpPr/>
          <p:nvPr/>
        </p:nvCxnSpPr>
        <p:spPr>
          <a:xfrm>
            <a:off x="8343900" y="6159500"/>
            <a:ext cx="5334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26712304"/>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09700" y="584200"/>
            <a:ext cx="6311900" cy="5689600"/>
          </a:xfrm>
          <a:prstGeom prst="rect">
            <a:avLst/>
          </a:prstGeom>
        </p:spPr>
      </p:pic>
      <p:sp>
        <p:nvSpPr>
          <p:cNvPr id="3" name="TextBox 2"/>
          <p:cNvSpPr txBox="1"/>
          <p:nvPr/>
        </p:nvSpPr>
        <p:spPr>
          <a:xfrm>
            <a:off x="7480300" y="4241800"/>
            <a:ext cx="1346200" cy="646331"/>
          </a:xfrm>
          <a:prstGeom prst="rect">
            <a:avLst/>
          </a:prstGeom>
          <a:noFill/>
        </p:spPr>
        <p:txBody>
          <a:bodyPr wrap="square" rtlCol="0">
            <a:spAutoFit/>
          </a:bodyPr>
          <a:lstStyle/>
          <a:p>
            <a:r>
              <a:rPr lang="en-US" dirty="0" smtClean="0"/>
              <a:t>Anisotropy ignored</a:t>
            </a:r>
            <a:endParaRPr lang="en-US" dirty="0"/>
          </a:p>
        </p:txBody>
      </p:sp>
      <p:sp>
        <p:nvSpPr>
          <p:cNvPr id="4" name="TextBox 3"/>
          <p:cNvSpPr txBox="1"/>
          <p:nvPr/>
        </p:nvSpPr>
        <p:spPr>
          <a:xfrm>
            <a:off x="101600" y="3398103"/>
            <a:ext cx="1765300" cy="1477328"/>
          </a:xfrm>
          <a:prstGeom prst="rect">
            <a:avLst/>
          </a:prstGeom>
          <a:noFill/>
        </p:spPr>
        <p:txBody>
          <a:bodyPr wrap="square" rtlCol="0">
            <a:spAutoFit/>
          </a:bodyPr>
          <a:lstStyle/>
          <a:p>
            <a:r>
              <a:rPr lang="en-US" dirty="0" smtClean="0"/>
              <a:t>Most of this is due to </a:t>
            </a:r>
            <a:r>
              <a:rPr lang="en-US" dirty="0" err="1" smtClean="0"/>
              <a:t>athermal</a:t>
            </a:r>
            <a:r>
              <a:rPr lang="en-US" dirty="0" smtClean="0"/>
              <a:t> effects,  lithology, phase &amp; anisotropy </a:t>
            </a:r>
            <a:endParaRPr lang="en-US" dirty="0"/>
          </a:p>
        </p:txBody>
      </p:sp>
      <p:sp>
        <p:nvSpPr>
          <p:cNvPr id="5" name="TextBox 4"/>
          <p:cNvSpPr txBox="1"/>
          <p:nvPr/>
        </p:nvSpPr>
        <p:spPr>
          <a:xfrm>
            <a:off x="7480300" y="1435100"/>
            <a:ext cx="1219200" cy="923330"/>
          </a:xfrm>
          <a:prstGeom prst="rect">
            <a:avLst/>
          </a:prstGeom>
          <a:noFill/>
        </p:spPr>
        <p:txBody>
          <a:bodyPr wrap="square" rtlCol="0">
            <a:spAutoFit/>
          </a:bodyPr>
          <a:lstStyle/>
          <a:p>
            <a:r>
              <a:rPr lang="en-US" dirty="0" smtClean="0"/>
              <a:t>Surface waves ignored</a:t>
            </a:r>
            <a:endParaRPr lang="en-US" dirty="0"/>
          </a:p>
        </p:txBody>
      </p:sp>
      <p:sp>
        <p:nvSpPr>
          <p:cNvPr id="6" name="Up-Down Arrow 5"/>
          <p:cNvSpPr/>
          <p:nvPr/>
        </p:nvSpPr>
        <p:spPr>
          <a:xfrm>
            <a:off x="1257300" y="1816100"/>
            <a:ext cx="330200" cy="542330"/>
          </a:xfrm>
          <a:prstGeom prst="up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101600" y="1816100"/>
            <a:ext cx="1206500" cy="369332"/>
          </a:xfrm>
          <a:prstGeom prst="rect">
            <a:avLst/>
          </a:prstGeom>
          <a:noFill/>
        </p:spPr>
        <p:txBody>
          <a:bodyPr wrap="square" rtlCol="0">
            <a:spAutoFit/>
          </a:bodyPr>
          <a:lstStyle/>
          <a:p>
            <a:r>
              <a:rPr lang="en-US" dirty="0" smtClean="0"/>
              <a:t>disconnect</a:t>
            </a:r>
            <a:endParaRPr lang="en-US" dirty="0"/>
          </a:p>
        </p:txBody>
      </p:sp>
      <p:cxnSp>
        <p:nvCxnSpPr>
          <p:cNvPr id="9" name="Straight Connector 8"/>
          <p:cNvCxnSpPr/>
          <p:nvPr/>
        </p:nvCxnSpPr>
        <p:spPr>
          <a:xfrm flipV="1">
            <a:off x="2260600" y="2044700"/>
            <a:ext cx="4864100" cy="12700"/>
          </a:xfrm>
          <a:prstGeom prst="line">
            <a:avLst/>
          </a:prstGeom>
          <a:ln>
            <a:prstDash val="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34339701"/>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76300" y="2584981"/>
            <a:ext cx="3303675" cy="4023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601616" y="531813"/>
            <a:ext cx="8150359" cy="1754327"/>
          </a:xfrm>
          <a:prstGeom prst="rect">
            <a:avLst/>
          </a:prstGeom>
        </p:spPr>
        <p:txBody>
          <a:bodyPr wrap="square">
            <a:spAutoFit/>
          </a:bodyPr>
          <a:lstStyle/>
          <a:p>
            <a:r>
              <a:rPr lang="en-US" sz="3600" dirty="0">
                <a:latin typeface="Apple Chancery"/>
                <a:cs typeface="Apple Chancery"/>
              </a:rPr>
              <a:t>The first principle is that </a:t>
            </a:r>
            <a:r>
              <a:rPr lang="en-US" sz="3600" b="1" dirty="0">
                <a:latin typeface="Apple Chancery"/>
                <a:cs typeface="Apple Chancery"/>
              </a:rPr>
              <a:t>you</a:t>
            </a:r>
            <a:r>
              <a:rPr lang="en-US" sz="3600" dirty="0">
                <a:latin typeface="Apple Chancery"/>
                <a:cs typeface="Apple Chancery"/>
              </a:rPr>
              <a:t> must not </a:t>
            </a:r>
            <a:r>
              <a:rPr lang="en-US" sz="3600" b="1" dirty="0">
                <a:latin typeface="Apple Chancery"/>
                <a:cs typeface="Apple Chancery"/>
              </a:rPr>
              <a:t>fool yourself</a:t>
            </a:r>
            <a:r>
              <a:rPr lang="en-US" sz="3600" dirty="0">
                <a:latin typeface="Apple Chancery"/>
                <a:cs typeface="Apple Chancery"/>
              </a:rPr>
              <a:t> - and </a:t>
            </a:r>
            <a:r>
              <a:rPr lang="en-US" sz="3600" b="1" dirty="0">
                <a:latin typeface="Apple Chancery"/>
                <a:cs typeface="Apple Chancery"/>
              </a:rPr>
              <a:t>you</a:t>
            </a:r>
            <a:r>
              <a:rPr lang="en-US" sz="3600" dirty="0">
                <a:latin typeface="Apple Chancery"/>
                <a:cs typeface="Apple Chancery"/>
              </a:rPr>
              <a:t> are </a:t>
            </a:r>
            <a:r>
              <a:rPr lang="en-US" sz="3600" b="1" dirty="0">
                <a:latin typeface="Apple Chancery"/>
                <a:cs typeface="Apple Chancery"/>
              </a:rPr>
              <a:t>the easiest person</a:t>
            </a:r>
            <a:r>
              <a:rPr lang="en-US" sz="3600" dirty="0">
                <a:latin typeface="Apple Chancery"/>
                <a:cs typeface="Apple Chancery"/>
              </a:rPr>
              <a:t> to </a:t>
            </a:r>
            <a:r>
              <a:rPr lang="en-US" sz="3600" b="1" dirty="0" smtClean="0">
                <a:latin typeface="Apple Chancery"/>
                <a:cs typeface="Apple Chancery"/>
              </a:rPr>
              <a:t>fool</a:t>
            </a:r>
            <a:r>
              <a:rPr lang="en-US" sz="2800" dirty="0"/>
              <a:t>–</a:t>
            </a:r>
            <a:r>
              <a:rPr lang="en-US" sz="2800" dirty="0" smtClean="0"/>
              <a:t>Richard </a:t>
            </a:r>
            <a:r>
              <a:rPr lang="en-US" sz="2800" dirty="0"/>
              <a:t>P. Feynman</a:t>
            </a:r>
          </a:p>
        </p:txBody>
      </p:sp>
      <p:pic>
        <p:nvPicPr>
          <p:cNvPr id="8" name="Picture 7"/>
          <p:cNvPicPr>
            <a:picLocks noChangeAspect="1"/>
          </p:cNvPicPr>
          <p:nvPr/>
        </p:nvPicPr>
        <p:blipFill>
          <a:blip r:embed="rId3"/>
          <a:stretch>
            <a:fillRect/>
          </a:stretch>
        </p:blipFill>
        <p:spPr>
          <a:xfrm rot="10494485">
            <a:off x="4530231" y="3333370"/>
            <a:ext cx="3768348" cy="2241036"/>
          </a:xfrm>
          <a:prstGeom prst="rect">
            <a:avLst/>
          </a:prstGeom>
        </p:spPr>
      </p:pic>
      <p:sp>
        <p:nvSpPr>
          <p:cNvPr id="2" name="Can 1"/>
          <p:cNvSpPr/>
          <p:nvPr/>
        </p:nvSpPr>
        <p:spPr>
          <a:xfrm>
            <a:off x="6463100" y="6092428"/>
            <a:ext cx="546630" cy="369725"/>
          </a:xfrm>
          <a:prstGeom prst="can">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7315200" y="6092428"/>
            <a:ext cx="1075394" cy="369725"/>
          </a:xfrm>
          <a:prstGeom prst="rect">
            <a:avLst/>
          </a:prstGeom>
          <a:noFill/>
        </p:spPr>
        <p:txBody>
          <a:bodyPr wrap="square" rtlCol="0">
            <a:spAutoFit/>
          </a:bodyPr>
          <a:lstStyle/>
          <a:p>
            <a:r>
              <a:rPr lang="en-US" dirty="0" smtClean="0"/>
              <a:t>object</a:t>
            </a:r>
            <a:endParaRPr lang="en-US" dirty="0"/>
          </a:p>
        </p:txBody>
      </p:sp>
      <p:sp>
        <p:nvSpPr>
          <p:cNvPr id="5" name="TextBox 4"/>
          <p:cNvSpPr txBox="1"/>
          <p:nvPr/>
        </p:nvSpPr>
        <p:spPr>
          <a:xfrm>
            <a:off x="6463100" y="4380243"/>
            <a:ext cx="884255" cy="369332"/>
          </a:xfrm>
          <a:prstGeom prst="rect">
            <a:avLst/>
          </a:prstGeom>
          <a:noFill/>
        </p:spPr>
        <p:txBody>
          <a:bodyPr wrap="square" rtlCol="0">
            <a:spAutoFit/>
          </a:bodyPr>
          <a:lstStyle/>
          <a:p>
            <a:r>
              <a:rPr lang="en-US" dirty="0" smtClean="0"/>
              <a:t>image</a:t>
            </a:r>
            <a:endParaRPr lang="en-US" dirty="0"/>
          </a:p>
        </p:txBody>
      </p:sp>
      <p:sp>
        <p:nvSpPr>
          <p:cNvPr id="6" name="Isosceles Triangle 5"/>
          <p:cNvSpPr/>
          <p:nvPr/>
        </p:nvSpPr>
        <p:spPr>
          <a:xfrm>
            <a:off x="6157631" y="5465502"/>
            <a:ext cx="1157570" cy="1392498"/>
          </a:xfrm>
          <a:prstGeom prst="triangle">
            <a:avLst>
              <a:gd name="adj" fmla="val 45833"/>
            </a:avLst>
          </a:prstGeom>
          <a:gradFill flip="none" rotWithShape="1">
            <a:gsLst>
              <a:gs pos="0">
                <a:schemeClr val="tx2">
                  <a:lumMod val="60000"/>
                  <a:lumOff val="40000"/>
                  <a:alpha val="9000"/>
                </a:schemeClr>
              </a:gs>
              <a:gs pos="100000">
                <a:schemeClr val="accent5">
                  <a:lumMod val="20000"/>
                  <a:lumOff val="80000"/>
                </a:schemeClr>
              </a:gs>
            </a:gsLst>
            <a:path path="circle">
              <a:fillToRect l="100000" t="100000"/>
            </a:path>
            <a:tileRect r="-100000" b="-10000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flipV="1">
            <a:off x="6157631" y="6608762"/>
            <a:ext cx="1109338" cy="24923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7009730" y="5737212"/>
            <a:ext cx="594863" cy="369332"/>
          </a:xfrm>
          <a:prstGeom prst="rect">
            <a:avLst/>
          </a:prstGeom>
          <a:noFill/>
        </p:spPr>
        <p:txBody>
          <a:bodyPr wrap="square" rtlCol="0">
            <a:spAutoFit/>
          </a:bodyPr>
          <a:lstStyle/>
          <a:p>
            <a:r>
              <a:rPr lang="en-US" dirty="0" smtClean="0"/>
              <a:t>rays</a:t>
            </a:r>
            <a:endParaRPr lang="en-US" dirty="0"/>
          </a:p>
        </p:txBody>
      </p:sp>
      <p:sp>
        <p:nvSpPr>
          <p:cNvPr id="10" name="TextBox 9"/>
          <p:cNvSpPr txBox="1"/>
          <p:nvPr/>
        </p:nvSpPr>
        <p:spPr>
          <a:xfrm>
            <a:off x="5803927" y="4002677"/>
            <a:ext cx="1205803" cy="369332"/>
          </a:xfrm>
          <a:prstGeom prst="rect">
            <a:avLst/>
          </a:prstGeom>
          <a:noFill/>
        </p:spPr>
        <p:txBody>
          <a:bodyPr wrap="square" rtlCol="0">
            <a:spAutoFit/>
          </a:bodyPr>
          <a:lstStyle/>
          <a:p>
            <a:r>
              <a:rPr lang="en-US" dirty="0" err="1" smtClean="0"/>
              <a:t>artefacts</a:t>
            </a:r>
            <a:endParaRPr lang="en-US" dirty="0"/>
          </a:p>
        </p:txBody>
      </p:sp>
    </p:spTree>
    <p:extLst>
      <p:ext uri="{BB962C8B-B14F-4D97-AF65-F5344CB8AC3E}">
        <p14:creationId xmlns:p14="http://schemas.microsoft.com/office/powerpoint/2010/main" val="29427808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p:txBody>
          <a:bodyP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eaLnBrk="1" hangingPunct="1"/>
            <a:r>
              <a:rPr lang="en-US"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charset="0"/>
                <a:ea typeface="ＭＳ Ｐゴシック" charset="0"/>
                <a:cs typeface="ＭＳ Ｐゴシック" charset="0"/>
              </a:rPr>
              <a:t>LIP/LLSVP Correlation</a:t>
            </a:r>
            <a:r>
              <a:rPr lang="en-US"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charset="0"/>
                <a:ea typeface="ＭＳ Ｐゴシック" charset="0"/>
                <a:cs typeface="ＭＳ Ｐゴシック" charset="0"/>
              </a:rPr>
              <a:t>?*</a:t>
            </a:r>
            <a:endParaRPr lang="en-US"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charset="0"/>
              <a:ea typeface="ＭＳ Ｐゴシック" charset="0"/>
              <a:cs typeface="ＭＳ Ｐゴシック" charset="0"/>
            </a:endParaRPr>
          </a:p>
        </p:txBody>
      </p:sp>
      <p:sp>
        <p:nvSpPr>
          <p:cNvPr id="32770" name="TextBox 4"/>
          <p:cNvSpPr txBox="1">
            <a:spLocks noChangeArrowheads="1"/>
          </p:cNvSpPr>
          <p:nvPr/>
        </p:nvSpPr>
        <p:spPr bwMode="auto">
          <a:xfrm>
            <a:off x="6828860" y="6060282"/>
            <a:ext cx="21097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err="1"/>
              <a:t>Torsvik</a:t>
            </a:r>
            <a:r>
              <a:rPr lang="en-US" sz="1800" dirty="0"/>
              <a:t> </a:t>
            </a:r>
            <a:r>
              <a:rPr lang="en-US" sz="1800" i="1" dirty="0"/>
              <a:t>et al.</a:t>
            </a:r>
            <a:r>
              <a:rPr lang="en-US" sz="1800" dirty="0"/>
              <a:t>, 2006</a:t>
            </a:r>
          </a:p>
          <a:p>
            <a:pPr eaLnBrk="1" hangingPunct="1"/>
            <a:endParaRPr lang="en-US" sz="1800" dirty="0"/>
          </a:p>
        </p:txBody>
      </p:sp>
      <p:pic>
        <p:nvPicPr>
          <p:cNvPr id="32771" name="Content Placeholder 5" descr="TorsvikEtalFig10.jpg"/>
          <p:cNvPicPr>
            <a:picLocks noGrp="1" noChangeAspect="1"/>
          </p:cNvPicPr>
          <p:nvPr>
            <p:ph idx="1"/>
          </p:nvPr>
        </p:nvPicPr>
        <p:blipFill>
          <a:blip r:embed="rId3">
            <a:extLst>
              <a:ext uri="{28A0092B-C50C-407E-A947-70E740481C1C}">
                <a14:useLocalDpi xmlns:a14="http://schemas.microsoft.com/office/drawing/2010/main" val="0"/>
              </a:ext>
            </a:extLst>
          </a:blip>
          <a:srcRect t="-7179" b="-7179"/>
          <a:stretch>
            <a:fillRect/>
          </a:stretch>
        </p:blipFill>
        <p:spPr/>
      </p:pic>
      <p:sp>
        <p:nvSpPr>
          <p:cNvPr id="2" name="TextBox 1"/>
          <p:cNvSpPr txBox="1"/>
          <p:nvPr/>
        </p:nvSpPr>
        <p:spPr>
          <a:xfrm>
            <a:off x="6828860" y="2351044"/>
            <a:ext cx="1857940" cy="523220"/>
          </a:xfrm>
          <a:prstGeom prst="rect">
            <a:avLst/>
          </a:prstGeom>
          <a:solidFill>
            <a:schemeClr val="bg1"/>
          </a:solidFill>
        </p:spPr>
        <p:txBody>
          <a:bodyPr wrap="square" rtlCol="0">
            <a:spAutoFit/>
          </a:bodyPr>
          <a:lstStyle/>
          <a:p>
            <a:r>
              <a:rPr lang="en-US" sz="2800" dirty="0" smtClean="0">
                <a:solidFill>
                  <a:srgbClr val="0000FF"/>
                </a:solidFill>
              </a:rPr>
              <a:t>P=10</a:t>
            </a:r>
            <a:r>
              <a:rPr lang="en-US" sz="2800" baseline="30000" dirty="0" smtClean="0">
                <a:solidFill>
                  <a:srgbClr val="0000FF"/>
                </a:solidFill>
              </a:rPr>
              <a:t>-7</a:t>
            </a:r>
            <a:endParaRPr lang="en-US" sz="2800" baseline="30000" dirty="0">
              <a:solidFill>
                <a:srgbClr val="0000FF"/>
              </a:solidFill>
            </a:endParaRPr>
          </a:p>
        </p:txBody>
      </p:sp>
      <p:sp>
        <p:nvSpPr>
          <p:cNvPr id="3" name="TextBox 2"/>
          <p:cNvSpPr txBox="1"/>
          <p:nvPr/>
        </p:nvSpPr>
        <p:spPr>
          <a:xfrm>
            <a:off x="7443819" y="5336902"/>
            <a:ext cx="1574769" cy="646331"/>
          </a:xfrm>
          <a:prstGeom prst="rect">
            <a:avLst/>
          </a:prstGeom>
          <a:noFill/>
        </p:spPr>
        <p:txBody>
          <a:bodyPr wrap="square" rtlCol="0">
            <a:spAutoFit/>
          </a:bodyPr>
          <a:lstStyle/>
          <a:p>
            <a:r>
              <a:rPr lang="en-US" dirty="0" smtClean="0"/>
              <a:t>CMB</a:t>
            </a:r>
          </a:p>
          <a:p>
            <a:r>
              <a:rPr lang="en-US" dirty="0" smtClean="0"/>
              <a:t>Shear velocity</a:t>
            </a:r>
            <a:endParaRPr lang="en-US" dirty="0"/>
          </a:p>
        </p:txBody>
      </p:sp>
      <p:sp>
        <p:nvSpPr>
          <p:cNvPr id="4" name="TextBox 3"/>
          <p:cNvSpPr txBox="1"/>
          <p:nvPr/>
        </p:nvSpPr>
        <p:spPr>
          <a:xfrm>
            <a:off x="3405368" y="1433278"/>
            <a:ext cx="5376817" cy="830997"/>
          </a:xfrm>
          <a:prstGeom prst="rect">
            <a:avLst/>
          </a:prstGeom>
          <a:solidFill>
            <a:schemeClr val="bg1"/>
          </a:solidFill>
        </p:spPr>
        <p:txBody>
          <a:bodyPr wrap="square" rtlCol="0">
            <a:spAutoFit/>
          </a:bodyPr>
          <a:lstStyle/>
          <a:p>
            <a:r>
              <a:rPr lang="en-US" sz="2400" dirty="0" smtClean="0"/>
              <a:t>*correlation between surface volcanism &amp; lowermost mantle is “remarkable”</a:t>
            </a:r>
            <a:endParaRPr lang="en-US" sz="2400" dirty="0"/>
          </a:p>
        </p:txBody>
      </p:sp>
      <p:sp>
        <p:nvSpPr>
          <p:cNvPr id="5" name="TextBox 4"/>
          <p:cNvSpPr txBox="1"/>
          <p:nvPr/>
        </p:nvSpPr>
        <p:spPr>
          <a:xfrm>
            <a:off x="6187998" y="6036198"/>
            <a:ext cx="1281723" cy="369332"/>
          </a:xfrm>
          <a:prstGeom prst="rect">
            <a:avLst/>
          </a:prstGeom>
          <a:noFill/>
        </p:spPr>
        <p:txBody>
          <a:bodyPr wrap="square" rtlCol="0">
            <a:spAutoFit/>
          </a:bodyPr>
          <a:lstStyle/>
          <a:p>
            <a:r>
              <a:rPr lang="en-US" dirty="0" smtClean="0"/>
              <a:t>Burke,</a:t>
            </a:r>
            <a:endParaRPr lang="en-US" dirty="0"/>
          </a:p>
        </p:txBody>
      </p:sp>
      <p:sp>
        <p:nvSpPr>
          <p:cNvPr id="6" name="TextBox 5"/>
          <p:cNvSpPr txBox="1"/>
          <p:nvPr/>
        </p:nvSpPr>
        <p:spPr>
          <a:xfrm>
            <a:off x="7308500" y="3780664"/>
            <a:ext cx="923109" cy="400110"/>
          </a:xfrm>
          <a:prstGeom prst="rect">
            <a:avLst/>
          </a:prstGeom>
          <a:noFill/>
        </p:spPr>
        <p:txBody>
          <a:bodyPr wrap="square" rtlCol="0">
            <a:spAutoFit/>
          </a:bodyPr>
          <a:lstStyle/>
          <a:p>
            <a:r>
              <a:rPr lang="en-US" sz="2000" dirty="0" smtClean="0"/>
              <a:t>LLSVP</a:t>
            </a:r>
            <a:endParaRPr lang="en-US" sz="2000" dirty="0"/>
          </a:p>
        </p:txBody>
      </p:sp>
      <p:sp>
        <p:nvSpPr>
          <p:cNvPr id="7" name="TextBox 6"/>
          <p:cNvSpPr txBox="1"/>
          <p:nvPr/>
        </p:nvSpPr>
        <p:spPr>
          <a:xfrm>
            <a:off x="4517739" y="4034827"/>
            <a:ext cx="739559" cy="369725"/>
          </a:xfrm>
          <a:prstGeom prst="rect">
            <a:avLst/>
          </a:prstGeom>
          <a:noFill/>
        </p:spPr>
        <p:txBody>
          <a:bodyPr wrap="square" rtlCol="0">
            <a:spAutoFit/>
          </a:bodyPr>
          <a:lstStyle/>
          <a:p>
            <a:r>
              <a:rPr lang="en-US" dirty="0" smtClean="0"/>
              <a:t>LLSVP</a:t>
            </a:r>
            <a:endParaRPr lang="en-US" dirty="0"/>
          </a:p>
        </p:txBody>
      </p:sp>
      <p:sp>
        <p:nvSpPr>
          <p:cNvPr id="8" name="Cube 7"/>
          <p:cNvSpPr/>
          <p:nvPr/>
        </p:nvSpPr>
        <p:spPr>
          <a:xfrm>
            <a:off x="1125415" y="274638"/>
            <a:ext cx="7106193" cy="1143000"/>
          </a:xfrm>
          <a:prstGeom prst="cub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176851" y="1600200"/>
            <a:ext cx="3038622" cy="646331"/>
          </a:xfrm>
          <a:prstGeom prst="rect">
            <a:avLst/>
          </a:prstGeom>
          <a:noFill/>
        </p:spPr>
        <p:txBody>
          <a:bodyPr wrap="square" rtlCol="0">
            <a:spAutoFit/>
          </a:bodyPr>
          <a:lstStyle/>
          <a:p>
            <a:r>
              <a:rPr lang="en-US" dirty="0" smtClean="0"/>
              <a:t>Top-Down or Bottom-Up?</a:t>
            </a:r>
          </a:p>
          <a:p>
            <a:r>
              <a:rPr lang="en-US" dirty="0"/>
              <a:t> </a:t>
            </a:r>
            <a:r>
              <a:rPr lang="en-US" dirty="0" smtClean="0"/>
              <a:t> Nine slide mini-talk</a:t>
            </a:r>
            <a:endParaRPr lang="en-US" dirty="0"/>
          </a:p>
        </p:txBody>
      </p:sp>
      <p:sp>
        <p:nvSpPr>
          <p:cNvPr id="10" name="Rectangle 9"/>
          <p:cNvSpPr/>
          <p:nvPr/>
        </p:nvSpPr>
        <p:spPr>
          <a:xfrm>
            <a:off x="1611685" y="5651795"/>
            <a:ext cx="4572000" cy="1200329"/>
          </a:xfrm>
          <a:prstGeom prst="rect">
            <a:avLst/>
          </a:prstGeom>
        </p:spPr>
        <p:txBody>
          <a:bodyPr>
            <a:spAutoFit/>
          </a:bodyPr>
          <a:lstStyle/>
          <a:p>
            <a:r>
              <a:rPr lang="en-US" b="1" dirty="0"/>
              <a:t>“If your experiment needs statistics, you ought to have done a better experiment.”		</a:t>
            </a:r>
          </a:p>
          <a:p>
            <a:r>
              <a:rPr lang="en-US" dirty="0"/>
              <a:t> </a:t>
            </a:r>
            <a:r>
              <a:rPr lang="en-US" u="sng" dirty="0">
                <a:hlinkClick r:id="rId4"/>
              </a:rPr>
              <a:t>Ernest Rutherford		</a:t>
            </a:r>
          </a:p>
        </p:txBody>
      </p:sp>
      <p:sp>
        <p:nvSpPr>
          <p:cNvPr id="11" name="TextBox 10"/>
          <p:cNvSpPr txBox="1"/>
          <p:nvPr/>
        </p:nvSpPr>
        <p:spPr>
          <a:xfrm>
            <a:off x="176851" y="6383338"/>
            <a:ext cx="1239183" cy="369332"/>
          </a:xfrm>
          <a:prstGeom prst="rect">
            <a:avLst/>
          </a:prstGeom>
          <a:noFill/>
        </p:spPr>
        <p:txBody>
          <a:bodyPr wrap="square" rtlCol="0">
            <a:spAutoFit/>
          </a:bodyPr>
          <a:lstStyle/>
          <a:p>
            <a:r>
              <a:rPr lang="en-US" dirty="0" smtClean="0"/>
              <a:t>21 </a:t>
            </a:r>
            <a:endParaRPr lang="en-US" dirty="0"/>
          </a:p>
        </p:txBody>
      </p:sp>
      <p:sp>
        <p:nvSpPr>
          <p:cNvPr id="12" name="TextBox 11"/>
          <p:cNvSpPr txBox="1"/>
          <p:nvPr/>
        </p:nvSpPr>
        <p:spPr>
          <a:xfrm>
            <a:off x="8149494" y="6405530"/>
            <a:ext cx="869915" cy="369332"/>
          </a:xfrm>
          <a:prstGeom prst="rect">
            <a:avLst/>
          </a:prstGeom>
          <a:noFill/>
        </p:spPr>
        <p:txBody>
          <a:bodyPr wrap="square" rtlCol="0">
            <a:spAutoFit/>
          </a:bodyPr>
          <a:lstStyle/>
          <a:p>
            <a:r>
              <a:rPr lang="en-US" dirty="0" smtClean="0"/>
              <a:t>4:43</a:t>
            </a:r>
            <a:endParaRPr lang="en-US" dirty="0"/>
          </a:p>
        </p:txBody>
      </p:sp>
      <p:cxnSp>
        <p:nvCxnSpPr>
          <p:cNvPr id="14" name="Straight Arrow Connector 13"/>
          <p:cNvCxnSpPr/>
          <p:nvPr/>
        </p:nvCxnSpPr>
        <p:spPr>
          <a:xfrm>
            <a:off x="613128" y="6569665"/>
            <a:ext cx="512287" cy="1459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76850" y="5105400"/>
            <a:ext cx="1626549" cy="830997"/>
          </a:xfrm>
          <a:prstGeom prst="rect">
            <a:avLst/>
          </a:prstGeom>
          <a:noFill/>
        </p:spPr>
        <p:txBody>
          <a:bodyPr wrap="square" rtlCol="0">
            <a:spAutoFit/>
          </a:bodyPr>
          <a:lstStyle/>
          <a:p>
            <a:r>
              <a:rPr lang="en-US" sz="1600" dirty="0" smtClean="0"/>
              <a:t>*BACKTRACKED LIPs &amp; EDGES OF LLSVP</a:t>
            </a:r>
            <a:endParaRPr lang="en-US" sz="1600" dirty="0"/>
          </a:p>
        </p:txBody>
      </p:sp>
    </p:spTree>
    <p:extLst>
      <p:ext uri="{BB962C8B-B14F-4D97-AF65-F5344CB8AC3E}">
        <p14:creationId xmlns:p14="http://schemas.microsoft.com/office/powerpoint/2010/main" val="1767110413"/>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08000" y="1141326"/>
            <a:ext cx="8115300" cy="5500774"/>
          </a:xfrm>
          <a:prstGeom prst="rect">
            <a:avLst/>
          </a:prstGeom>
        </p:spPr>
      </p:pic>
      <p:sp>
        <p:nvSpPr>
          <p:cNvPr id="3" name="TextBox 2"/>
          <p:cNvSpPr txBox="1"/>
          <p:nvPr/>
        </p:nvSpPr>
        <p:spPr>
          <a:xfrm>
            <a:off x="508000" y="337575"/>
            <a:ext cx="7932615" cy="1200328"/>
          </a:xfrm>
          <a:prstGeom prst="rect">
            <a:avLst/>
          </a:prstGeom>
          <a:solidFill>
            <a:schemeClr val="bg1"/>
          </a:solidFill>
        </p:spPr>
        <p:txBody>
          <a:bodyPr wrap="square" rtlCol="0">
            <a:spAutoFit/>
          </a:bodyPr>
          <a:lstStyle/>
          <a:p>
            <a:r>
              <a:rPr lang="en-US" sz="2400" dirty="0" smtClean="0"/>
              <a:t>Although the Burke et al. parameters were picked after the hypothesis was framed*, hotspots actually satisfy the same criteria better at 100-200  km than at the CMB</a:t>
            </a:r>
            <a:endParaRPr lang="en-US" sz="2400" dirty="0"/>
          </a:p>
        </p:txBody>
      </p:sp>
      <p:sp>
        <p:nvSpPr>
          <p:cNvPr id="4" name="TextBox 3"/>
          <p:cNvSpPr txBox="1"/>
          <p:nvPr/>
        </p:nvSpPr>
        <p:spPr>
          <a:xfrm>
            <a:off x="6752492" y="4184404"/>
            <a:ext cx="2343276" cy="954107"/>
          </a:xfrm>
          <a:prstGeom prst="rect">
            <a:avLst/>
          </a:prstGeom>
          <a:solidFill>
            <a:schemeClr val="bg1"/>
          </a:solidFill>
        </p:spPr>
        <p:txBody>
          <a:bodyPr wrap="square" rtlCol="0">
            <a:spAutoFit/>
          </a:bodyPr>
          <a:lstStyle/>
          <a:p>
            <a:r>
              <a:rPr lang="en-US" sz="2800" dirty="0" smtClean="0"/>
              <a:t>This is another 1-hr talk</a:t>
            </a:r>
            <a:endParaRPr lang="en-US" sz="2800" dirty="0"/>
          </a:p>
        </p:txBody>
      </p:sp>
      <p:sp>
        <p:nvSpPr>
          <p:cNvPr id="5" name="TextBox 4"/>
          <p:cNvSpPr txBox="1"/>
          <p:nvPr/>
        </p:nvSpPr>
        <p:spPr>
          <a:xfrm>
            <a:off x="8311996" y="6494303"/>
            <a:ext cx="783772" cy="369332"/>
          </a:xfrm>
          <a:prstGeom prst="rect">
            <a:avLst/>
          </a:prstGeom>
          <a:noFill/>
        </p:spPr>
        <p:txBody>
          <a:bodyPr wrap="square" rtlCol="0">
            <a:spAutoFit/>
          </a:bodyPr>
          <a:lstStyle/>
          <a:p>
            <a:r>
              <a:rPr lang="en-US" dirty="0" smtClean="0"/>
              <a:t>4:44</a:t>
            </a:r>
            <a:endParaRPr lang="en-US" dirty="0"/>
          </a:p>
        </p:txBody>
      </p:sp>
      <p:sp>
        <p:nvSpPr>
          <p:cNvPr id="6" name="TextBox 5"/>
          <p:cNvSpPr txBox="1"/>
          <p:nvPr/>
        </p:nvSpPr>
        <p:spPr>
          <a:xfrm>
            <a:off x="97373" y="5726258"/>
            <a:ext cx="1867712" cy="800219"/>
          </a:xfrm>
          <a:prstGeom prst="rect">
            <a:avLst/>
          </a:prstGeom>
          <a:noFill/>
        </p:spPr>
        <p:txBody>
          <a:bodyPr wrap="square" rtlCol="0">
            <a:spAutoFit/>
          </a:bodyPr>
          <a:lstStyle/>
          <a:p>
            <a:r>
              <a:rPr lang="en-US" dirty="0" smtClean="0"/>
              <a:t>*</a:t>
            </a:r>
            <a:r>
              <a:rPr lang="en-US" sz="1400" dirty="0" smtClean="0"/>
              <a:t>Texas Sharpshooter</a:t>
            </a:r>
          </a:p>
          <a:p>
            <a:r>
              <a:rPr lang="en-US" sz="1400" dirty="0" smtClean="0"/>
              <a:t>Hindsight Heresy</a:t>
            </a:r>
          </a:p>
          <a:p>
            <a:r>
              <a:rPr lang="en-US" sz="1400" dirty="0" smtClean="0"/>
              <a:t>Pick-and-Choose</a:t>
            </a:r>
            <a:endParaRPr lang="en-US" sz="1400" dirty="0"/>
          </a:p>
        </p:txBody>
      </p:sp>
      <p:sp>
        <p:nvSpPr>
          <p:cNvPr id="7" name="TextBox 6"/>
          <p:cNvSpPr txBox="1"/>
          <p:nvPr/>
        </p:nvSpPr>
        <p:spPr>
          <a:xfrm>
            <a:off x="314681" y="4675015"/>
            <a:ext cx="1326154" cy="461665"/>
          </a:xfrm>
          <a:prstGeom prst="rect">
            <a:avLst/>
          </a:prstGeom>
          <a:noFill/>
        </p:spPr>
        <p:txBody>
          <a:bodyPr wrap="square" rtlCol="0">
            <a:spAutoFit/>
          </a:bodyPr>
          <a:lstStyle/>
          <a:p>
            <a:r>
              <a:rPr lang="en-US" sz="2400" dirty="0" smtClean="0">
                <a:solidFill>
                  <a:srgbClr val="0000FF"/>
                </a:solidFill>
              </a:rPr>
              <a:t>P=10</a:t>
            </a:r>
            <a:r>
              <a:rPr lang="en-US" sz="2400" baseline="30000" dirty="0" smtClean="0">
                <a:solidFill>
                  <a:srgbClr val="0000FF"/>
                </a:solidFill>
              </a:rPr>
              <a:t> -8</a:t>
            </a:r>
            <a:endParaRPr lang="en-US" sz="2400" baseline="30000" dirty="0">
              <a:solidFill>
                <a:srgbClr val="0000FF"/>
              </a:solidFill>
            </a:endParaRPr>
          </a:p>
        </p:txBody>
      </p:sp>
      <p:sp>
        <p:nvSpPr>
          <p:cNvPr id="8" name="TextBox 7"/>
          <p:cNvSpPr txBox="1"/>
          <p:nvPr/>
        </p:nvSpPr>
        <p:spPr>
          <a:xfrm>
            <a:off x="7863868" y="5613400"/>
            <a:ext cx="1231900" cy="646331"/>
          </a:xfrm>
          <a:prstGeom prst="rect">
            <a:avLst/>
          </a:prstGeom>
          <a:noFill/>
        </p:spPr>
        <p:txBody>
          <a:bodyPr wrap="square" rtlCol="0">
            <a:spAutoFit/>
          </a:bodyPr>
          <a:lstStyle/>
          <a:p>
            <a:r>
              <a:rPr lang="en-US" dirty="0" smtClean="0"/>
              <a:t>The edge effect</a:t>
            </a:r>
            <a:endParaRPr lang="en-US" dirty="0"/>
          </a:p>
        </p:txBody>
      </p:sp>
    </p:spTree>
    <p:extLst>
      <p:ext uri="{BB962C8B-B14F-4D97-AF65-F5344CB8AC3E}">
        <p14:creationId xmlns:p14="http://schemas.microsoft.com/office/powerpoint/2010/main" val="866793084"/>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5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250" y="609600"/>
            <a:ext cx="6921500"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235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52400"/>
            <a:ext cx="6299200" cy="33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cxnSp>
        <p:nvCxnSpPr>
          <p:cNvPr id="3" name="Straight Arrow Connector 2"/>
          <p:cNvCxnSpPr/>
          <p:nvPr/>
        </p:nvCxnSpPr>
        <p:spPr>
          <a:xfrm>
            <a:off x="1511272" y="1816476"/>
            <a:ext cx="996797" cy="996650"/>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434088" y="1033704"/>
            <a:ext cx="1655969" cy="830997"/>
          </a:xfrm>
          <a:prstGeom prst="rect">
            <a:avLst/>
          </a:prstGeom>
          <a:noFill/>
        </p:spPr>
        <p:txBody>
          <a:bodyPr wrap="square" rtlCol="0">
            <a:spAutoFit/>
          </a:bodyPr>
          <a:lstStyle/>
          <a:p>
            <a:r>
              <a:rPr lang="en-US" sz="2400" dirty="0" smtClean="0">
                <a:solidFill>
                  <a:schemeClr val="accent2"/>
                </a:solidFill>
              </a:rPr>
              <a:t>Ridges </a:t>
            </a:r>
            <a:r>
              <a:rPr lang="en-US" sz="2400" i="1" dirty="0" smtClean="0">
                <a:solidFill>
                  <a:schemeClr val="accent2"/>
                </a:solidFill>
              </a:rPr>
              <a:t>and</a:t>
            </a:r>
            <a:r>
              <a:rPr lang="en-US" sz="2400" dirty="0" smtClean="0">
                <a:solidFill>
                  <a:schemeClr val="accent2"/>
                </a:solidFill>
              </a:rPr>
              <a:t> hotspots</a:t>
            </a:r>
            <a:endParaRPr lang="en-US" sz="2400" dirty="0">
              <a:solidFill>
                <a:schemeClr val="accent2"/>
              </a:solidFill>
            </a:endParaRPr>
          </a:p>
        </p:txBody>
      </p:sp>
      <p:sp>
        <p:nvSpPr>
          <p:cNvPr id="5" name="Rectangle 4"/>
          <p:cNvSpPr/>
          <p:nvPr/>
        </p:nvSpPr>
        <p:spPr>
          <a:xfrm>
            <a:off x="627017" y="5690553"/>
            <a:ext cx="7765366" cy="916275"/>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627017" y="5867378"/>
            <a:ext cx="8360229" cy="830997"/>
          </a:xfrm>
          <a:prstGeom prst="rect">
            <a:avLst/>
          </a:prstGeom>
          <a:noFill/>
        </p:spPr>
        <p:txBody>
          <a:bodyPr wrap="square" rtlCol="0">
            <a:spAutoFit/>
          </a:bodyPr>
          <a:lstStyle/>
          <a:p>
            <a:r>
              <a:rPr lang="en-US" sz="2400" dirty="0" err="1" smtClean="0">
                <a:solidFill>
                  <a:schemeClr val="accent2"/>
                </a:solidFill>
              </a:rPr>
              <a:t>J.Tuzo</a:t>
            </a:r>
            <a:r>
              <a:rPr lang="en-US" sz="2400" dirty="0" smtClean="0">
                <a:solidFill>
                  <a:schemeClr val="accent2"/>
                </a:solidFill>
              </a:rPr>
              <a:t> </a:t>
            </a:r>
            <a:r>
              <a:rPr lang="en-US" sz="2400" dirty="0" err="1" smtClean="0">
                <a:solidFill>
                  <a:schemeClr val="accent2"/>
                </a:solidFill>
              </a:rPr>
              <a:t>Wilso</a:t>
            </a:r>
            <a:r>
              <a:rPr lang="en-US" sz="2400" dirty="0" smtClean="0">
                <a:solidFill>
                  <a:schemeClr val="accent2"/>
                </a:solidFill>
              </a:rPr>
              <a:t> first noted the ridge-hotspot connection; this is even more remarkable at depth (100-200 km)</a:t>
            </a:r>
            <a:endParaRPr lang="en-US" sz="2400" dirty="0">
              <a:solidFill>
                <a:schemeClr val="accent2"/>
              </a:solidFill>
            </a:endParaRPr>
          </a:p>
        </p:txBody>
      </p:sp>
      <p:pic>
        <p:nvPicPr>
          <p:cNvPr id="7" name="Picture 6"/>
          <p:cNvPicPr>
            <a:picLocks noChangeAspect="1"/>
          </p:cNvPicPr>
          <p:nvPr/>
        </p:nvPicPr>
        <p:blipFill>
          <a:blip r:embed="rId5"/>
          <a:stretch>
            <a:fillRect/>
          </a:stretch>
        </p:blipFill>
        <p:spPr>
          <a:xfrm>
            <a:off x="7234813" y="3906227"/>
            <a:ext cx="1752433" cy="1961151"/>
          </a:xfrm>
          <a:prstGeom prst="rect">
            <a:avLst/>
          </a:prstGeom>
        </p:spPr>
      </p:pic>
      <p:sp>
        <p:nvSpPr>
          <p:cNvPr id="2" name="TextBox 1"/>
          <p:cNvSpPr txBox="1"/>
          <p:nvPr/>
        </p:nvSpPr>
        <p:spPr>
          <a:xfrm>
            <a:off x="228600" y="1864701"/>
            <a:ext cx="1600200" cy="646331"/>
          </a:xfrm>
          <a:prstGeom prst="rect">
            <a:avLst/>
          </a:prstGeom>
          <a:noFill/>
        </p:spPr>
        <p:txBody>
          <a:bodyPr wrap="square" rtlCol="0">
            <a:spAutoFit/>
          </a:bodyPr>
          <a:lstStyle/>
          <a:p>
            <a:r>
              <a:rPr lang="en-US" i="1" dirty="0" smtClean="0">
                <a:solidFill>
                  <a:schemeClr val="accent2">
                    <a:lumMod val="60000"/>
                    <a:lumOff val="40000"/>
                  </a:schemeClr>
                </a:solidFill>
              </a:rPr>
              <a:t>&amp; backtracked LIPs</a:t>
            </a:r>
            <a:endParaRPr lang="en-US" i="1" dirty="0">
              <a:solidFill>
                <a:schemeClr val="accent2">
                  <a:lumMod val="60000"/>
                  <a:lumOff val="40000"/>
                </a:schemeClr>
              </a:solidFill>
            </a:endParaRPr>
          </a:p>
        </p:txBody>
      </p:sp>
    </p:spTree>
    <p:extLst>
      <p:ext uri="{BB962C8B-B14F-4D97-AF65-F5344CB8AC3E}">
        <p14:creationId xmlns:p14="http://schemas.microsoft.com/office/powerpoint/2010/main" val="904358509"/>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749300"/>
            <a:ext cx="9144000" cy="5353683"/>
          </a:xfrm>
          <a:prstGeom prst="rect">
            <a:avLst/>
          </a:prstGeom>
        </p:spPr>
      </p:pic>
      <p:sp>
        <p:nvSpPr>
          <p:cNvPr id="3" name="TextBox 2"/>
          <p:cNvSpPr txBox="1"/>
          <p:nvPr/>
        </p:nvSpPr>
        <p:spPr>
          <a:xfrm>
            <a:off x="279400" y="68640"/>
            <a:ext cx="1854200" cy="1569660"/>
          </a:xfrm>
          <a:prstGeom prst="rect">
            <a:avLst/>
          </a:prstGeom>
          <a:solidFill>
            <a:schemeClr val="bg1"/>
          </a:solidFill>
        </p:spPr>
        <p:txBody>
          <a:bodyPr wrap="square" rtlCol="0">
            <a:spAutoFit/>
          </a:bodyPr>
          <a:lstStyle/>
          <a:p>
            <a:r>
              <a:rPr lang="en-US" sz="2400" dirty="0" smtClean="0"/>
              <a:t>Pacific hotspots &amp; backtracked plateaus</a:t>
            </a:r>
            <a:endParaRPr lang="en-US" sz="2400" dirty="0"/>
          </a:p>
        </p:txBody>
      </p:sp>
      <p:sp>
        <p:nvSpPr>
          <p:cNvPr id="4" name="Down Arrow 3"/>
          <p:cNvSpPr/>
          <p:nvPr/>
        </p:nvSpPr>
        <p:spPr>
          <a:xfrm>
            <a:off x="1803400" y="1016000"/>
            <a:ext cx="393700" cy="5969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2603500" y="287635"/>
            <a:ext cx="2476500" cy="461665"/>
          </a:xfrm>
          <a:prstGeom prst="rect">
            <a:avLst/>
          </a:prstGeom>
          <a:noFill/>
        </p:spPr>
        <p:txBody>
          <a:bodyPr wrap="square" rtlCol="0">
            <a:spAutoFit/>
          </a:bodyPr>
          <a:lstStyle/>
          <a:p>
            <a:r>
              <a:rPr lang="en-US" sz="2400" dirty="0" smtClean="0"/>
              <a:t>Atlantic hotspots</a:t>
            </a:r>
            <a:endParaRPr lang="en-US" sz="2400" dirty="0"/>
          </a:p>
        </p:txBody>
      </p:sp>
      <p:sp>
        <p:nvSpPr>
          <p:cNvPr id="6" name="Down Arrow 5"/>
          <p:cNvSpPr/>
          <p:nvPr/>
        </p:nvSpPr>
        <p:spPr>
          <a:xfrm>
            <a:off x="3683000" y="749300"/>
            <a:ext cx="317500" cy="7239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p:cNvSpPr txBox="1"/>
          <p:nvPr/>
        </p:nvSpPr>
        <p:spPr>
          <a:xfrm>
            <a:off x="5664200" y="68640"/>
            <a:ext cx="2209800" cy="1200328"/>
          </a:xfrm>
          <a:prstGeom prst="rect">
            <a:avLst/>
          </a:prstGeom>
          <a:solidFill>
            <a:schemeClr val="bg1"/>
          </a:solidFill>
        </p:spPr>
        <p:txBody>
          <a:bodyPr wrap="square" rtlCol="0">
            <a:spAutoFit/>
          </a:bodyPr>
          <a:lstStyle/>
          <a:p>
            <a:r>
              <a:rPr lang="en-US" sz="2400" dirty="0" smtClean="0"/>
              <a:t>Indian Ocean hotspots &amp; plateaus</a:t>
            </a:r>
            <a:endParaRPr lang="en-US" sz="2400" dirty="0"/>
          </a:p>
        </p:txBody>
      </p:sp>
      <p:sp>
        <p:nvSpPr>
          <p:cNvPr id="8" name="Down Arrow 7"/>
          <p:cNvSpPr/>
          <p:nvPr/>
        </p:nvSpPr>
        <p:spPr>
          <a:xfrm>
            <a:off x="5295900" y="1168400"/>
            <a:ext cx="368300" cy="25019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p:cNvSpPr txBox="1"/>
          <p:nvPr/>
        </p:nvSpPr>
        <p:spPr>
          <a:xfrm>
            <a:off x="434434" y="6027003"/>
            <a:ext cx="8504881" cy="830997"/>
          </a:xfrm>
          <a:prstGeom prst="rect">
            <a:avLst/>
          </a:prstGeom>
          <a:noFill/>
        </p:spPr>
        <p:txBody>
          <a:bodyPr wrap="square" rtlCol="0">
            <a:spAutoFit/>
          </a:bodyPr>
          <a:lstStyle/>
          <a:p>
            <a:r>
              <a:rPr lang="en-US" sz="2400" dirty="0" smtClean="0">
                <a:solidFill>
                  <a:schemeClr val="accent2"/>
                </a:solidFill>
              </a:rPr>
              <a:t>Present day ridge-related low </a:t>
            </a:r>
            <a:r>
              <a:rPr lang="en-US" sz="2400" dirty="0" err="1" smtClean="0">
                <a:solidFill>
                  <a:schemeClr val="accent2"/>
                </a:solidFill>
              </a:rPr>
              <a:t>wavespeed</a:t>
            </a:r>
            <a:r>
              <a:rPr lang="en-US" sz="2400" dirty="0" smtClean="0">
                <a:solidFill>
                  <a:schemeClr val="accent2"/>
                </a:solidFill>
              </a:rPr>
              <a:t> regions correspond to red-brown age regions &amp; backtracked ‘hotspots’</a:t>
            </a:r>
            <a:endParaRPr lang="en-US" sz="2400" dirty="0">
              <a:solidFill>
                <a:schemeClr val="accent2"/>
              </a:solidFill>
            </a:endParaRPr>
          </a:p>
        </p:txBody>
      </p:sp>
      <p:sp>
        <p:nvSpPr>
          <p:cNvPr id="10" name="TextBox 9"/>
          <p:cNvSpPr txBox="1"/>
          <p:nvPr/>
        </p:nvSpPr>
        <p:spPr>
          <a:xfrm>
            <a:off x="8424538" y="6520818"/>
            <a:ext cx="719462" cy="338554"/>
          </a:xfrm>
          <a:prstGeom prst="rect">
            <a:avLst/>
          </a:prstGeom>
          <a:noFill/>
        </p:spPr>
        <p:txBody>
          <a:bodyPr wrap="square" rtlCol="0">
            <a:spAutoFit/>
          </a:bodyPr>
          <a:lstStyle/>
          <a:p>
            <a:r>
              <a:rPr lang="en-US" sz="1600" dirty="0" smtClean="0"/>
              <a:t>4:50</a:t>
            </a:r>
            <a:endParaRPr lang="en-US" sz="1600" dirty="0"/>
          </a:p>
        </p:txBody>
      </p:sp>
    </p:spTree>
    <p:extLst>
      <p:ext uri="{BB962C8B-B14F-4D97-AF65-F5344CB8AC3E}">
        <p14:creationId xmlns:p14="http://schemas.microsoft.com/office/powerpoint/2010/main" val="3610531790"/>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193800"/>
            <a:ext cx="5156200" cy="4457700"/>
          </a:xfrm>
          <a:prstGeom prst="rect">
            <a:avLst/>
          </a:prstGeom>
        </p:spPr>
      </p:pic>
      <p:sp>
        <p:nvSpPr>
          <p:cNvPr id="3" name="TextBox 2"/>
          <p:cNvSpPr txBox="1"/>
          <p:nvPr/>
        </p:nvSpPr>
        <p:spPr>
          <a:xfrm>
            <a:off x="642324" y="218989"/>
            <a:ext cx="7737091" cy="923330"/>
          </a:xfrm>
          <a:prstGeom prst="rect">
            <a:avLst/>
          </a:prstGeom>
          <a:noFill/>
        </p:spPr>
        <p:txBody>
          <a:bodyPr wrap="square" rtlCol="0">
            <a:spAutoFit/>
          </a:bodyPr>
          <a:lstStyle/>
          <a:p>
            <a:r>
              <a:rPr lang="en-US" dirty="0" smtClean="0"/>
              <a:t>Plate reconstructions show that the mantle underneath the continents (Gondwanaland) was insulated by continents for at least 100 </a:t>
            </a:r>
            <a:r>
              <a:rPr lang="en-US" dirty="0" err="1" smtClean="0"/>
              <a:t>Myr</a:t>
            </a:r>
            <a:r>
              <a:rPr lang="en-US" dirty="0" smtClean="0"/>
              <a:t> prior to continental breakup.</a:t>
            </a:r>
            <a:endParaRPr lang="en-US" dirty="0"/>
          </a:p>
        </p:txBody>
      </p:sp>
      <p:pic>
        <p:nvPicPr>
          <p:cNvPr id="4" name="Picture 3"/>
          <p:cNvPicPr>
            <a:picLocks noChangeAspect="1"/>
          </p:cNvPicPr>
          <p:nvPr/>
        </p:nvPicPr>
        <p:blipFill>
          <a:blip r:embed="rId3"/>
          <a:stretch>
            <a:fillRect/>
          </a:stretch>
        </p:blipFill>
        <p:spPr>
          <a:xfrm>
            <a:off x="4452477" y="2657063"/>
            <a:ext cx="4650734" cy="4139085"/>
          </a:xfrm>
          <a:prstGeom prst="rect">
            <a:avLst/>
          </a:prstGeom>
        </p:spPr>
      </p:pic>
      <p:sp>
        <p:nvSpPr>
          <p:cNvPr id="5" name="TextBox 4"/>
          <p:cNvSpPr txBox="1"/>
          <p:nvPr/>
        </p:nvSpPr>
        <p:spPr>
          <a:xfrm>
            <a:off x="5299177" y="1136726"/>
            <a:ext cx="3518187" cy="1200328"/>
          </a:xfrm>
          <a:prstGeom prst="rect">
            <a:avLst/>
          </a:prstGeom>
          <a:noFill/>
        </p:spPr>
        <p:txBody>
          <a:bodyPr wrap="square" rtlCol="0">
            <a:spAutoFit/>
          </a:bodyPr>
          <a:lstStyle/>
          <a:p>
            <a:r>
              <a:rPr lang="en-US" sz="2400" dirty="0" smtClean="0">
                <a:solidFill>
                  <a:srgbClr val="FF0000"/>
                </a:solidFill>
              </a:rPr>
              <a:t>Recently uncovered areas; contains LIPs, hotspots, low </a:t>
            </a:r>
            <a:r>
              <a:rPr lang="en-US" sz="2400" dirty="0" err="1" smtClean="0">
                <a:solidFill>
                  <a:srgbClr val="FF0000"/>
                </a:solidFill>
              </a:rPr>
              <a:t>wavespeeds</a:t>
            </a:r>
            <a:endParaRPr lang="en-US" sz="2400" dirty="0">
              <a:solidFill>
                <a:srgbClr val="FF0000"/>
              </a:solidFill>
            </a:endParaRPr>
          </a:p>
        </p:txBody>
      </p:sp>
      <p:sp>
        <p:nvSpPr>
          <p:cNvPr id="6" name="Down Arrow 5"/>
          <p:cNvSpPr/>
          <p:nvPr/>
        </p:nvSpPr>
        <p:spPr>
          <a:xfrm>
            <a:off x="6043689" y="2320121"/>
            <a:ext cx="350359" cy="226404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Down Arrow 6"/>
          <p:cNvSpPr/>
          <p:nvPr/>
        </p:nvSpPr>
        <p:spPr>
          <a:xfrm>
            <a:off x="7407746" y="2034543"/>
            <a:ext cx="350359" cy="226404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2370667" y="1193800"/>
            <a:ext cx="2523066" cy="1200328"/>
          </a:xfrm>
          <a:prstGeom prst="rect">
            <a:avLst/>
          </a:prstGeom>
          <a:solidFill>
            <a:schemeClr val="bg1"/>
          </a:solidFill>
        </p:spPr>
        <p:txBody>
          <a:bodyPr wrap="square" rtlCol="0">
            <a:spAutoFit/>
          </a:bodyPr>
          <a:lstStyle/>
          <a:p>
            <a:r>
              <a:rPr lang="en-US" sz="2400" dirty="0" smtClean="0">
                <a:solidFill>
                  <a:srgbClr val="FF0000"/>
                </a:solidFill>
              </a:rPr>
              <a:t>Covered areas erupted LIPs &amp; </a:t>
            </a:r>
            <a:r>
              <a:rPr lang="en-US" sz="2400" dirty="0" err="1" smtClean="0">
                <a:solidFill>
                  <a:srgbClr val="FF0000"/>
                </a:solidFill>
              </a:rPr>
              <a:t>kimberlites</a:t>
            </a:r>
            <a:endParaRPr lang="en-US" sz="2400" dirty="0">
              <a:solidFill>
                <a:srgbClr val="FF0000"/>
              </a:solidFill>
            </a:endParaRPr>
          </a:p>
        </p:txBody>
      </p:sp>
      <p:sp>
        <p:nvSpPr>
          <p:cNvPr id="9" name="Cube 8"/>
          <p:cNvSpPr/>
          <p:nvPr/>
        </p:nvSpPr>
        <p:spPr>
          <a:xfrm>
            <a:off x="95694" y="5674478"/>
            <a:ext cx="546630" cy="482250"/>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889000" y="5687178"/>
            <a:ext cx="4267199" cy="954107"/>
          </a:xfrm>
          <a:prstGeom prst="rect">
            <a:avLst/>
          </a:prstGeom>
          <a:solidFill>
            <a:schemeClr val="bg1"/>
          </a:solidFill>
        </p:spPr>
        <p:txBody>
          <a:bodyPr wrap="square" rtlCol="0">
            <a:spAutoFit/>
          </a:bodyPr>
          <a:lstStyle/>
          <a:p>
            <a:r>
              <a:rPr lang="en-US" sz="2800" i="1" dirty="0" err="1" smtClean="0">
                <a:solidFill>
                  <a:srgbClr val="FF0000"/>
                </a:solidFill>
              </a:rPr>
              <a:t>Supercontinental</a:t>
            </a:r>
            <a:r>
              <a:rPr lang="en-US" sz="2800" i="1" dirty="0" smtClean="0">
                <a:solidFill>
                  <a:srgbClr val="FF0000"/>
                </a:solidFill>
              </a:rPr>
              <a:t> insulation &amp; foundered crust</a:t>
            </a:r>
            <a:endParaRPr lang="en-US" sz="2800" i="1" dirty="0">
              <a:solidFill>
                <a:srgbClr val="FF0000"/>
              </a:solidFill>
            </a:endParaRPr>
          </a:p>
        </p:txBody>
      </p:sp>
    </p:spTree>
    <p:extLst>
      <p:ext uri="{BB962C8B-B14F-4D97-AF65-F5344CB8AC3E}">
        <p14:creationId xmlns:p14="http://schemas.microsoft.com/office/powerpoint/2010/main" val="2429175712"/>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34865" y="5343327"/>
            <a:ext cx="2323923" cy="1015663"/>
          </a:xfrm>
          <a:prstGeom prst="rect">
            <a:avLst/>
          </a:prstGeom>
          <a:noFill/>
        </p:spPr>
        <p:txBody>
          <a:bodyPr wrap="none" rtlCol="0">
            <a:spAutoFit/>
          </a:bodyPr>
          <a:lstStyle/>
          <a:p>
            <a:r>
              <a:rPr lang="en-US" sz="2000" i="1" dirty="0" smtClean="0"/>
              <a:t>…you ought to have </a:t>
            </a:r>
          </a:p>
          <a:p>
            <a:r>
              <a:rPr lang="en-US" sz="2000" i="1" dirty="0" smtClean="0"/>
              <a:t>done a better job!</a:t>
            </a:r>
          </a:p>
          <a:p>
            <a:r>
              <a:rPr lang="en-US" sz="2000" i="1" dirty="0" smtClean="0"/>
              <a:t>-Ernest Rutherford</a:t>
            </a:r>
            <a:endParaRPr lang="en-US" sz="2000" i="1" dirty="0"/>
          </a:p>
        </p:txBody>
      </p:sp>
      <p:sp>
        <p:nvSpPr>
          <p:cNvPr id="3" name="Rectangle 2"/>
          <p:cNvSpPr/>
          <p:nvPr/>
        </p:nvSpPr>
        <p:spPr>
          <a:xfrm>
            <a:off x="291965" y="172159"/>
            <a:ext cx="8248031" cy="2554545"/>
          </a:xfrm>
          <a:prstGeom prst="rect">
            <a:avLst/>
          </a:prstGeom>
        </p:spPr>
        <p:txBody>
          <a:bodyPr wrap="square">
            <a:spAutoFit/>
          </a:bodyPr>
          <a:lstStyle/>
          <a:p>
            <a:r>
              <a:rPr lang="en-US" dirty="0"/>
              <a:t> </a:t>
            </a:r>
            <a:r>
              <a:rPr lang="en-US" dirty="0" smtClean="0"/>
              <a:t>“</a:t>
            </a:r>
            <a:r>
              <a:rPr lang="en-US" sz="2400" dirty="0" smtClean="0"/>
              <a:t>The </a:t>
            </a:r>
            <a:r>
              <a:rPr lang="en-US" sz="2400" dirty="0"/>
              <a:t>probability </a:t>
            </a:r>
            <a:r>
              <a:rPr lang="en-US" sz="2400" dirty="0" smtClean="0"/>
              <a:t>that 18…out </a:t>
            </a:r>
            <a:r>
              <a:rPr lang="en-US" sz="2400" dirty="0"/>
              <a:t>of 24 randomly chosen points lie </a:t>
            </a:r>
            <a:r>
              <a:rPr lang="en-US" sz="2400" dirty="0" smtClean="0"/>
              <a:t>within the </a:t>
            </a:r>
            <a:r>
              <a:rPr lang="en-US" sz="2400" dirty="0"/>
              <a:t>belts (23.5% of the CMB area) is about 1 in 7 </a:t>
            </a:r>
            <a:r>
              <a:rPr lang="en-US" sz="2400" dirty="0" smtClean="0"/>
              <a:t>million”</a:t>
            </a:r>
            <a:endParaRPr lang="en-US" sz="2400" dirty="0"/>
          </a:p>
          <a:p>
            <a:r>
              <a:rPr lang="en-US" sz="2800" dirty="0">
                <a:solidFill>
                  <a:srgbClr val="0000FF"/>
                </a:solidFill>
              </a:rPr>
              <a:t>( </a:t>
            </a:r>
            <a:r>
              <a:rPr lang="en-US" sz="2800" b="1" dirty="0">
                <a:solidFill>
                  <a:srgbClr val="0000FF"/>
                </a:solidFill>
              </a:rPr>
              <a:t>p</a:t>
            </a:r>
            <a:r>
              <a:rPr lang="en-US" sz="2800" dirty="0">
                <a:solidFill>
                  <a:srgbClr val="0000FF"/>
                </a:solidFill>
              </a:rPr>
              <a:t> =1.47 ·10</a:t>
            </a:r>
            <a:r>
              <a:rPr lang="en-US" sz="2800" b="1" dirty="0">
                <a:solidFill>
                  <a:srgbClr val="0000FF"/>
                </a:solidFill>
              </a:rPr>
              <a:t>−</a:t>
            </a:r>
            <a:r>
              <a:rPr lang="en-US" sz="2800" dirty="0">
                <a:solidFill>
                  <a:srgbClr val="0000FF"/>
                </a:solidFill>
              </a:rPr>
              <a:t>7 </a:t>
            </a:r>
            <a:r>
              <a:rPr lang="en-US" sz="2800" dirty="0" smtClean="0">
                <a:solidFill>
                  <a:srgbClr val="0000FF"/>
                </a:solidFill>
              </a:rPr>
              <a:t>)</a:t>
            </a:r>
          </a:p>
          <a:p>
            <a:r>
              <a:rPr lang="en-US" sz="2800" dirty="0" smtClean="0">
                <a:solidFill>
                  <a:srgbClr val="0000FF"/>
                </a:solidFill>
              </a:rPr>
              <a:t>…considered by </a:t>
            </a:r>
          </a:p>
          <a:p>
            <a:r>
              <a:rPr lang="en-US" sz="2800" dirty="0" smtClean="0">
                <a:solidFill>
                  <a:srgbClr val="0000FF"/>
                </a:solidFill>
              </a:rPr>
              <a:t>authors to be </a:t>
            </a:r>
          </a:p>
          <a:p>
            <a:r>
              <a:rPr lang="en-US" sz="2800" dirty="0" smtClean="0">
                <a:solidFill>
                  <a:srgbClr val="0000FF"/>
                </a:solidFill>
              </a:rPr>
              <a:t>“remarkable”</a:t>
            </a:r>
            <a:endParaRPr lang="en-US" sz="2800" dirty="0">
              <a:solidFill>
                <a:srgbClr val="0000FF"/>
              </a:solidFill>
            </a:endParaRPr>
          </a:p>
        </p:txBody>
      </p:sp>
      <p:pic>
        <p:nvPicPr>
          <p:cNvPr id="4" name="Picture 3"/>
          <p:cNvPicPr>
            <a:picLocks noChangeAspect="1"/>
          </p:cNvPicPr>
          <p:nvPr/>
        </p:nvPicPr>
        <p:blipFill>
          <a:blip r:embed="rId2"/>
          <a:stretch>
            <a:fillRect/>
          </a:stretch>
        </p:blipFill>
        <p:spPr>
          <a:xfrm>
            <a:off x="3532786" y="1284734"/>
            <a:ext cx="5240784" cy="4058593"/>
          </a:xfrm>
          <a:prstGeom prst="rect">
            <a:avLst/>
          </a:prstGeom>
        </p:spPr>
      </p:pic>
      <p:sp>
        <p:nvSpPr>
          <p:cNvPr id="5" name="TextBox 4"/>
          <p:cNvSpPr txBox="1"/>
          <p:nvPr/>
        </p:nvSpPr>
        <p:spPr>
          <a:xfrm>
            <a:off x="2102153" y="3561693"/>
            <a:ext cx="1766391" cy="1200328"/>
          </a:xfrm>
          <a:prstGeom prst="rect">
            <a:avLst/>
          </a:prstGeom>
          <a:noFill/>
        </p:spPr>
        <p:txBody>
          <a:bodyPr wrap="square" rtlCol="0">
            <a:spAutoFit/>
          </a:bodyPr>
          <a:lstStyle/>
          <a:p>
            <a:r>
              <a:rPr lang="en-US" sz="2400" dirty="0" smtClean="0"/>
              <a:t>CMB &amp; backtracked LIPs</a:t>
            </a:r>
            <a:endParaRPr lang="en-US" sz="2400" dirty="0"/>
          </a:p>
        </p:txBody>
      </p:sp>
      <p:pic>
        <p:nvPicPr>
          <p:cNvPr id="7" name="Picture 6"/>
          <p:cNvPicPr>
            <a:picLocks noChangeAspect="1"/>
          </p:cNvPicPr>
          <p:nvPr/>
        </p:nvPicPr>
        <p:blipFill>
          <a:blip r:embed="rId3"/>
          <a:stretch>
            <a:fillRect/>
          </a:stretch>
        </p:blipFill>
        <p:spPr>
          <a:xfrm>
            <a:off x="2615888" y="5168137"/>
            <a:ext cx="3354810" cy="1299334"/>
          </a:xfrm>
          <a:prstGeom prst="rect">
            <a:avLst/>
          </a:prstGeom>
        </p:spPr>
      </p:pic>
      <p:sp>
        <p:nvSpPr>
          <p:cNvPr id="6" name="TextBox 5"/>
          <p:cNvSpPr txBox="1"/>
          <p:nvPr/>
        </p:nvSpPr>
        <p:spPr>
          <a:xfrm>
            <a:off x="8539996" y="6467471"/>
            <a:ext cx="464304" cy="369332"/>
          </a:xfrm>
          <a:prstGeom prst="rect">
            <a:avLst/>
          </a:prstGeom>
          <a:noFill/>
        </p:spPr>
        <p:txBody>
          <a:bodyPr wrap="square" rtlCol="0">
            <a:spAutoFit/>
          </a:bodyPr>
          <a:lstStyle/>
          <a:p>
            <a:r>
              <a:rPr lang="en-US" dirty="0" smtClean="0"/>
              <a:t>69</a:t>
            </a:r>
            <a:endParaRPr lang="en-US" dirty="0"/>
          </a:p>
        </p:txBody>
      </p:sp>
    </p:spTree>
    <p:extLst>
      <p:ext uri="{BB962C8B-B14F-4D97-AF65-F5344CB8AC3E}">
        <p14:creationId xmlns:p14="http://schemas.microsoft.com/office/powerpoint/2010/main" val="176492241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04900" y="622300"/>
            <a:ext cx="5676900" cy="3505200"/>
          </a:xfrm>
          <a:prstGeom prst="rect">
            <a:avLst/>
          </a:prstGeom>
        </p:spPr>
      </p:pic>
      <p:sp>
        <p:nvSpPr>
          <p:cNvPr id="3" name="Rectangle 2"/>
          <p:cNvSpPr/>
          <p:nvPr/>
        </p:nvSpPr>
        <p:spPr>
          <a:xfrm>
            <a:off x="838200" y="4448602"/>
            <a:ext cx="8077200" cy="923330"/>
          </a:xfrm>
          <a:prstGeom prst="rect">
            <a:avLst/>
          </a:prstGeom>
        </p:spPr>
        <p:txBody>
          <a:bodyPr wrap="square">
            <a:spAutoFit/>
          </a:bodyPr>
          <a:lstStyle/>
          <a:p>
            <a:r>
              <a:rPr lang="en-US" dirty="0"/>
              <a:t>Temporally averaged profiles of laterally averaged </a:t>
            </a:r>
            <a:r>
              <a:rPr lang="en-US" dirty="0" smtClean="0"/>
              <a:t>mean temperature </a:t>
            </a:r>
            <a:r>
              <a:rPr lang="en-US" dirty="0"/>
              <a:t>as function of height above the core for a </a:t>
            </a:r>
            <a:r>
              <a:rPr lang="en-US" dirty="0" smtClean="0"/>
              <a:t>Rayleigh number Ra </a:t>
            </a:r>
            <a:r>
              <a:rPr lang="en-US" dirty="0"/>
              <a:t>= 5 </a:t>
            </a:r>
            <a:r>
              <a:rPr lang="en-US" dirty="0" smtClean="0"/>
              <a:t>x10</a:t>
            </a:r>
            <a:r>
              <a:rPr lang="en-US" baseline="30000" dirty="0" smtClean="0"/>
              <a:t>5</a:t>
            </a:r>
            <a:r>
              <a:rPr lang="en-US" dirty="0"/>
              <a:t>. Red curves (</a:t>
            </a:r>
            <a:r>
              <a:rPr lang="en-US" dirty="0" smtClean="0"/>
              <a:t>plane</a:t>
            </a:r>
            <a:r>
              <a:rPr lang="en-US" dirty="0"/>
              <a:t>-</a:t>
            </a:r>
            <a:r>
              <a:rPr lang="en-US" dirty="0" smtClean="0"/>
              <a:t>layers), black </a:t>
            </a:r>
            <a:r>
              <a:rPr lang="en-US" dirty="0"/>
              <a:t>curves </a:t>
            </a:r>
            <a:r>
              <a:rPr lang="en-US" dirty="0" smtClean="0"/>
              <a:t> (spherical</a:t>
            </a:r>
            <a:r>
              <a:rPr lang="en-US" dirty="0"/>
              <a:t>-</a:t>
            </a:r>
            <a:r>
              <a:rPr lang="en-US" dirty="0" smtClean="0"/>
              <a:t>shells)</a:t>
            </a:r>
            <a:endParaRPr lang="en-US" dirty="0"/>
          </a:p>
        </p:txBody>
      </p:sp>
      <p:sp>
        <p:nvSpPr>
          <p:cNvPr id="4" name="TextBox 3"/>
          <p:cNvSpPr txBox="1"/>
          <p:nvPr/>
        </p:nvSpPr>
        <p:spPr>
          <a:xfrm>
            <a:off x="2438400" y="1765300"/>
            <a:ext cx="1066800" cy="646331"/>
          </a:xfrm>
          <a:prstGeom prst="rect">
            <a:avLst/>
          </a:prstGeom>
          <a:noFill/>
        </p:spPr>
        <p:txBody>
          <a:bodyPr wrap="square" rtlCol="0">
            <a:spAutoFit/>
          </a:bodyPr>
          <a:lstStyle/>
          <a:p>
            <a:r>
              <a:rPr lang="en-US" dirty="0" smtClean="0"/>
              <a:t>Bottom heated</a:t>
            </a:r>
            <a:endParaRPr lang="en-US" dirty="0"/>
          </a:p>
        </p:txBody>
      </p:sp>
      <p:sp>
        <p:nvSpPr>
          <p:cNvPr id="5" name="TextBox 4"/>
          <p:cNvSpPr txBox="1"/>
          <p:nvPr/>
        </p:nvSpPr>
        <p:spPr>
          <a:xfrm>
            <a:off x="4038600" y="2552700"/>
            <a:ext cx="927100" cy="646331"/>
          </a:xfrm>
          <a:prstGeom prst="rect">
            <a:avLst/>
          </a:prstGeom>
          <a:noFill/>
        </p:spPr>
        <p:txBody>
          <a:bodyPr wrap="square" rtlCol="0">
            <a:spAutoFit/>
          </a:bodyPr>
          <a:lstStyle/>
          <a:p>
            <a:r>
              <a:rPr lang="en-US" dirty="0" smtClean="0"/>
              <a:t>Internal heated</a:t>
            </a:r>
            <a:endParaRPr lang="en-US" dirty="0"/>
          </a:p>
        </p:txBody>
      </p:sp>
      <p:sp>
        <p:nvSpPr>
          <p:cNvPr id="6" name="TextBox 5"/>
          <p:cNvSpPr txBox="1"/>
          <p:nvPr/>
        </p:nvSpPr>
        <p:spPr>
          <a:xfrm>
            <a:off x="838200" y="5791200"/>
            <a:ext cx="3619500" cy="646331"/>
          </a:xfrm>
          <a:prstGeom prst="rect">
            <a:avLst/>
          </a:prstGeom>
          <a:noFill/>
        </p:spPr>
        <p:txBody>
          <a:bodyPr wrap="square" rtlCol="0">
            <a:spAutoFit/>
          </a:bodyPr>
          <a:lstStyle/>
          <a:p>
            <a:r>
              <a:rPr lang="en-US" dirty="0" smtClean="0"/>
              <a:t>O’Farrell et al. December 3, 2012  GJI</a:t>
            </a:r>
            <a:endParaRPr lang="en-US" dirty="0"/>
          </a:p>
        </p:txBody>
      </p:sp>
      <p:sp>
        <p:nvSpPr>
          <p:cNvPr id="7" name="TextBox 6"/>
          <p:cNvSpPr txBox="1"/>
          <p:nvPr/>
        </p:nvSpPr>
        <p:spPr>
          <a:xfrm>
            <a:off x="5829300" y="1409700"/>
            <a:ext cx="2501900" cy="1015663"/>
          </a:xfrm>
          <a:prstGeom prst="rect">
            <a:avLst/>
          </a:prstGeom>
          <a:noFill/>
        </p:spPr>
        <p:txBody>
          <a:bodyPr wrap="square" rtlCol="0">
            <a:spAutoFit/>
          </a:bodyPr>
          <a:lstStyle/>
          <a:p>
            <a:r>
              <a:rPr lang="en-US" sz="2000" dirty="0" smtClean="0">
                <a:solidFill>
                  <a:srgbClr val="0000FF"/>
                </a:solidFill>
              </a:rPr>
              <a:t>Thermal ‘bump’</a:t>
            </a:r>
          </a:p>
          <a:p>
            <a:r>
              <a:rPr lang="en-US" sz="2000" dirty="0" smtClean="0">
                <a:solidFill>
                  <a:srgbClr val="0000FF"/>
                </a:solidFill>
              </a:rPr>
              <a:t>A possible source of ‘hotspot’ magmas</a:t>
            </a:r>
            <a:endParaRPr lang="en-US" sz="2000" dirty="0">
              <a:solidFill>
                <a:srgbClr val="0000FF"/>
              </a:solidFill>
            </a:endParaRPr>
          </a:p>
        </p:txBody>
      </p:sp>
      <p:cxnSp>
        <p:nvCxnSpPr>
          <p:cNvPr id="9" name="Straight Arrow Connector 8"/>
          <p:cNvCxnSpPr/>
          <p:nvPr/>
        </p:nvCxnSpPr>
        <p:spPr>
          <a:xfrm flipH="1" flipV="1">
            <a:off x="4610100" y="1524000"/>
            <a:ext cx="1117600" cy="3683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749300" y="2616558"/>
            <a:ext cx="939800" cy="369332"/>
          </a:xfrm>
          <a:prstGeom prst="rect">
            <a:avLst/>
          </a:prstGeom>
          <a:noFill/>
        </p:spPr>
        <p:txBody>
          <a:bodyPr wrap="square" rtlCol="0">
            <a:spAutoFit/>
          </a:bodyPr>
          <a:lstStyle/>
          <a:p>
            <a:r>
              <a:rPr lang="en-US" dirty="0" smtClean="0"/>
              <a:t>depth</a:t>
            </a:r>
            <a:endParaRPr lang="en-US" dirty="0"/>
          </a:p>
        </p:txBody>
      </p:sp>
      <p:sp>
        <p:nvSpPr>
          <p:cNvPr id="10" name="TextBox 9"/>
          <p:cNvSpPr txBox="1"/>
          <p:nvPr/>
        </p:nvSpPr>
        <p:spPr>
          <a:xfrm>
            <a:off x="3289300" y="508000"/>
            <a:ext cx="749300" cy="461665"/>
          </a:xfrm>
          <a:prstGeom prst="rect">
            <a:avLst/>
          </a:prstGeom>
          <a:noFill/>
        </p:spPr>
        <p:txBody>
          <a:bodyPr wrap="square" rtlCol="0">
            <a:spAutoFit/>
          </a:bodyPr>
          <a:lstStyle/>
          <a:p>
            <a:r>
              <a:rPr lang="en-US" sz="2400" dirty="0" smtClean="0"/>
              <a:t>T</a:t>
            </a:r>
            <a:endParaRPr lang="en-US" sz="2400" dirty="0"/>
          </a:p>
        </p:txBody>
      </p:sp>
      <p:sp>
        <p:nvSpPr>
          <p:cNvPr id="11" name="TextBox 10"/>
          <p:cNvSpPr txBox="1"/>
          <p:nvPr/>
        </p:nvSpPr>
        <p:spPr>
          <a:xfrm>
            <a:off x="292100" y="1524000"/>
            <a:ext cx="1397000" cy="646331"/>
          </a:xfrm>
          <a:prstGeom prst="rect">
            <a:avLst/>
          </a:prstGeom>
          <a:noFill/>
        </p:spPr>
        <p:txBody>
          <a:bodyPr wrap="square" rtlCol="0">
            <a:spAutoFit/>
          </a:bodyPr>
          <a:lstStyle/>
          <a:p>
            <a:r>
              <a:rPr lang="en-US" dirty="0" smtClean="0"/>
              <a:t>Boundary layers</a:t>
            </a:r>
            <a:endParaRPr lang="en-US" dirty="0"/>
          </a:p>
        </p:txBody>
      </p:sp>
      <p:cxnSp>
        <p:nvCxnSpPr>
          <p:cNvPr id="13" name="Straight Arrow Connector 12"/>
          <p:cNvCxnSpPr/>
          <p:nvPr/>
        </p:nvCxnSpPr>
        <p:spPr>
          <a:xfrm flipV="1">
            <a:off x="1435100" y="1409700"/>
            <a:ext cx="1003300" cy="355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1257300" y="2170331"/>
            <a:ext cx="1181100" cy="10287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8" name="Rectangle 17"/>
          <p:cNvSpPr/>
          <p:nvPr/>
        </p:nvSpPr>
        <p:spPr>
          <a:xfrm>
            <a:off x="5326113" y="5613400"/>
            <a:ext cx="2967855" cy="646331"/>
          </a:xfrm>
          <a:prstGeom prst="rect">
            <a:avLst/>
          </a:prstGeom>
        </p:spPr>
        <p:txBody>
          <a:bodyPr wrap="none">
            <a:spAutoFit/>
          </a:bodyPr>
          <a:lstStyle/>
          <a:p>
            <a:r>
              <a:rPr lang="en-US" i="1" dirty="0" smtClean="0">
                <a:solidFill>
                  <a:srgbClr val="008000"/>
                </a:solidFill>
              </a:rPr>
              <a:t>Google</a:t>
            </a:r>
          </a:p>
          <a:p>
            <a:r>
              <a:rPr lang="en-US" i="1" dirty="0" err="1" smtClean="0">
                <a:solidFill>
                  <a:srgbClr val="008000"/>
                </a:solidFill>
              </a:rPr>
              <a:t>subadiabaticity</a:t>
            </a:r>
            <a:r>
              <a:rPr lang="en-US" i="1" dirty="0" smtClean="0">
                <a:solidFill>
                  <a:srgbClr val="008000"/>
                </a:solidFill>
              </a:rPr>
              <a:t> </a:t>
            </a:r>
            <a:r>
              <a:rPr lang="en-US" i="1" dirty="0">
                <a:solidFill>
                  <a:srgbClr val="008000"/>
                </a:solidFill>
              </a:rPr>
              <a:t>in the mantle</a:t>
            </a:r>
          </a:p>
        </p:txBody>
      </p:sp>
    </p:spTree>
    <p:extLst>
      <p:ext uri="{BB962C8B-B14F-4D97-AF65-F5344CB8AC3E}">
        <p14:creationId xmlns:p14="http://schemas.microsoft.com/office/powerpoint/2010/main" val="3109432278"/>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4-D Tomography &amp; Regional Thermal Effects</a:t>
            </a:r>
            <a:endParaRPr lang="en-US" dirty="0"/>
          </a:p>
        </p:txBody>
      </p:sp>
      <p:sp>
        <p:nvSpPr>
          <p:cNvPr id="3" name="Content Placeholder 2"/>
          <p:cNvSpPr>
            <a:spLocks noGrp="1"/>
          </p:cNvSpPr>
          <p:nvPr>
            <p:ph idx="1"/>
          </p:nvPr>
        </p:nvSpPr>
        <p:spPr>
          <a:xfrm>
            <a:off x="457200" y="1841500"/>
            <a:ext cx="8394700" cy="4525963"/>
          </a:xfrm>
        </p:spPr>
        <p:txBody>
          <a:bodyPr>
            <a:normAutofit fontScale="92500"/>
          </a:bodyPr>
          <a:lstStyle/>
          <a:p>
            <a:r>
              <a:rPr lang="en-US" dirty="0" smtClean="0"/>
              <a:t>SUPERCONTINENTS lead to WARM MANTLE lead to cracks, rifts, breakup &amp; warm voluminous magma eruptions (LIPs) &amp; then to RIDGES</a:t>
            </a:r>
          </a:p>
          <a:p>
            <a:r>
              <a:rPr lang="en-US" dirty="0" smtClean="0"/>
              <a:t>Present ridges backtrack to breakup sites</a:t>
            </a:r>
            <a:endParaRPr lang="en-US" dirty="0"/>
          </a:p>
          <a:p>
            <a:pPr marL="0" indent="0">
              <a:buNone/>
            </a:pPr>
            <a:endParaRPr lang="en-US" dirty="0"/>
          </a:p>
          <a:p>
            <a:r>
              <a:rPr lang="en-US" dirty="0" smtClean="0"/>
              <a:t>Ancient LIP sites project forward to current ridges</a:t>
            </a:r>
          </a:p>
          <a:p>
            <a:r>
              <a:rPr lang="en-US" dirty="0" smtClean="0">
                <a:solidFill>
                  <a:srgbClr val="0000FF"/>
                </a:solidFill>
              </a:rPr>
              <a:t>Cold Transition Regions are over-ridden cold slabs</a:t>
            </a:r>
          </a:p>
          <a:p>
            <a:r>
              <a:rPr lang="en-US" dirty="0" smtClean="0">
                <a:solidFill>
                  <a:srgbClr val="FF0000"/>
                </a:solidFill>
              </a:rPr>
              <a:t>Warmer mantle is push boomed to edges</a:t>
            </a:r>
            <a:endParaRPr lang="en-US" dirty="0">
              <a:solidFill>
                <a:srgbClr val="FF0000"/>
              </a:solidFill>
            </a:endParaRPr>
          </a:p>
        </p:txBody>
      </p:sp>
    </p:spTree>
    <p:extLst>
      <p:ext uri="{BB962C8B-B14F-4D97-AF65-F5344CB8AC3E}">
        <p14:creationId xmlns:p14="http://schemas.microsoft.com/office/powerpoint/2010/main" val="2782082617"/>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p Arrow 2"/>
          <p:cNvSpPr/>
          <p:nvPr/>
        </p:nvSpPr>
        <p:spPr>
          <a:xfrm>
            <a:off x="3864479" y="996782"/>
            <a:ext cx="696426" cy="3454604"/>
          </a:xfrm>
          <a:prstGeom prst="upArrow">
            <a:avLst/>
          </a:prstGeom>
          <a:pattFill prst="ltVert">
            <a:fgClr>
              <a:prstClr val="black"/>
            </a:fgClr>
            <a:bgClr>
              <a:prstClr val="white"/>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Snip Same Side Corner Rectangle 3"/>
          <p:cNvSpPr/>
          <p:nvPr/>
        </p:nvSpPr>
        <p:spPr>
          <a:xfrm>
            <a:off x="4560905" y="996782"/>
            <a:ext cx="2130243" cy="1397528"/>
          </a:xfrm>
          <a:prstGeom prst="snip2SameRect">
            <a:avLst>
              <a:gd name="adj1" fmla="val 16667"/>
              <a:gd name="adj2" fmla="val 50000"/>
            </a:avLst>
          </a:prstGeom>
          <a:pattFill prst="ltHorz">
            <a:fgClr>
              <a:prstClr val="black"/>
            </a:fgClr>
            <a:bgClr>
              <a:prstClr val="white"/>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Snip Same Side Corner Rectangle 4"/>
          <p:cNvSpPr/>
          <p:nvPr/>
        </p:nvSpPr>
        <p:spPr>
          <a:xfrm>
            <a:off x="1734236" y="998980"/>
            <a:ext cx="2130243" cy="1395330"/>
          </a:xfrm>
          <a:prstGeom prst="snip2SameRect">
            <a:avLst>
              <a:gd name="adj1" fmla="val 16667"/>
              <a:gd name="adj2" fmla="val 50000"/>
            </a:avLst>
          </a:prstGeom>
          <a:pattFill prst="ltHorz">
            <a:fgClr>
              <a:prstClr val="black"/>
            </a:fgClr>
            <a:bgClr>
              <a:prstClr val="white"/>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Freeform 30"/>
          <p:cNvSpPr/>
          <p:nvPr/>
        </p:nvSpPr>
        <p:spPr>
          <a:xfrm>
            <a:off x="6828225" y="1026290"/>
            <a:ext cx="1148099" cy="3684531"/>
          </a:xfrm>
          <a:custGeom>
            <a:avLst/>
            <a:gdLst>
              <a:gd name="connsiteX0" fmla="*/ 0 w 697471"/>
              <a:gd name="connsiteY0" fmla="*/ 0 h 1950185"/>
              <a:gd name="connsiteX1" fmla="*/ 191176 w 697471"/>
              <a:gd name="connsiteY1" fmla="*/ 327709 h 1950185"/>
              <a:gd name="connsiteX2" fmla="*/ 532561 w 697471"/>
              <a:gd name="connsiteY2" fmla="*/ 505219 h 1950185"/>
              <a:gd name="connsiteX3" fmla="*/ 655459 w 697471"/>
              <a:gd name="connsiteY3" fmla="*/ 655419 h 1950185"/>
              <a:gd name="connsiteX4" fmla="*/ 682770 w 697471"/>
              <a:gd name="connsiteY4" fmla="*/ 791964 h 1950185"/>
              <a:gd name="connsiteX5" fmla="*/ 696426 w 697471"/>
              <a:gd name="connsiteY5" fmla="*/ 887546 h 1950185"/>
              <a:gd name="connsiteX6" fmla="*/ 655459 w 697471"/>
              <a:gd name="connsiteY6" fmla="*/ 996783 h 1950185"/>
              <a:gd name="connsiteX7" fmla="*/ 600838 w 697471"/>
              <a:gd name="connsiteY7" fmla="*/ 1174292 h 1950185"/>
              <a:gd name="connsiteX8" fmla="*/ 532561 w 697471"/>
              <a:gd name="connsiteY8" fmla="*/ 1365456 h 1950185"/>
              <a:gd name="connsiteX9" fmla="*/ 477939 w 697471"/>
              <a:gd name="connsiteY9" fmla="*/ 1502001 h 1950185"/>
              <a:gd name="connsiteX10" fmla="*/ 396007 w 697471"/>
              <a:gd name="connsiteY10" fmla="*/ 1693165 h 1950185"/>
              <a:gd name="connsiteX11" fmla="*/ 286763 w 697471"/>
              <a:gd name="connsiteY11" fmla="*/ 1938947 h 1950185"/>
              <a:gd name="connsiteX12" fmla="*/ 286763 w 697471"/>
              <a:gd name="connsiteY12" fmla="*/ 1911638 h 195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7471" h="1950185">
                <a:moveTo>
                  <a:pt x="0" y="0"/>
                </a:moveTo>
                <a:cubicBezTo>
                  <a:pt x="51208" y="121753"/>
                  <a:pt x="102416" y="243506"/>
                  <a:pt x="191176" y="327709"/>
                </a:cubicBezTo>
                <a:cubicBezTo>
                  <a:pt x="279936" y="411912"/>
                  <a:pt x="455181" y="450601"/>
                  <a:pt x="532561" y="505219"/>
                </a:cubicBezTo>
                <a:cubicBezTo>
                  <a:pt x="609941" y="559837"/>
                  <a:pt x="630424" y="607628"/>
                  <a:pt x="655459" y="655419"/>
                </a:cubicBezTo>
                <a:cubicBezTo>
                  <a:pt x="680494" y="703210"/>
                  <a:pt x="675942" y="753276"/>
                  <a:pt x="682770" y="791964"/>
                </a:cubicBezTo>
                <a:cubicBezTo>
                  <a:pt x="689598" y="830652"/>
                  <a:pt x="700978" y="853410"/>
                  <a:pt x="696426" y="887546"/>
                </a:cubicBezTo>
                <a:cubicBezTo>
                  <a:pt x="691874" y="921683"/>
                  <a:pt x="671390" y="948992"/>
                  <a:pt x="655459" y="996783"/>
                </a:cubicBezTo>
                <a:cubicBezTo>
                  <a:pt x="639528" y="1044574"/>
                  <a:pt x="621321" y="1112847"/>
                  <a:pt x="600838" y="1174292"/>
                </a:cubicBezTo>
                <a:cubicBezTo>
                  <a:pt x="580355" y="1235738"/>
                  <a:pt x="553044" y="1310838"/>
                  <a:pt x="532561" y="1365456"/>
                </a:cubicBezTo>
                <a:cubicBezTo>
                  <a:pt x="512078" y="1420074"/>
                  <a:pt x="500698" y="1447383"/>
                  <a:pt x="477939" y="1502001"/>
                </a:cubicBezTo>
                <a:cubicBezTo>
                  <a:pt x="455180" y="1556619"/>
                  <a:pt x="427870" y="1620341"/>
                  <a:pt x="396007" y="1693165"/>
                </a:cubicBezTo>
                <a:cubicBezTo>
                  <a:pt x="364144" y="1765989"/>
                  <a:pt x="304970" y="1902535"/>
                  <a:pt x="286763" y="1938947"/>
                </a:cubicBezTo>
                <a:cubicBezTo>
                  <a:pt x="268556" y="1975359"/>
                  <a:pt x="286763" y="1911638"/>
                  <a:pt x="286763" y="1911638"/>
                </a:cubicBezTo>
              </a:path>
            </a:pathLst>
          </a:custGeom>
          <a:ln w="38100"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2" name="Freeform 31"/>
          <p:cNvSpPr/>
          <p:nvPr/>
        </p:nvSpPr>
        <p:spPr>
          <a:xfrm flipH="1">
            <a:off x="239659" y="1026290"/>
            <a:ext cx="1238883" cy="3684531"/>
          </a:xfrm>
          <a:custGeom>
            <a:avLst/>
            <a:gdLst>
              <a:gd name="connsiteX0" fmla="*/ 0 w 697471"/>
              <a:gd name="connsiteY0" fmla="*/ 0 h 1950185"/>
              <a:gd name="connsiteX1" fmla="*/ 191176 w 697471"/>
              <a:gd name="connsiteY1" fmla="*/ 327709 h 1950185"/>
              <a:gd name="connsiteX2" fmla="*/ 532561 w 697471"/>
              <a:gd name="connsiteY2" fmla="*/ 505219 h 1950185"/>
              <a:gd name="connsiteX3" fmla="*/ 655459 w 697471"/>
              <a:gd name="connsiteY3" fmla="*/ 655419 h 1950185"/>
              <a:gd name="connsiteX4" fmla="*/ 682770 w 697471"/>
              <a:gd name="connsiteY4" fmla="*/ 791964 h 1950185"/>
              <a:gd name="connsiteX5" fmla="*/ 696426 w 697471"/>
              <a:gd name="connsiteY5" fmla="*/ 887546 h 1950185"/>
              <a:gd name="connsiteX6" fmla="*/ 655459 w 697471"/>
              <a:gd name="connsiteY6" fmla="*/ 996783 h 1950185"/>
              <a:gd name="connsiteX7" fmla="*/ 600838 w 697471"/>
              <a:gd name="connsiteY7" fmla="*/ 1174292 h 1950185"/>
              <a:gd name="connsiteX8" fmla="*/ 532561 w 697471"/>
              <a:gd name="connsiteY8" fmla="*/ 1365456 h 1950185"/>
              <a:gd name="connsiteX9" fmla="*/ 477939 w 697471"/>
              <a:gd name="connsiteY9" fmla="*/ 1502001 h 1950185"/>
              <a:gd name="connsiteX10" fmla="*/ 396007 w 697471"/>
              <a:gd name="connsiteY10" fmla="*/ 1693165 h 1950185"/>
              <a:gd name="connsiteX11" fmla="*/ 286763 w 697471"/>
              <a:gd name="connsiteY11" fmla="*/ 1938947 h 1950185"/>
              <a:gd name="connsiteX12" fmla="*/ 286763 w 697471"/>
              <a:gd name="connsiteY12" fmla="*/ 1911638 h 195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7471" h="1950185">
                <a:moveTo>
                  <a:pt x="0" y="0"/>
                </a:moveTo>
                <a:cubicBezTo>
                  <a:pt x="51208" y="121753"/>
                  <a:pt x="102416" y="243506"/>
                  <a:pt x="191176" y="327709"/>
                </a:cubicBezTo>
                <a:cubicBezTo>
                  <a:pt x="279936" y="411912"/>
                  <a:pt x="455181" y="450601"/>
                  <a:pt x="532561" y="505219"/>
                </a:cubicBezTo>
                <a:cubicBezTo>
                  <a:pt x="609941" y="559837"/>
                  <a:pt x="630424" y="607628"/>
                  <a:pt x="655459" y="655419"/>
                </a:cubicBezTo>
                <a:cubicBezTo>
                  <a:pt x="680494" y="703210"/>
                  <a:pt x="675942" y="753276"/>
                  <a:pt x="682770" y="791964"/>
                </a:cubicBezTo>
                <a:cubicBezTo>
                  <a:pt x="689598" y="830652"/>
                  <a:pt x="700978" y="853410"/>
                  <a:pt x="696426" y="887546"/>
                </a:cubicBezTo>
                <a:cubicBezTo>
                  <a:pt x="691874" y="921683"/>
                  <a:pt x="671390" y="948992"/>
                  <a:pt x="655459" y="996783"/>
                </a:cubicBezTo>
                <a:cubicBezTo>
                  <a:pt x="639528" y="1044574"/>
                  <a:pt x="621321" y="1112847"/>
                  <a:pt x="600838" y="1174292"/>
                </a:cubicBezTo>
                <a:cubicBezTo>
                  <a:pt x="580355" y="1235738"/>
                  <a:pt x="553044" y="1310838"/>
                  <a:pt x="532561" y="1365456"/>
                </a:cubicBezTo>
                <a:cubicBezTo>
                  <a:pt x="512078" y="1420074"/>
                  <a:pt x="500698" y="1447383"/>
                  <a:pt x="477939" y="1502001"/>
                </a:cubicBezTo>
                <a:cubicBezTo>
                  <a:pt x="455180" y="1556619"/>
                  <a:pt x="427870" y="1620341"/>
                  <a:pt x="396007" y="1693165"/>
                </a:cubicBezTo>
                <a:cubicBezTo>
                  <a:pt x="364144" y="1765989"/>
                  <a:pt x="304970" y="1902535"/>
                  <a:pt x="286763" y="1938947"/>
                </a:cubicBezTo>
                <a:cubicBezTo>
                  <a:pt x="268556" y="1975359"/>
                  <a:pt x="286763" y="1911638"/>
                  <a:pt x="286763" y="1911638"/>
                </a:cubicBezTo>
              </a:path>
            </a:pathLst>
          </a:custGeom>
          <a:ln w="38100"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3" name="TextBox 32"/>
          <p:cNvSpPr txBox="1"/>
          <p:nvPr/>
        </p:nvSpPr>
        <p:spPr>
          <a:xfrm>
            <a:off x="337971" y="377786"/>
            <a:ext cx="2792529" cy="523220"/>
          </a:xfrm>
          <a:prstGeom prst="rect">
            <a:avLst/>
          </a:prstGeom>
          <a:noFill/>
        </p:spPr>
        <p:txBody>
          <a:bodyPr wrap="square" rtlCol="0">
            <a:spAutoFit/>
          </a:bodyPr>
          <a:lstStyle/>
          <a:p>
            <a:r>
              <a:rPr lang="en-US" sz="2800" dirty="0" smtClean="0"/>
              <a:t>Shear </a:t>
            </a:r>
            <a:r>
              <a:rPr lang="en-US" sz="2800" dirty="0" err="1" smtClean="0"/>
              <a:t>wavespeed</a:t>
            </a:r>
            <a:endParaRPr lang="en-US" sz="2800" dirty="0"/>
          </a:p>
        </p:txBody>
      </p:sp>
      <p:sp>
        <p:nvSpPr>
          <p:cNvPr id="34" name="TextBox 33"/>
          <p:cNvSpPr txBox="1"/>
          <p:nvPr/>
        </p:nvSpPr>
        <p:spPr>
          <a:xfrm>
            <a:off x="6336108" y="382328"/>
            <a:ext cx="2335075" cy="461665"/>
          </a:xfrm>
          <a:prstGeom prst="rect">
            <a:avLst/>
          </a:prstGeom>
          <a:noFill/>
        </p:spPr>
        <p:txBody>
          <a:bodyPr wrap="square" rtlCol="0">
            <a:spAutoFit/>
          </a:bodyPr>
          <a:lstStyle/>
          <a:p>
            <a:r>
              <a:rPr lang="en-US" sz="2400" dirty="0" smtClean="0"/>
              <a:t>Temperature</a:t>
            </a:r>
            <a:endParaRPr lang="en-US" sz="2400" dirty="0"/>
          </a:p>
        </p:txBody>
      </p:sp>
      <p:cxnSp>
        <p:nvCxnSpPr>
          <p:cNvPr id="36" name="Straight Connector 35"/>
          <p:cNvCxnSpPr>
            <a:stCxn id="34" idx="2"/>
            <a:endCxn id="31" idx="5"/>
          </p:cNvCxnSpPr>
          <p:nvPr/>
        </p:nvCxnSpPr>
        <p:spPr>
          <a:xfrm>
            <a:off x="7503646" y="843993"/>
            <a:ext cx="470958" cy="1859159"/>
          </a:xfrm>
          <a:prstGeom prst="line">
            <a:avLst/>
          </a:prstGeom>
          <a:ln w="38100" cmpd="sng">
            <a:prstDash val="dash"/>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669115" y="2963696"/>
            <a:ext cx="396007" cy="1747125"/>
          </a:xfrm>
          <a:prstGeom prst="line">
            <a:avLst/>
          </a:prstGeom>
          <a:ln w="28575" cmpd="sng">
            <a:prstDash val="dash"/>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7018093" y="1066350"/>
            <a:ext cx="546999" cy="461665"/>
          </a:xfrm>
          <a:prstGeom prst="rect">
            <a:avLst/>
          </a:prstGeom>
          <a:solidFill>
            <a:schemeClr val="bg1"/>
          </a:solidFill>
        </p:spPr>
        <p:txBody>
          <a:bodyPr wrap="square" rtlCol="0">
            <a:spAutoFit/>
          </a:bodyPr>
          <a:lstStyle/>
          <a:p>
            <a:r>
              <a:rPr lang="en-US" sz="2400" dirty="0" smtClean="0"/>
              <a:t> BL</a:t>
            </a:r>
            <a:endParaRPr lang="en-US" sz="2400" dirty="0"/>
          </a:p>
        </p:txBody>
      </p:sp>
      <p:sp>
        <p:nvSpPr>
          <p:cNvPr id="40" name="TextBox 39"/>
          <p:cNvSpPr txBox="1"/>
          <p:nvPr/>
        </p:nvSpPr>
        <p:spPr>
          <a:xfrm>
            <a:off x="5682056" y="1763368"/>
            <a:ext cx="1639432" cy="1200328"/>
          </a:xfrm>
          <a:prstGeom prst="rect">
            <a:avLst/>
          </a:prstGeom>
          <a:solidFill>
            <a:schemeClr val="bg1"/>
          </a:solidFill>
        </p:spPr>
        <p:txBody>
          <a:bodyPr wrap="square" rtlCol="0">
            <a:spAutoFit/>
          </a:bodyPr>
          <a:lstStyle/>
          <a:p>
            <a:r>
              <a:rPr lang="en-US" sz="2400" dirty="0" smtClean="0"/>
              <a:t>    High-T conduction</a:t>
            </a:r>
          </a:p>
          <a:p>
            <a:r>
              <a:rPr lang="en-US" sz="2400" dirty="0"/>
              <a:t> </a:t>
            </a:r>
            <a:r>
              <a:rPr lang="en-US" sz="2400" dirty="0" smtClean="0"/>
              <a:t> </a:t>
            </a:r>
            <a:r>
              <a:rPr lang="en-US" sz="2400" dirty="0" err="1" smtClean="0"/>
              <a:t>geotherm</a:t>
            </a:r>
            <a:endParaRPr lang="en-US" sz="2400" dirty="0"/>
          </a:p>
        </p:txBody>
      </p:sp>
      <p:sp>
        <p:nvSpPr>
          <p:cNvPr id="41" name="TextBox 40"/>
          <p:cNvSpPr txBox="1"/>
          <p:nvPr/>
        </p:nvSpPr>
        <p:spPr>
          <a:xfrm>
            <a:off x="5775452" y="3663285"/>
            <a:ext cx="1831392" cy="830997"/>
          </a:xfrm>
          <a:prstGeom prst="rect">
            <a:avLst/>
          </a:prstGeom>
          <a:noFill/>
        </p:spPr>
        <p:txBody>
          <a:bodyPr wrap="square" rtlCol="0">
            <a:spAutoFit/>
          </a:bodyPr>
          <a:lstStyle/>
          <a:p>
            <a:r>
              <a:rPr lang="en-US" sz="2400" dirty="0" err="1" smtClean="0">
                <a:solidFill>
                  <a:srgbClr val="008000"/>
                </a:solidFill>
              </a:rPr>
              <a:t>Subadiabatic</a:t>
            </a:r>
            <a:r>
              <a:rPr lang="en-US" sz="2400" dirty="0" smtClean="0">
                <a:solidFill>
                  <a:srgbClr val="008000"/>
                </a:solidFill>
              </a:rPr>
              <a:t> </a:t>
            </a:r>
            <a:r>
              <a:rPr lang="en-US" sz="2400" dirty="0" err="1" smtClean="0">
                <a:solidFill>
                  <a:srgbClr val="008000"/>
                </a:solidFill>
              </a:rPr>
              <a:t>geotherm</a:t>
            </a:r>
            <a:endParaRPr lang="en-US" sz="2400" dirty="0">
              <a:solidFill>
                <a:srgbClr val="008000"/>
              </a:solidFill>
            </a:endParaRPr>
          </a:p>
        </p:txBody>
      </p:sp>
      <p:sp>
        <p:nvSpPr>
          <p:cNvPr id="42" name="TextBox 41"/>
          <p:cNvSpPr txBox="1"/>
          <p:nvPr/>
        </p:nvSpPr>
        <p:spPr>
          <a:xfrm>
            <a:off x="7735301" y="915839"/>
            <a:ext cx="1256299" cy="830997"/>
          </a:xfrm>
          <a:prstGeom prst="rect">
            <a:avLst/>
          </a:prstGeom>
          <a:solidFill>
            <a:schemeClr val="bg1"/>
          </a:solidFill>
        </p:spPr>
        <p:txBody>
          <a:bodyPr wrap="square" rtlCol="0">
            <a:spAutoFit/>
          </a:bodyPr>
          <a:lstStyle/>
          <a:p>
            <a:r>
              <a:rPr lang="en-US" sz="2400" dirty="0" smtClean="0"/>
              <a:t>1600 C </a:t>
            </a:r>
            <a:r>
              <a:rPr lang="en-US" sz="2400" dirty="0" err="1" smtClean="0"/>
              <a:t>adiabat</a:t>
            </a:r>
            <a:endParaRPr lang="en-US" sz="2400" dirty="0"/>
          </a:p>
        </p:txBody>
      </p:sp>
      <p:sp>
        <p:nvSpPr>
          <p:cNvPr id="43" name="TextBox 42"/>
          <p:cNvSpPr txBox="1"/>
          <p:nvPr/>
        </p:nvSpPr>
        <p:spPr>
          <a:xfrm>
            <a:off x="1065122" y="3197099"/>
            <a:ext cx="1816169" cy="1323439"/>
          </a:xfrm>
          <a:prstGeom prst="rect">
            <a:avLst/>
          </a:prstGeom>
          <a:noFill/>
        </p:spPr>
        <p:txBody>
          <a:bodyPr wrap="square" rtlCol="0">
            <a:spAutoFit/>
          </a:bodyPr>
          <a:lstStyle/>
          <a:p>
            <a:r>
              <a:rPr lang="en-US" sz="2000" dirty="0" err="1" smtClean="0"/>
              <a:t>Vs</a:t>
            </a:r>
            <a:r>
              <a:rPr lang="en-US" sz="2000" dirty="0" smtClean="0"/>
              <a:t> for self-compressed solid along </a:t>
            </a:r>
            <a:r>
              <a:rPr lang="en-US" sz="2000" dirty="0" err="1" smtClean="0"/>
              <a:t>adiabat</a:t>
            </a:r>
            <a:endParaRPr lang="en-US" sz="2000" dirty="0"/>
          </a:p>
        </p:txBody>
      </p:sp>
      <p:sp>
        <p:nvSpPr>
          <p:cNvPr id="44" name="TextBox 43"/>
          <p:cNvSpPr txBox="1"/>
          <p:nvPr/>
        </p:nvSpPr>
        <p:spPr>
          <a:xfrm>
            <a:off x="457457" y="1613750"/>
            <a:ext cx="1276779" cy="1015663"/>
          </a:xfrm>
          <a:prstGeom prst="rect">
            <a:avLst/>
          </a:prstGeom>
          <a:solidFill>
            <a:schemeClr val="bg1"/>
          </a:solidFill>
        </p:spPr>
        <p:txBody>
          <a:bodyPr wrap="square" rtlCol="0">
            <a:spAutoFit/>
          </a:bodyPr>
          <a:lstStyle/>
          <a:p>
            <a:r>
              <a:rPr lang="en-US" sz="2000" dirty="0" smtClean="0"/>
              <a:t>Observed</a:t>
            </a:r>
          </a:p>
          <a:p>
            <a:r>
              <a:rPr lang="en-US" sz="2000" dirty="0" smtClean="0"/>
              <a:t>Seismic profile</a:t>
            </a:r>
            <a:endParaRPr lang="en-US" sz="2000" dirty="0"/>
          </a:p>
        </p:txBody>
      </p:sp>
      <p:sp>
        <p:nvSpPr>
          <p:cNvPr id="45" name="TextBox 44"/>
          <p:cNvSpPr txBox="1"/>
          <p:nvPr/>
        </p:nvSpPr>
        <p:spPr>
          <a:xfrm>
            <a:off x="2130243" y="1297183"/>
            <a:ext cx="1324574" cy="461665"/>
          </a:xfrm>
          <a:prstGeom prst="rect">
            <a:avLst/>
          </a:prstGeom>
          <a:solidFill>
            <a:schemeClr val="bg1"/>
          </a:solidFill>
        </p:spPr>
        <p:txBody>
          <a:bodyPr wrap="square" rtlCol="0">
            <a:spAutoFit/>
          </a:bodyPr>
          <a:lstStyle/>
          <a:p>
            <a:r>
              <a:rPr lang="en-US" sz="2400" dirty="0" smtClean="0"/>
              <a:t>VSH&gt;VSV</a:t>
            </a:r>
            <a:endParaRPr lang="en-US" sz="2400" dirty="0"/>
          </a:p>
        </p:txBody>
      </p:sp>
      <p:sp>
        <p:nvSpPr>
          <p:cNvPr id="46" name="TextBox 45"/>
          <p:cNvSpPr txBox="1"/>
          <p:nvPr/>
        </p:nvSpPr>
        <p:spPr>
          <a:xfrm>
            <a:off x="3605026" y="2825834"/>
            <a:ext cx="1529405" cy="461665"/>
          </a:xfrm>
          <a:prstGeom prst="rect">
            <a:avLst/>
          </a:prstGeom>
          <a:solidFill>
            <a:schemeClr val="bg1"/>
          </a:solidFill>
        </p:spPr>
        <p:txBody>
          <a:bodyPr wrap="square" rtlCol="0">
            <a:spAutoFit/>
          </a:bodyPr>
          <a:lstStyle/>
          <a:p>
            <a:r>
              <a:rPr lang="en-US" sz="2400" dirty="0" smtClean="0"/>
              <a:t>VSV&gt;VSH</a:t>
            </a:r>
            <a:endParaRPr lang="en-US" sz="2400" dirty="0"/>
          </a:p>
        </p:txBody>
      </p:sp>
      <p:sp>
        <p:nvSpPr>
          <p:cNvPr id="47" name="Rectangle 46"/>
          <p:cNvSpPr/>
          <p:nvPr/>
        </p:nvSpPr>
        <p:spPr>
          <a:xfrm>
            <a:off x="109243" y="286746"/>
            <a:ext cx="8753114" cy="5120458"/>
          </a:xfrm>
          <a:prstGeom prst="rect">
            <a:avLst/>
          </a:prstGeom>
          <a:noFill/>
          <a:ln w="3810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TextBox 47"/>
          <p:cNvSpPr txBox="1"/>
          <p:nvPr/>
        </p:nvSpPr>
        <p:spPr>
          <a:xfrm>
            <a:off x="3823512" y="304529"/>
            <a:ext cx="1310919" cy="400110"/>
          </a:xfrm>
          <a:prstGeom prst="rect">
            <a:avLst/>
          </a:prstGeom>
          <a:noFill/>
        </p:spPr>
        <p:txBody>
          <a:bodyPr wrap="square" rtlCol="0">
            <a:spAutoFit/>
          </a:bodyPr>
          <a:lstStyle/>
          <a:p>
            <a:r>
              <a:rPr lang="en-US" sz="2000" b="1" dirty="0" smtClean="0">
                <a:solidFill>
                  <a:srgbClr val="0000FF"/>
                </a:solidFill>
              </a:rPr>
              <a:t>RIDGE</a:t>
            </a:r>
            <a:endParaRPr lang="en-US" sz="2000" b="1" dirty="0">
              <a:solidFill>
                <a:srgbClr val="0000FF"/>
              </a:solidFill>
            </a:endParaRPr>
          </a:p>
        </p:txBody>
      </p:sp>
      <p:cxnSp>
        <p:nvCxnSpPr>
          <p:cNvPr id="50" name="Straight Arrow Connector 49"/>
          <p:cNvCxnSpPr/>
          <p:nvPr/>
        </p:nvCxnSpPr>
        <p:spPr>
          <a:xfrm flipV="1">
            <a:off x="5257331" y="905549"/>
            <a:ext cx="0" cy="391634"/>
          </a:xfrm>
          <a:prstGeom prst="straightConnector1">
            <a:avLst/>
          </a:prstGeom>
          <a:ln w="38100" cmpd="dbl">
            <a:tailEnd type="arrow"/>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flipV="1">
            <a:off x="5696494" y="905549"/>
            <a:ext cx="0" cy="58240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a:xfrm flipH="1" flipV="1">
            <a:off x="6135658" y="905548"/>
            <a:ext cx="9274" cy="85782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sp>
        <p:nvSpPr>
          <p:cNvPr id="57" name="TextBox 56"/>
          <p:cNvSpPr txBox="1"/>
          <p:nvPr/>
        </p:nvSpPr>
        <p:spPr>
          <a:xfrm>
            <a:off x="5366574" y="484408"/>
            <a:ext cx="778358" cy="461665"/>
          </a:xfrm>
          <a:prstGeom prst="rect">
            <a:avLst/>
          </a:prstGeom>
          <a:noFill/>
        </p:spPr>
        <p:txBody>
          <a:bodyPr wrap="square" rtlCol="0">
            <a:spAutoFit/>
          </a:bodyPr>
          <a:lstStyle/>
          <a:p>
            <a:r>
              <a:rPr lang="en-US" sz="2400" b="1" dirty="0" smtClean="0">
                <a:solidFill>
                  <a:srgbClr val="FF0000"/>
                </a:solidFill>
              </a:rPr>
              <a:t>OIB</a:t>
            </a:r>
            <a:endParaRPr lang="en-US" sz="2400" b="1" dirty="0">
              <a:solidFill>
                <a:srgbClr val="FF0000"/>
              </a:solidFill>
            </a:endParaRPr>
          </a:p>
        </p:txBody>
      </p:sp>
      <p:sp>
        <p:nvSpPr>
          <p:cNvPr id="58" name="TextBox 57"/>
          <p:cNvSpPr txBox="1"/>
          <p:nvPr/>
        </p:nvSpPr>
        <p:spPr>
          <a:xfrm>
            <a:off x="3517732" y="4451386"/>
            <a:ext cx="1529404" cy="400110"/>
          </a:xfrm>
          <a:prstGeom prst="rect">
            <a:avLst/>
          </a:prstGeom>
          <a:noFill/>
        </p:spPr>
        <p:txBody>
          <a:bodyPr wrap="square" rtlCol="0">
            <a:spAutoFit/>
          </a:bodyPr>
          <a:lstStyle/>
          <a:p>
            <a:r>
              <a:rPr lang="en-US" sz="2000" dirty="0" err="1" smtClean="0"/>
              <a:t>Tp</a:t>
            </a:r>
            <a:r>
              <a:rPr lang="en-US" sz="2000" dirty="0" smtClean="0"/>
              <a:t>=~1300 C</a:t>
            </a:r>
            <a:endParaRPr lang="en-US" sz="2000" dirty="0"/>
          </a:p>
        </p:txBody>
      </p:sp>
      <p:sp>
        <p:nvSpPr>
          <p:cNvPr id="59" name="TextBox 58"/>
          <p:cNvSpPr txBox="1"/>
          <p:nvPr/>
        </p:nvSpPr>
        <p:spPr>
          <a:xfrm>
            <a:off x="2130243" y="2625779"/>
            <a:ext cx="1324574" cy="461665"/>
          </a:xfrm>
          <a:prstGeom prst="rect">
            <a:avLst/>
          </a:prstGeom>
          <a:noFill/>
        </p:spPr>
        <p:txBody>
          <a:bodyPr wrap="square" rtlCol="0">
            <a:spAutoFit/>
          </a:bodyPr>
          <a:lstStyle/>
          <a:p>
            <a:r>
              <a:rPr lang="en-US" sz="2400" dirty="0" smtClean="0">
                <a:solidFill>
                  <a:srgbClr val="008000"/>
                </a:solidFill>
              </a:rPr>
              <a:t>~1600 C</a:t>
            </a:r>
            <a:endParaRPr lang="en-US" sz="2400" dirty="0">
              <a:solidFill>
                <a:srgbClr val="008000"/>
              </a:solidFill>
            </a:endParaRPr>
          </a:p>
        </p:txBody>
      </p:sp>
      <p:cxnSp>
        <p:nvCxnSpPr>
          <p:cNvPr id="61" name="Straight Arrow Connector 60"/>
          <p:cNvCxnSpPr/>
          <p:nvPr/>
        </p:nvCxnSpPr>
        <p:spPr>
          <a:xfrm flipV="1">
            <a:off x="7059845" y="1763368"/>
            <a:ext cx="261643" cy="358214"/>
          </a:xfrm>
          <a:prstGeom prst="straightConnector1">
            <a:avLst/>
          </a:prstGeom>
          <a:ln w="28575" cmpd="sng">
            <a:tailEnd type="arrow"/>
          </a:ln>
        </p:spPr>
        <p:style>
          <a:lnRef idx="2">
            <a:schemeClr val="accent1"/>
          </a:lnRef>
          <a:fillRef idx="0">
            <a:schemeClr val="accent1"/>
          </a:fillRef>
          <a:effectRef idx="1">
            <a:schemeClr val="accent1"/>
          </a:effectRef>
          <a:fontRef idx="minor">
            <a:schemeClr val="tx1"/>
          </a:fontRef>
        </p:style>
      </p:cxnSp>
      <p:sp>
        <p:nvSpPr>
          <p:cNvPr id="66" name="Right Arrow 65"/>
          <p:cNvSpPr/>
          <p:nvPr/>
        </p:nvSpPr>
        <p:spPr>
          <a:xfrm>
            <a:off x="1478542" y="4451386"/>
            <a:ext cx="1997102" cy="696381"/>
          </a:xfrm>
          <a:prstGeom prst="rightArrow">
            <a:avLst/>
          </a:prstGeom>
          <a:pattFill prst="ltHorz">
            <a:fgClr>
              <a:prstClr val="black"/>
            </a:fgClr>
            <a:bgClr>
              <a:prstClr val="white"/>
            </a:bgClr>
          </a:pattFill>
          <a:effectLst>
            <a:outerShdw dir="5400000" sx="0" sy="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Right Arrow 66"/>
          <p:cNvSpPr/>
          <p:nvPr/>
        </p:nvSpPr>
        <p:spPr>
          <a:xfrm flipH="1">
            <a:off x="4902288" y="4451386"/>
            <a:ext cx="2061967" cy="696381"/>
          </a:xfrm>
          <a:prstGeom prst="rightArrow">
            <a:avLst/>
          </a:prstGeom>
          <a:pattFill prst="ltHorz">
            <a:fgClr>
              <a:prstClr val="black"/>
            </a:fgClr>
            <a:bgClr>
              <a:prstClr val="white"/>
            </a:bgClr>
          </a:pattFill>
          <a:effectLst>
            <a:outerShdw blurRad="40000" dist="23000" dir="5400000" rotWithShape="0">
              <a:srgbClr val="000000">
                <a:alpha val="5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TextBox 67"/>
          <p:cNvSpPr txBox="1"/>
          <p:nvPr/>
        </p:nvSpPr>
        <p:spPr>
          <a:xfrm>
            <a:off x="3661702" y="4883984"/>
            <a:ext cx="1493610" cy="523220"/>
          </a:xfrm>
          <a:prstGeom prst="rect">
            <a:avLst/>
          </a:prstGeom>
          <a:noFill/>
        </p:spPr>
        <p:txBody>
          <a:bodyPr wrap="square" rtlCol="0">
            <a:spAutoFit/>
          </a:bodyPr>
          <a:lstStyle/>
          <a:p>
            <a:r>
              <a:rPr lang="en-US" sz="2800" dirty="0" smtClean="0">
                <a:solidFill>
                  <a:srgbClr val="0000FF"/>
                </a:solidFill>
              </a:rPr>
              <a:t>650 km</a:t>
            </a:r>
            <a:endParaRPr lang="en-US" sz="2800" dirty="0">
              <a:solidFill>
                <a:srgbClr val="0000FF"/>
              </a:solidFill>
            </a:endParaRPr>
          </a:p>
        </p:txBody>
      </p:sp>
      <p:sp>
        <p:nvSpPr>
          <p:cNvPr id="69" name="TextBox 68"/>
          <p:cNvSpPr txBox="1"/>
          <p:nvPr/>
        </p:nvSpPr>
        <p:spPr>
          <a:xfrm>
            <a:off x="3782547" y="2085744"/>
            <a:ext cx="955880" cy="400110"/>
          </a:xfrm>
          <a:prstGeom prst="rect">
            <a:avLst/>
          </a:prstGeom>
          <a:solidFill>
            <a:schemeClr val="bg1"/>
          </a:solidFill>
        </p:spPr>
        <p:txBody>
          <a:bodyPr wrap="square" rtlCol="0">
            <a:spAutoFit/>
          </a:bodyPr>
          <a:lstStyle/>
          <a:p>
            <a:r>
              <a:rPr lang="en-US" sz="2000" dirty="0" smtClean="0"/>
              <a:t>220 km</a:t>
            </a:r>
            <a:endParaRPr lang="en-US" sz="2000" dirty="0"/>
          </a:p>
        </p:txBody>
      </p:sp>
      <p:cxnSp>
        <p:nvCxnSpPr>
          <p:cNvPr id="71" name="Straight Arrow Connector 70"/>
          <p:cNvCxnSpPr/>
          <p:nvPr/>
        </p:nvCxnSpPr>
        <p:spPr>
          <a:xfrm flipH="1" flipV="1">
            <a:off x="805669" y="3386330"/>
            <a:ext cx="259453" cy="27695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a:endCxn id="32" idx="6"/>
          </p:cNvCxnSpPr>
          <p:nvPr/>
        </p:nvCxnSpPr>
        <p:spPr>
          <a:xfrm flipH="1">
            <a:off x="314283" y="2594365"/>
            <a:ext cx="143174" cy="31517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4060343" y="621722"/>
            <a:ext cx="479683" cy="369332"/>
          </a:xfrm>
          <a:prstGeom prst="rect">
            <a:avLst/>
          </a:prstGeom>
          <a:noFill/>
        </p:spPr>
        <p:txBody>
          <a:bodyPr wrap="square" rtlCol="0">
            <a:spAutoFit/>
          </a:bodyPr>
          <a:lstStyle/>
          <a:p>
            <a:r>
              <a:rPr lang="en-US" dirty="0" smtClean="0"/>
              <a:t>1</a:t>
            </a:r>
            <a:endParaRPr lang="en-US" dirty="0"/>
          </a:p>
        </p:txBody>
      </p:sp>
      <p:sp>
        <p:nvSpPr>
          <p:cNvPr id="6" name="Oval 5"/>
          <p:cNvSpPr/>
          <p:nvPr/>
        </p:nvSpPr>
        <p:spPr>
          <a:xfrm>
            <a:off x="4373044" y="1884785"/>
            <a:ext cx="365383" cy="311815"/>
          </a:xfrm>
          <a:prstGeom prst="ellipse">
            <a:avLst/>
          </a:prstGeom>
          <a:noFill/>
          <a:ln w="1905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p:cNvSpPr/>
          <p:nvPr/>
        </p:nvSpPr>
        <p:spPr>
          <a:xfrm>
            <a:off x="7986107" y="1914755"/>
            <a:ext cx="365383" cy="311815"/>
          </a:xfrm>
          <a:prstGeom prst="ellipse">
            <a:avLst/>
          </a:prstGeom>
          <a:noFill/>
          <a:ln w="1905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Oval 50"/>
          <p:cNvSpPr/>
          <p:nvPr/>
        </p:nvSpPr>
        <p:spPr>
          <a:xfrm>
            <a:off x="4025530" y="679239"/>
            <a:ext cx="365383" cy="311815"/>
          </a:xfrm>
          <a:prstGeom prst="ellipse">
            <a:avLst/>
          </a:prstGeom>
          <a:noFill/>
          <a:ln w="1905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Oval 51"/>
          <p:cNvSpPr/>
          <p:nvPr/>
        </p:nvSpPr>
        <p:spPr>
          <a:xfrm>
            <a:off x="747622" y="2890522"/>
            <a:ext cx="365383" cy="311815"/>
          </a:xfrm>
          <a:prstGeom prst="ellipse">
            <a:avLst/>
          </a:prstGeom>
          <a:noFill/>
          <a:ln w="1905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p:cNvSpPr/>
          <p:nvPr/>
        </p:nvSpPr>
        <p:spPr>
          <a:xfrm>
            <a:off x="4951739" y="2947650"/>
            <a:ext cx="365383" cy="311815"/>
          </a:xfrm>
          <a:prstGeom prst="ellipse">
            <a:avLst/>
          </a:prstGeom>
          <a:noFill/>
          <a:ln w="19050" cmpd="sng"/>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3</a:t>
            </a:r>
            <a:endParaRPr lang="en-US" dirty="0">
              <a:solidFill>
                <a:schemeClr val="tx1"/>
              </a:solidFill>
            </a:endParaRPr>
          </a:p>
        </p:txBody>
      </p:sp>
      <p:sp>
        <p:nvSpPr>
          <p:cNvPr id="8" name="TextBox 7"/>
          <p:cNvSpPr txBox="1"/>
          <p:nvPr/>
        </p:nvSpPr>
        <p:spPr>
          <a:xfrm>
            <a:off x="4408507" y="1827268"/>
            <a:ext cx="329920" cy="369332"/>
          </a:xfrm>
          <a:prstGeom prst="rect">
            <a:avLst/>
          </a:prstGeom>
          <a:noFill/>
        </p:spPr>
        <p:txBody>
          <a:bodyPr wrap="square" rtlCol="0">
            <a:spAutoFit/>
          </a:bodyPr>
          <a:lstStyle/>
          <a:p>
            <a:r>
              <a:rPr lang="en-US" dirty="0" smtClean="0"/>
              <a:t>2</a:t>
            </a:r>
            <a:endParaRPr lang="en-US" dirty="0"/>
          </a:p>
        </p:txBody>
      </p:sp>
      <p:sp>
        <p:nvSpPr>
          <p:cNvPr id="56" name="Oval 55"/>
          <p:cNvSpPr/>
          <p:nvPr/>
        </p:nvSpPr>
        <p:spPr>
          <a:xfrm>
            <a:off x="3582559" y="3819192"/>
            <a:ext cx="365383" cy="311815"/>
          </a:xfrm>
          <a:prstGeom prst="ellipse">
            <a:avLst/>
          </a:prstGeom>
          <a:noFill/>
          <a:ln w="1905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3605026" y="3761675"/>
            <a:ext cx="396004" cy="369332"/>
          </a:xfrm>
          <a:prstGeom prst="rect">
            <a:avLst/>
          </a:prstGeom>
          <a:noFill/>
        </p:spPr>
        <p:txBody>
          <a:bodyPr wrap="square" rtlCol="0">
            <a:spAutoFit/>
          </a:bodyPr>
          <a:lstStyle/>
          <a:p>
            <a:r>
              <a:rPr lang="en-US" dirty="0" smtClean="0"/>
              <a:t>4</a:t>
            </a:r>
            <a:endParaRPr lang="en-US" dirty="0"/>
          </a:p>
        </p:txBody>
      </p:sp>
      <p:sp>
        <p:nvSpPr>
          <p:cNvPr id="10" name="TextBox 9"/>
          <p:cNvSpPr txBox="1"/>
          <p:nvPr/>
        </p:nvSpPr>
        <p:spPr>
          <a:xfrm>
            <a:off x="8019097" y="1853728"/>
            <a:ext cx="441583" cy="375786"/>
          </a:xfrm>
          <a:prstGeom prst="rect">
            <a:avLst/>
          </a:prstGeom>
          <a:noFill/>
        </p:spPr>
        <p:txBody>
          <a:bodyPr wrap="square" rtlCol="0">
            <a:spAutoFit/>
          </a:bodyPr>
          <a:lstStyle/>
          <a:p>
            <a:r>
              <a:rPr lang="en-US" dirty="0" smtClean="0"/>
              <a:t>5</a:t>
            </a:r>
            <a:endParaRPr lang="en-US" dirty="0"/>
          </a:p>
        </p:txBody>
      </p:sp>
      <p:sp>
        <p:nvSpPr>
          <p:cNvPr id="11" name="TextBox 10"/>
          <p:cNvSpPr txBox="1"/>
          <p:nvPr/>
        </p:nvSpPr>
        <p:spPr>
          <a:xfrm>
            <a:off x="791291" y="2825834"/>
            <a:ext cx="451858" cy="371265"/>
          </a:xfrm>
          <a:prstGeom prst="rect">
            <a:avLst/>
          </a:prstGeom>
          <a:noFill/>
        </p:spPr>
        <p:txBody>
          <a:bodyPr wrap="square" rtlCol="0">
            <a:spAutoFit/>
          </a:bodyPr>
          <a:lstStyle/>
          <a:p>
            <a:r>
              <a:rPr lang="en-US" dirty="0" smtClean="0"/>
              <a:t>6</a:t>
            </a:r>
            <a:endParaRPr lang="en-US" dirty="0"/>
          </a:p>
        </p:txBody>
      </p:sp>
      <p:sp>
        <p:nvSpPr>
          <p:cNvPr id="63" name="Oval 62"/>
          <p:cNvSpPr/>
          <p:nvPr/>
        </p:nvSpPr>
        <p:spPr>
          <a:xfrm>
            <a:off x="7694294" y="3975099"/>
            <a:ext cx="365383" cy="311815"/>
          </a:xfrm>
          <a:prstGeom prst="ellipse">
            <a:avLst/>
          </a:prstGeom>
          <a:noFill/>
          <a:ln w="1905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7724517" y="3930281"/>
            <a:ext cx="307280" cy="369332"/>
          </a:xfrm>
          <a:prstGeom prst="rect">
            <a:avLst/>
          </a:prstGeom>
          <a:noFill/>
        </p:spPr>
        <p:txBody>
          <a:bodyPr wrap="square" rtlCol="0">
            <a:spAutoFit/>
          </a:bodyPr>
          <a:lstStyle/>
          <a:p>
            <a:r>
              <a:rPr lang="en-US" dirty="0" smtClean="0"/>
              <a:t>7</a:t>
            </a:r>
            <a:endParaRPr lang="en-US" dirty="0"/>
          </a:p>
        </p:txBody>
      </p:sp>
      <p:sp>
        <p:nvSpPr>
          <p:cNvPr id="7" name="TextBox 6"/>
          <p:cNvSpPr txBox="1"/>
          <p:nvPr/>
        </p:nvSpPr>
        <p:spPr>
          <a:xfrm>
            <a:off x="239658" y="5481906"/>
            <a:ext cx="8751941" cy="1384995"/>
          </a:xfrm>
          <a:prstGeom prst="rect">
            <a:avLst/>
          </a:prstGeom>
          <a:noFill/>
        </p:spPr>
        <p:txBody>
          <a:bodyPr wrap="square" rtlCol="0">
            <a:spAutoFit/>
          </a:bodyPr>
          <a:lstStyle/>
          <a:p>
            <a:r>
              <a:rPr lang="en-US" sz="2800" dirty="0" smtClean="0">
                <a:solidFill>
                  <a:srgbClr val="008000"/>
                </a:solidFill>
              </a:rPr>
              <a:t>A mantle circulation model based on anisotropy, </a:t>
            </a:r>
            <a:r>
              <a:rPr lang="en-US" sz="2800" dirty="0" err="1" smtClean="0">
                <a:solidFill>
                  <a:srgbClr val="008000"/>
                </a:solidFill>
              </a:rPr>
              <a:t>anharmonicity</a:t>
            </a:r>
            <a:r>
              <a:rPr lang="en-US" sz="2800" dirty="0" smtClean="0">
                <a:solidFill>
                  <a:srgbClr val="008000"/>
                </a:solidFill>
              </a:rPr>
              <a:t>, absolute </a:t>
            </a:r>
            <a:r>
              <a:rPr lang="en-US" sz="2800" dirty="0" err="1" smtClean="0">
                <a:solidFill>
                  <a:srgbClr val="008000"/>
                </a:solidFill>
              </a:rPr>
              <a:t>wavespeeds</a:t>
            </a:r>
            <a:r>
              <a:rPr lang="en-US" sz="2800" dirty="0" smtClean="0">
                <a:solidFill>
                  <a:srgbClr val="008000"/>
                </a:solidFill>
              </a:rPr>
              <a:t> &amp; gradients, allows for, and predicts, non </a:t>
            </a:r>
            <a:r>
              <a:rPr lang="en-US" sz="2800" dirty="0" err="1" smtClean="0">
                <a:solidFill>
                  <a:srgbClr val="008000"/>
                </a:solidFill>
              </a:rPr>
              <a:t>adiabaticity</a:t>
            </a:r>
            <a:endParaRPr lang="en-US" sz="2800" dirty="0">
              <a:solidFill>
                <a:srgbClr val="008000"/>
              </a:solidFill>
            </a:endParaRPr>
          </a:p>
        </p:txBody>
      </p:sp>
      <p:sp>
        <p:nvSpPr>
          <p:cNvPr id="13" name="Right Arrow 12"/>
          <p:cNvSpPr/>
          <p:nvPr/>
        </p:nvSpPr>
        <p:spPr>
          <a:xfrm>
            <a:off x="8460680" y="6438271"/>
            <a:ext cx="530919" cy="41972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7048471" y="5042139"/>
            <a:ext cx="1291645" cy="369332"/>
          </a:xfrm>
          <a:prstGeom prst="rect">
            <a:avLst/>
          </a:prstGeom>
          <a:noFill/>
        </p:spPr>
        <p:txBody>
          <a:bodyPr wrap="square" rtlCol="0">
            <a:spAutoFit/>
          </a:bodyPr>
          <a:lstStyle/>
          <a:p>
            <a:r>
              <a:rPr lang="en-US" dirty="0" smtClean="0"/>
              <a:t>disconnect</a:t>
            </a:r>
            <a:endParaRPr lang="en-US" dirty="0"/>
          </a:p>
        </p:txBody>
      </p:sp>
      <p:sp>
        <p:nvSpPr>
          <p:cNvPr id="15" name="Up-Down Arrow 14"/>
          <p:cNvSpPr/>
          <p:nvPr/>
        </p:nvSpPr>
        <p:spPr>
          <a:xfrm>
            <a:off x="8572500" y="5147767"/>
            <a:ext cx="289857" cy="567233"/>
          </a:xfrm>
          <a:prstGeom prst="up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6404799"/>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990600" y="1219200"/>
            <a:ext cx="7391400" cy="2971800"/>
          </a:xfrm>
          <a:prstGeom prst="rect">
            <a:avLst/>
          </a:prstGeom>
          <a:gradFill flip="none" rotWithShape="1">
            <a:gsLst>
              <a:gs pos="0">
                <a:schemeClr val="accent1"/>
              </a:gs>
              <a:gs pos="100000">
                <a:srgbClr val="FFFFFF"/>
              </a:gs>
              <a:gs pos="50000">
                <a:schemeClr val="accent6">
                  <a:lumMod val="75000"/>
                  <a:alpha val="84000"/>
                </a:schemeClr>
              </a:gs>
            </a:gsLst>
            <a:lin ang="5400000" scaled="0"/>
            <a:tileRect/>
          </a:gradFill>
          <a:ln w="9525" cap="flat" cmpd="sng" algn="ctr">
            <a:solidFill>
              <a:schemeClr val="tx1"/>
            </a:solidFill>
            <a:prstDash val="solid"/>
            <a:round/>
            <a:headEnd type="none" w="med" len="med"/>
            <a:tailEnd type="none" w="med" len="med"/>
          </a:ln>
          <a:effectLst/>
          <a:extLst/>
        </p:spPr>
        <p:txBody>
          <a:bodyPr/>
          <a:lstStyle/>
          <a:p>
            <a:pPr defTabSz="914400" eaLnBrk="0" fontAlgn="auto" hangingPunct="0">
              <a:spcBef>
                <a:spcPts val="0"/>
              </a:spcBef>
              <a:spcAft>
                <a:spcPts val="0"/>
              </a:spcAft>
              <a:defRPr/>
            </a:pPr>
            <a:endParaRPr lang="en-US" sz="2400">
              <a:solidFill>
                <a:srgbClr val="000000"/>
              </a:solidFill>
              <a:latin typeface="Arial" charset="0"/>
              <a:ea typeface="+mn-ea"/>
              <a:cs typeface="+mn-cs"/>
            </a:endParaRPr>
          </a:p>
        </p:txBody>
      </p:sp>
      <p:sp>
        <p:nvSpPr>
          <p:cNvPr id="3" name="Rectangle 2"/>
          <p:cNvSpPr/>
          <p:nvPr/>
        </p:nvSpPr>
        <p:spPr bwMode="auto">
          <a:xfrm>
            <a:off x="990600" y="3292475"/>
            <a:ext cx="7391400" cy="898525"/>
          </a:xfrm>
          <a:prstGeom prst="rect">
            <a:avLst/>
          </a:prstGeom>
          <a:solidFill>
            <a:schemeClr val="tx2">
              <a:lumMod val="60000"/>
              <a:lumOff val="40000"/>
            </a:schemeClr>
          </a:solidFill>
          <a:ln w="9525" cap="flat" cmpd="sng" algn="ctr">
            <a:noFill/>
            <a:prstDash val="solid"/>
            <a:round/>
            <a:headEnd type="none" w="med" len="med"/>
            <a:tailEnd type="none" w="med" len="med"/>
          </a:ln>
          <a:effectLst/>
          <a:extLst/>
        </p:spPr>
        <p:txBody>
          <a:bodyPr/>
          <a:lstStyle/>
          <a:p>
            <a:pPr defTabSz="914400" eaLnBrk="0" fontAlgn="auto" hangingPunct="0">
              <a:spcBef>
                <a:spcPts val="0"/>
              </a:spcBef>
              <a:spcAft>
                <a:spcPts val="0"/>
              </a:spcAft>
              <a:defRPr/>
            </a:pPr>
            <a:endParaRPr lang="en-US" sz="2400">
              <a:solidFill>
                <a:srgbClr val="000000"/>
              </a:solidFill>
              <a:latin typeface="Arial" charset="0"/>
              <a:ea typeface="+mn-ea"/>
              <a:cs typeface="+mn-cs"/>
            </a:endParaRPr>
          </a:p>
        </p:txBody>
      </p:sp>
      <p:sp>
        <p:nvSpPr>
          <p:cNvPr id="47107" name="TextBox 4"/>
          <p:cNvSpPr txBox="1">
            <a:spLocks noChangeArrowheads="1"/>
          </p:cNvSpPr>
          <p:nvPr/>
        </p:nvSpPr>
        <p:spPr bwMode="auto">
          <a:xfrm>
            <a:off x="2514600" y="1295400"/>
            <a:ext cx="990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000" dirty="0" smtClean="0"/>
              <a:t>LIL</a:t>
            </a:r>
            <a:endParaRPr lang="en-US" sz="2000" dirty="0"/>
          </a:p>
        </p:txBody>
      </p:sp>
      <p:sp>
        <p:nvSpPr>
          <p:cNvPr id="47108" name="Oval 5"/>
          <p:cNvSpPr>
            <a:spLocks noChangeArrowheads="1"/>
          </p:cNvSpPr>
          <p:nvPr/>
        </p:nvSpPr>
        <p:spPr bwMode="auto">
          <a:xfrm>
            <a:off x="6477000" y="1828800"/>
            <a:ext cx="914400" cy="152400"/>
          </a:xfrm>
          <a:prstGeom prst="ellipse">
            <a:avLst/>
          </a:prstGeom>
          <a:solidFill>
            <a:srgbClr val="000090"/>
          </a:solidFill>
          <a:ln w="9525">
            <a:solidFill>
              <a:schemeClr val="tx1"/>
            </a:solidFill>
            <a:round/>
            <a:headEnd/>
            <a:tailEnd/>
          </a:ln>
        </p:spPr>
        <p:txBody>
          <a:bodyPr/>
          <a:lstStyle/>
          <a:p>
            <a:pPr defTabSz="914400" eaLnBrk="0" hangingPunct="0"/>
            <a:endParaRPr lang="en-US" sz="2400">
              <a:solidFill>
                <a:srgbClr val="000000"/>
              </a:solidFill>
              <a:latin typeface="Arial" charset="0"/>
            </a:endParaRPr>
          </a:p>
        </p:txBody>
      </p:sp>
      <p:sp>
        <p:nvSpPr>
          <p:cNvPr id="47109" name="Oval 6"/>
          <p:cNvSpPr>
            <a:spLocks noChangeArrowheads="1"/>
          </p:cNvSpPr>
          <p:nvPr/>
        </p:nvSpPr>
        <p:spPr bwMode="auto">
          <a:xfrm>
            <a:off x="6172200" y="2057400"/>
            <a:ext cx="1219200" cy="152400"/>
          </a:xfrm>
          <a:prstGeom prst="ellipse">
            <a:avLst/>
          </a:prstGeom>
          <a:solidFill>
            <a:srgbClr val="000090"/>
          </a:solidFill>
          <a:ln w="9525">
            <a:solidFill>
              <a:schemeClr val="tx1"/>
            </a:solidFill>
            <a:round/>
            <a:headEnd/>
            <a:tailEnd/>
          </a:ln>
        </p:spPr>
        <p:txBody>
          <a:bodyPr/>
          <a:lstStyle/>
          <a:p>
            <a:pPr defTabSz="914400" eaLnBrk="0" hangingPunct="0"/>
            <a:endParaRPr lang="en-US" sz="2400">
              <a:solidFill>
                <a:srgbClr val="000000"/>
              </a:solidFill>
              <a:latin typeface="Arial" charset="0"/>
            </a:endParaRPr>
          </a:p>
        </p:txBody>
      </p:sp>
      <p:sp>
        <p:nvSpPr>
          <p:cNvPr id="47110" name="Oval 7"/>
          <p:cNvSpPr>
            <a:spLocks noChangeArrowheads="1"/>
          </p:cNvSpPr>
          <p:nvPr/>
        </p:nvSpPr>
        <p:spPr bwMode="auto">
          <a:xfrm flipV="1">
            <a:off x="990600" y="2133600"/>
            <a:ext cx="914400" cy="152400"/>
          </a:xfrm>
          <a:prstGeom prst="ellipse">
            <a:avLst/>
          </a:prstGeom>
          <a:solidFill>
            <a:srgbClr val="000090"/>
          </a:solidFill>
          <a:ln w="9525">
            <a:solidFill>
              <a:schemeClr val="tx1"/>
            </a:solidFill>
            <a:round/>
            <a:headEnd/>
            <a:tailEnd/>
          </a:ln>
        </p:spPr>
        <p:txBody>
          <a:bodyPr/>
          <a:lstStyle/>
          <a:p>
            <a:pPr defTabSz="914400" eaLnBrk="0" hangingPunct="0"/>
            <a:endParaRPr lang="en-US" sz="2400">
              <a:solidFill>
                <a:srgbClr val="000000"/>
              </a:solidFill>
              <a:latin typeface="Arial" charset="0"/>
            </a:endParaRPr>
          </a:p>
        </p:txBody>
      </p:sp>
      <p:sp>
        <p:nvSpPr>
          <p:cNvPr id="47111" name="Oval 8"/>
          <p:cNvSpPr>
            <a:spLocks noChangeArrowheads="1"/>
          </p:cNvSpPr>
          <p:nvPr/>
        </p:nvSpPr>
        <p:spPr bwMode="auto">
          <a:xfrm>
            <a:off x="5295900" y="2433638"/>
            <a:ext cx="1447800" cy="76200"/>
          </a:xfrm>
          <a:prstGeom prst="ellipse">
            <a:avLst/>
          </a:prstGeom>
          <a:solidFill>
            <a:srgbClr val="000090"/>
          </a:solidFill>
          <a:ln w="9525">
            <a:solidFill>
              <a:schemeClr val="tx1"/>
            </a:solidFill>
            <a:round/>
            <a:headEnd/>
            <a:tailEnd/>
          </a:ln>
        </p:spPr>
        <p:txBody>
          <a:bodyPr/>
          <a:lstStyle/>
          <a:p>
            <a:pPr defTabSz="914400" eaLnBrk="0" hangingPunct="0"/>
            <a:endParaRPr lang="en-US" sz="2400">
              <a:solidFill>
                <a:srgbClr val="000000"/>
              </a:solidFill>
              <a:latin typeface="Arial" charset="0"/>
            </a:endParaRPr>
          </a:p>
        </p:txBody>
      </p:sp>
      <p:sp>
        <p:nvSpPr>
          <p:cNvPr id="47112" name="Oval 9"/>
          <p:cNvSpPr>
            <a:spLocks noChangeArrowheads="1"/>
          </p:cNvSpPr>
          <p:nvPr/>
        </p:nvSpPr>
        <p:spPr bwMode="auto">
          <a:xfrm>
            <a:off x="4495800" y="1752600"/>
            <a:ext cx="1752600" cy="76200"/>
          </a:xfrm>
          <a:prstGeom prst="ellipse">
            <a:avLst/>
          </a:prstGeom>
          <a:solidFill>
            <a:srgbClr val="000090"/>
          </a:solidFill>
          <a:ln w="9525">
            <a:solidFill>
              <a:schemeClr val="tx1"/>
            </a:solidFill>
            <a:round/>
            <a:headEnd/>
            <a:tailEnd/>
          </a:ln>
        </p:spPr>
        <p:txBody>
          <a:bodyPr/>
          <a:lstStyle/>
          <a:p>
            <a:pPr defTabSz="914400" eaLnBrk="0" hangingPunct="0"/>
            <a:endParaRPr lang="en-US" sz="2400">
              <a:solidFill>
                <a:srgbClr val="000000"/>
              </a:solidFill>
              <a:latin typeface="Arial" charset="0"/>
            </a:endParaRPr>
          </a:p>
        </p:txBody>
      </p:sp>
      <p:sp>
        <p:nvSpPr>
          <p:cNvPr id="47113" name="Oval 10"/>
          <p:cNvSpPr>
            <a:spLocks noChangeArrowheads="1"/>
          </p:cNvSpPr>
          <p:nvPr/>
        </p:nvSpPr>
        <p:spPr bwMode="auto">
          <a:xfrm>
            <a:off x="4038600" y="2209800"/>
            <a:ext cx="1981200" cy="76200"/>
          </a:xfrm>
          <a:prstGeom prst="ellipse">
            <a:avLst/>
          </a:prstGeom>
          <a:solidFill>
            <a:srgbClr val="000090"/>
          </a:solidFill>
          <a:ln w="9525">
            <a:solidFill>
              <a:schemeClr val="tx1"/>
            </a:solidFill>
            <a:round/>
            <a:headEnd/>
            <a:tailEnd/>
          </a:ln>
        </p:spPr>
        <p:txBody>
          <a:bodyPr/>
          <a:lstStyle/>
          <a:p>
            <a:pPr defTabSz="914400" eaLnBrk="0" hangingPunct="0"/>
            <a:endParaRPr lang="en-US" sz="2400">
              <a:solidFill>
                <a:srgbClr val="000000"/>
              </a:solidFill>
              <a:latin typeface="Arial" charset="0"/>
            </a:endParaRPr>
          </a:p>
        </p:txBody>
      </p:sp>
      <p:sp>
        <p:nvSpPr>
          <p:cNvPr id="47114" name="Oval 11"/>
          <p:cNvSpPr>
            <a:spLocks noChangeArrowheads="1"/>
          </p:cNvSpPr>
          <p:nvPr/>
        </p:nvSpPr>
        <p:spPr bwMode="auto">
          <a:xfrm>
            <a:off x="3505200" y="1905000"/>
            <a:ext cx="2057400" cy="76200"/>
          </a:xfrm>
          <a:prstGeom prst="ellipse">
            <a:avLst/>
          </a:prstGeom>
          <a:solidFill>
            <a:srgbClr val="000090"/>
          </a:solidFill>
          <a:ln w="9525">
            <a:solidFill>
              <a:schemeClr val="tx1"/>
            </a:solidFill>
            <a:round/>
            <a:headEnd/>
            <a:tailEnd/>
          </a:ln>
        </p:spPr>
        <p:txBody>
          <a:bodyPr/>
          <a:lstStyle/>
          <a:p>
            <a:pPr defTabSz="914400" eaLnBrk="0" hangingPunct="0"/>
            <a:endParaRPr lang="en-US" sz="2400">
              <a:solidFill>
                <a:srgbClr val="000000"/>
              </a:solidFill>
              <a:latin typeface="Arial" charset="0"/>
            </a:endParaRPr>
          </a:p>
        </p:txBody>
      </p:sp>
      <p:sp>
        <p:nvSpPr>
          <p:cNvPr id="47115" name="Oval 12"/>
          <p:cNvSpPr>
            <a:spLocks noChangeArrowheads="1"/>
          </p:cNvSpPr>
          <p:nvPr/>
        </p:nvSpPr>
        <p:spPr bwMode="auto">
          <a:xfrm flipV="1">
            <a:off x="2438400" y="2133600"/>
            <a:ext cx="1447800" cy="76200"/>
          </a:xfrm>
          <a:prstGeom prst="ellipse">
            <a:avLst/>
          </a:prstGeom>
          <a:solidFill>
            <a:srgbClr val="000090"/>
          </a:solidFill>
          <a:ln w="9525">
            <a:solidFill>
              <a:schemeClr val="tx1"/>
            </a:solidFill>
            <a:round/>
            <a:headEnd/>
            <a:tailEnd/>
          </a:ln>
        </p:spPr>
        <p:txBody>
          <a:bodyPr/>
          <a:lstStyle/>
          <a:p>
            <a:pPr defTabSz="914400" eaLnBrk="0" hangingPunct="0"/>
            <a:endParaRPr lang="en-US" sz="2400">
              <a:solidFill>
                <a:srgbClr val="000000"/>
              </a:solidFill>
              <a:latin typeface="Arial" charset="0"/>
            </a:endParaRPr>
          </a:p>
        </p:txBody>
      </p:sp>
      <p:sp>
        <p:nvSpPr>
          <p:cNvPr id="47116" name="Isosceles Triangle 13"/>
          <p:cNvSpPr>
            <a:spLocks noChangeArrowheads="1"/>
          </p:cNvSpPr>
          <p:nvPr/>
        </p:nvSpPr>
        <p:spPr bwMode="auto">
          <a:xfrm>
            <a:off x="4267200" y="990600"/>
            <a:ext cx="304800" cy="228600"/>
          </a:xfrm>
          <a:prstGeom prst="triangle">
            <a:avLst>
              <a:gd name="adj" fmla="val 50000"/>
            </a:avLst>
          </a:prstGeom>
          <a:solidFill>
            <a:srgbClr val="FF0000"/>
          </a:solidFill>
          <a:ln w="9525">
            <a:solidFill>
              <a:schemeClr val="tx1"/>
            </a:solidFill>
            <a:round/>
            <a:headEnd/>
            <a:tailEnd/>
          </a:ln>
        </p:spPr>
        <p:txBody>
          <a:bodyPr/>
          <a:lstStyle/>
          <a:p>
            <a:pPr defTabSz="914400" eaLnBrk="0" hangingPunct="0"/>
            <a:endParaRPr lang="en-US" sz="2400">
              <a:solidFill>
                <a:srgbClr val="000000"/>
              </a:solidFill>
              <a:latin typeface="Arial" charset="0"/>
            </a:endParaRPr>
          </a:p>
        </p:txBody>
      </p:sp>
      <p:sp>
        <p:nvSpPr>
          <p:cNvPr id="47117" name="Isosceles Triangle 14"/>
          <p:cNvSpPr>
            <a:spLocks noChangeArrowheads="1"/>
          </p:cNvSpPr>
          <p:nvPr/>
        </p:nvSpPr>
        <p:spPr bwMode="auto">
          <a:xfrm>
            <a:off x="4648200" y="990600"/>
            <a:ext cx="304800" cy="228600"/>
          </a:xfrm>
          <a:prstGeom prst="triangle">
            <a:avLst>
              <a:gd name="adj" fmla="val 50000"/>
            </a:avLst>
          </a:prstGeom>
          <a:solidFill>
            <a:srgbClr val="FF0000"/>
          </a:solidFill>
          <a:ln w="9525">
            <a:solidFill>
              <a:schemeClr val="tx1"/>
            </a:solidFill>
            <a:round/>
            <a:headEnd/>
            <a:tailEnd/>
          </a:ln>
        </p:spPr>
        <p:txBody>
          <a:bodyPr/>
          <a:lstStyle/>
          <a:p>
            <a:pPr defTabSz="914400" eaLnBrk="0" hangingPunct="0"/>
            <a:endParaRPr lang="en-US" sz="2400">
              <a:solidFill>
                <a:srgbClr val="000000"/>
              </a:solidFill>
              <a:latin typeface="Arial" charset="0"/>
            </a:endParaRPr>
          </a:p>
        </p:txBody>
      </p:sp>
      <p:sp>
        <p:nvSpPr>
          <p:cNvPr id="47118" name="Isosceles Triangle 15"/>
          <p:cNvSpPr>
            <a:spLocks noChangeArrowheads="1"/>
          </p:cNvSpPr>
          <p:nvPr/>
        </p:nvSpPr>
        <p:spPr bwMode="auto">
          <a:xfrm>
            <a:off x="5562600" y="990600"/>
            <a:ext cx="304800" cy="228600"/>
          </a:xfrm>
          <a:prstGeom prst="triangle">
            <a:avLst>
              <a:gd name="adj" fmla="val 50000"/>
            </a:avLst>
          </a:prstGeom>
          <a:solidFill>
            <a:srgbClr val="FF0000"/>
          </a:solidFill>
          <a:ln w="9525">
            <a:solidFill>
              <a:schemeClr val="tx1"/>
            </a:solidFill>
            <a:round/>
            <a:headEnd/>
            <a:tailEnd/>
          </a:ln>
        </p:spPr>
        <p:txBody>
          <a:bodyPr/>
          <a:lstStyle/>
          <a:p>
            <a:pPr defTabSz="914400" eaLnBrk="0" hangingPunct="0"/>
            <a:endParaRPr lang="en-US" sz="2400">
              <a:solidFill>
                <a:srgbClr val="000000"/>
              </a:solidFill>
              <a:latin typeface="Arial" charset="0"/>
            </a:endParaRPr>
          </a:p>
        </p:txBody>
      </p:sp>
      <p:sp>
        <p:nvSpPr>
          <p:cNvPr id="47119" name="Isosceles Triangle 16"/>
          <p:cNvSpPr>
            <a:spLocks noChangeArrowheads="1"/>
          </p:cNvSpPr>
          <p:nvPr/>
        </p:nvSpPr>
        <p:spPr bwMode="auto">
          <a:xfrm>
            <a:off x="5105400" y="990600"/>
            <a:ext cx="304800" cy="228600"/>
          </a:xfrm>
          <a:prstGeom prst="triangle">
            <a:avLst>
              <a:gd name="adj" fmla="val 50000"/>
            </a:avLst>
          </a:prstGeom>
          <a:solidFill>
            <a:srgbClr val="FF0000"/>
          </a:solidFill>
          <a:ln w="9525">
            <a:solidFill>
              <a:schemeClr val="tx1"/>
            </a:solidFill>
            <a:round/>
            <a:headEnd/>
            <a:tailEnd/>
          </a:ln>
        </p:spPr>
        <p:txBody>
          <a:bodyPr/>
          <a:lstStyle/>
          <a:p>
            <a:pPr defTabSz="914400" eaLnBrk="0" hangingPunct="0"/>
            <a:endParaRPr lang="en-US" sz="2400">
              <a:solidFill>
                <a:srgbClr val="000000"/>
              </a:solidFill>
              <a:latin typeface="Arial" charset="0"/>
            </a:endParaRPr>
          </a:p>
        </p:txBody>
      </p:sp>
      <p:sp>
        <p:nvSpPr>
          <p:cNvPr id="47120" name="TextBox 17"/>
          <p:cNvSpPr txBox="1">
            <a:spLocks noChangeArrowheads="1"/>
          </p:cNvSpPr>
          <p:nvPr/>
        </p:nvSpPr>
        <p:spPr bwMode="auto">
          <a:xfrm>
            <a:off x="3256015" y="1307962"/>
            <a:ext cx="3048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dirty="0" smtClean="0"/>
              <a:t>Sheared mélange</a:t>
            </a:r>
            <a:endParaRPr lang="en-US" sz="1800" dirty="0"/>
          </a:p>
        </p:txBody>
      </p:sp>
      <p:sp>
        <p:nvSpPr>
          <p:cNvPr id="19" name="Isosceles Triangle 18"/>
          <p:cNvSpPr/>
          <p:nvPr/>
        </p:nvSpPr>
        <p:spPr bwMode="auto">
          <a:xfrm>
            <a:off x="6934200" y="762000"/>
            <a:ext cx="1447800" cy="457200"/>
          </a:xfrm>
          <a:prstGeom prst="triangle">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fontAlgn="auto" hangingPunct="0">
              <a:spcBef>
                <a:spcPts val="0"/>
              </a:spcBef>
              <a:spcAft>
                <a:spcPts val="0"/>
              </a:spcAft>
              <a:defRPr/>
            </a:pPr>
            <a:endParaRPr lang="en-US" sz="2400" dirty="0">
              <a:solidFill>
                <a:srgbClr val="000000"/>
              </a:solidFill>
              <a:latin typeface="Arial" charset="0"/>
              <a:ea typeface="+mn-ea"/>
              <a:cs typeface="+mn-cs"/>
            </a:endParaRPr>
          </a:p>
        </p:txBody>
      </p:sp>
      <p:sp>
        <p:nvSpPr>
          <p:cNvPr id="47122" name="TextBox 19"/>
          <p:cNvSpPr txBox="1">
            <a:spLocks noChangeArrowheads="1"/>
          </p:cNvSpPr>
          <p:nvPr/>
        </p:nvSpPr>
        <p:spPr bwMode="auto">
          <a:xfrm>
            <a:off x="7315200" y="304800"/>
            <a:ext cx="1371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dirty="0"/>
              <a:t>ridge</a:t>
            </a:r>
          </a:p>
        </p:txBody>
      </p:sp>
      <p:sp>
        <p:nvSpPr>
          <p:cNvPr id="23" name="Bent-Up Arrow 22"/>
          <p:cNvSpPr/>
          <p:nvPr/>
        </p:nvSpPr>
        <p:spPr bwMode="auto">
          <a:xfrm>
            <a:off x="6934200" y="1295400"/>
            <a:ext cx="1281332" cy="2438400"/>
          </a:xfrm>
          <a:prstGeom prst="bentUpArrow">
            <a:avLst/>
          </a:prstGeom>
          <a:solidFill>
            <a:schemeClr val="tx2">
              <a:lumMod val="60000"/>
              <a:lumOff val="40000"/>
            </a:schemeClr>
          </a:solidFill>
          <a:ln w="9525" cap="flat" cmpd="sng" algn="ctr">
            <a:noFill/>
            <a:prstDash val="solid"/>
            <a:round/>
            <a:headEnd type="none" w="med" len="med"/>
            <a:tailEnd type="none" w="med" len="med"/>
          </a:ln>
          <a:effectLst/>
          <a:extLst/>
        </p:spPr>
        <p:txBody>
          <a:bodyPr/>
          <a:lstStyle/>
          <a:p>
            <a:pPr defTabSz="914400" eaLnBrk="0" fontAlgn="auto" hangingPunct="0">
              <a:spcBef>
                <a:spcPts val="0"/>
              </a:spcBef>
              <a:spcAft>
                <a:spcPts val="0"/>
              </a:spcAft>
              <a:defRPr/>
            </a:pPr>
            <a:endParaRPr lang="en-US" sz="2400" dirty="0">
              <a:solidFill>
                <a:srgbClr val="000000"/>
              </a:solidFill>
              <a:latin typeface="Arial" charset="0"/>
              <a:ea typeface="+mn-ea"/>
              <a:cs typeface="+mn-cs"/>
            </a:endParaRPr>
          </a:p>
        </p:txBody>
      </p:sp>
      <p:sp>
        <p:nvSpPr>
          <p:cNvPr id="47124" name="Oval 23"/>
          <p:cNvSpPr>
            <a:spLocks noChangeArrowheads="1"/>
          </p:cNvSpPr>
          <p:nvPr/>
        </p:nvSpPr>
        <p:spPr bwMode="auto">
          <a:xfrm flipV="1">
            <a:off x="990600" y="1752600"/>
            <a:ext cx="838200" cy="152400"/>
          </a:xfrm>
          <a:prstGeom prst="ellipse">
            <a:avLst/>
          </a:prstGeom>
          <a:solidFill>
            <a:srgbClr val="000090"/>
          </a:solidFill>
          <a:ln w="9525">
            <a:solidFill>
              <a:schemeClr val="tx1"/>
            </a:solidFill>
            <a:round/>
            <a:headEnd/>
            <a:tailEnd/>
          </a:ln>
        </p:spPr>
        <p:txBody>
          <a:bodyPr/>
          <a:lstStyle/>
          <a:p>
            <a:pPr defTabSz="914400" eaLnBrk="0" hangingPunct="0"/>
            <a:endParaRPr lang="en-US" sz="2400" dirty="0">
              <a:solidFill>
                <a:srgbClr val="000000"/>
              </a:solidFill>
              <a:latin typeface="Arial" charset="0"/>
            </a:endParaRPr>
          </a:p>
        </p:txBody>
      </p:sp>
      <p:sp>
        <p:nvSpPr>
          <p:cNvPr id="47126" name="TextBox 25"/>
          <p:cNvSpPr txBox="1">
            <a:spLocks noChangeArrowheads="1"/>
          </p:cNvSpPr>
          <p:nvPr/>
        </p:nvSpPr>
        <p:spPr bwMode="auto">
          <a:xfrm>
            <a:off x="3733800" y="2705100"/>
            <a:ext cx="3048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dirty="0"/>
              <a:t>UPPER MANTLE</a:t>
            </a:r>
          </a:p>
        </p:txBody>
      </p:sp>
      <p:sp>
        <p:nvSpPr>
          <p:cNvPr id="27" name="Right Arrow 26"/>
          <p:cNvSpPr/>
          <p:nvPr/>
        </p:nvSpPr>
        <p:spPr bwMode="auto">
          <a:xfrm rot="2323698">
            <a:off x="714375" y="2171700"/>
            <a:ext cx="3770313" cy="685800"/>
          </a:xfrm>
          <a:prstGeom prst="rightArrow">
            <a:avLst/>
          </a:prstGeom>
          <a:gradFill flip="none" rotWithShape="1">
            <a:gsLst>
              <a:gs pos="0">
                <a:schemeClr val="accent1"/>
              </a:gs>
              <a:gs pos="100000">
                <a:srgbClr val="FFFFFF"/>
              </a:gs>
              <a:gs pos="50000">
                <a:schemeClr val="accent6">
                  <a:lumMod val="75000"/>
                  <a:alpha val="84000"/>
                </a:schemeClr>
              </a:gs>
            </a:gsLst>
            <a:lin ang="15840000" scaled="0"/>
            <a:tileRect/>
          </a:gradFill>
          <a:ln w="9525" cap="flat" cmpd="sng" algn="ctr">
            <a:solidFill>
              <a:schemeClr val="tx1"/>
            </a:solidFill>
            <a:prstDash val="solid"/>
            <a:round/>
            <a:headEnd type="none" w="med" len="med"/>
            <a:tailEnd type="none" w="med" len="med"/>
          </a:ln>
          <a:effectLst/>
          <a:extLst/>
        </p:spPr>
        <p:txBody>
          <a:bodyPr/>
          <a:lstStyle/>
          <a:p>
            <a:pPr defTabSz="914400" eaLnBrk="0" fontAlgn="auto" hangingPunct="0">
              <a:spcBef>
                <a:spcPts val="0"/>
              </a:spcBef>
              <a:spcAft>
                <a:spcPts val="0"/>
              </a:spcAft>
              <a:defRPr/>
            </a:pPr>
            <a:endParaRPr lang="en-US" sz="2400" dirty="0">
              <a:solidFill>
                <a:srgbClr val="000000"/>
              </a:solidFill>
              <a:latin typeface="Arial" charset="0"/>
              <a:ea typeface="+mn-ea"/>
              <a:cs typeface="+mn-cs"/>
            </a:endParaRPr>
          </a:p>
        </p:txBody>
      </p:sp>
      <p:sp>
        <p:nvSpPr>
          <p:cNvPr id="28" name="Right Triangle 27"/>
          <p:cNvSpPr/>
          <p:nvPr/>
        </p:nvSpPr>
        <p:spPr bwMode="auto">
          <a:xfrm flipH="1" flipV="1">
            <a:off x="6019800" y="1219200"/>
            <a:ext cx="1447800" cy="1676400"/>
          </a:xfrm>
          <a:prstGeom prst="rtTriangle">
            <a:avLst/>
          </a:prstGeom>
          <a:gradFill flip="none" rotWithShape="1">
            <a:gsLst>
              <a:gs pos="0">
                <a:schemeClr val="accent1"/>
              </a:gs>
              <a:gs pos="100000">
                <a:srgbClr val="FFFFFF"/>
              </a:gs>
              <a:gs pos="56000">
                <a:schemeClr val="accent6">
                  <a:alpha val="89000"/>
                </a:schemeClr>
              </a:gs>
            </a:gsLst>
            <a:lin ang="16200000" scaled="0"/>
            <a:tileRect/>
          </a:gradFill>
          <a:ln w="9525" cap="flat" cmpd="sng" algn="ctr">
            <a:solidFill>
              <a:schemeClr val="tx1"/>
            </a:solidFill>
            <a:prstDash val="solid"/>
            <a:round/>
            <a:headEnd type="none" w="med" len="med"/>
            <a:tailEnd type="none" w="med" len="med"/>
          </a:ln>
          <a:effectLst/>
          <a:extLst/>
        </p:spPr>
        <p:txBody>
          <a:bodyPr/>
          <a:lstStyle/>
          <a:p>
            <a:pPr defTabSz="914400" eaLnBrk="0" fontAlgn="auto" hangingPunct="0">
              <a:spcBef>
                <a:spcPts val="0"/>
              </a:spcBef>
              <a:spcAft>
                <a:spcPts val="0"/>
              </a:spcAft>
              <a:defRPr/>
            </a:pPr>
            <a:endParaRPr lang="en-US" sz="2400" dirty="0">
              <a:solidFill>
                <a:srgbClr val="000000"/>
              </a:solidFill>
              <a:latin typeface="Arial" charset="0"/>
              <a:ea typeface="+mn-ea"/>
              <a:cs typeface="+mn-cs"/>
            </a:endParaRPr>
          </a:p>
        </p:txBody>
      </p:sp>
      <p:sp>
        <p:nvSpPr>
          <p:cNvPr id="29" name="Left Arrow 28"/>
          <p:cNvSpPr/>
          <p:nvPr/>
        </p:nvSpPr>
        <p:spPr bwMode="auto">
          <a:xfrm>
            <a:off x="6248400" y="1295400"/>
            <a:ext cx="1143000" cy="30480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fontAlgn="auto" hangingPunct="0">
              <a:spcBef>
                <a:spcPts val="0"/>
              </a:spcBef>
              <a:spcAft>
                <a:spcPts val="0"/>
              </a:spcAft>
              <a:defRPr/>
            </a:pPr>
            <a:endParaRPr lang="en-US" sz="2400" dirty="0">
              <a:solidFill>
                <a:srgbClr val="000000"/>
              </a:solidFill>
              <a:latin typeface="Arial" charset="0"/>
              <a:ea typeface="+mn-ea"/>
              <a:cs typeface="+mn-cs"/>
            </a:endParaRPr>
          </a:p>
        </p:txBody>
      </p:sp>
      <p:sp>
        <p:nvSpPr>
          <p:cNvPr id="30" name="Left Arrow 29"/>
          <p:cNvSpPr/>
          <p:nvPr/>
        </p:nvSpPr>
        <p:spPr bwMode="auto">
          <a:xfrm>
            <a:off x="6705600" y="1828800"/>
            <a:ext cx="762000" cy="220663"/>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fontAlgn="auto" hangingPunct="0">
              <a:spcBef>
                <a:spcPts val="0"/>
              </a:spcBef>
              <a:spcAft>
                <a:spcPts val="0"/>
              </a:spcAft>
              <a:defRPr/>
            </a:pPr>
            <a:endParaRPr lang="en-US" sz="2400" dirty="0">
              <a:solidFill>
                <a:srgbClr val="000000"/>
              </a:solidFill>
              <a:latin typeface="Arial" charset="0"/>
              <a:ea typeface="+mn-ea"/>
              <a:cs typeface="+mn-cs"/>
            </a:endParaRPr>
          </a:p>
        </p:txBody>
      </p:sp>
      <p:sp>
        <p:nvSpPr>
          <p:cNvPr id="31" name="Left Arrow 30"/>
          <p:cNvSpPr/>
          <p:nvPr/>
        </p:nvSpPr>
        <p:spPr bwMode="auto">
          <a:xfrm flipV="1">
            <a:off x="7086600" y="2286000"/>
            <a:ext cx="381000" cy="22860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fontAlgn="auto" hangingPunct="0">
              <a:spcBef>
                <a:spcPts val="0"/>
              </a:spcBef>
              <a:spcAft>
                <a:spcPts val="0"/>
              </a:spcAft>
              <a:defRPr/>
            </a:pPr>
            <a:endParaRPr lang="en-US" sz="2400" dirty="0">
              <a:solidFill>
                <a:srgbClr val="000000"/>
              </a:solidFill>
              <a:latin typeface="Arial" charset="0"/>
              <a:ea typeface="+mn-ea"/>
              <a:cs typeface="+mn-cs"/>
            </a:endParaRPr>
          </a:p>
        </p:txBody>
      </p:sp>
      <p:sp>
        <p:nvSpPr>
          <p:cNvPr id="47132" name="Rectangle 31"/>
          <p:cNvSpPr>
            <a:spLocks noChangeArrowheads="1"/>
          </p:cNvSpPr>
          <p:nvPr/>
        </p:nvSpPr>
        <p:spPr bwMode="auto">
          <a:xfrm>
            <a:off x="152400" y="1219200"/>
            <a:ext cx="838200" cy="2971800"/>
          </a:xfrm>
          <a:prstGeom prst="rect">
            <a:avLst/>
          </a:prstGeom>
          <a:solidFill>
            <a:schemeClr val="bg1"/>
          </a:solidFill>
          <a:ln w="9525">
            <a:solidFill>
              <a:schemeClr val="tx1"/>
            </a:solidFill>
            <a:round/>
            <a:headEnd/>
            <a:tailEnd/>
          </a:ln>
        </p:spPr>
        <p:txBody>
          <a:bodyPr/>
          <a:lstStyle/>
          <a:p>
            <a:pPr defTabSz="914400" eaLnBrk="0" hangingPunct="0"/>
            <a:endParaRPr lang="en-US" sz="2400" dirty="0">
              <a:solidFill>
                <a:srgbClr val="000000"/>
              </a:solidFill>
              <a:latin typeface="Arial" charset="0"/>
            </a:endParaRPr>
          </a:p>
        </p:txBody>
      </p:sp>
      <p:cxnSp>
        <p:nvCxnSpPr>
          <p:cNvPr id="34" name="Straight Connector 33"/>
          <p:cNvCxnSpPr/>
          <p:nvPr/>
        </p:nvCxnSpPr>
        <p:spPr bwMode="auto">
          <a:xfrm>
            <a:off x="152400" y="1219200"/>
            <a:ext cx="304800" cy="6858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5" name="Straight Connector 34"/>
          <p:cNvCxnSpPr/>
          <p:nvPr/>
        </p:nvCxnSpPr>
        <p:spPr bwMode="auto">
          <a:xfrm>
            <a:off x="457200" y="1905000"/>
            <a:ext cx="457200" cy="609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0" name="Straight Connector 39"/>
          <p:cNvCxnSpPr/>
          <p:nvPr/>
        </p:nvCxnSpPr>
        <p:spPr bwMode="auto">
          <a:xfrm>
            <a:off x="914400" y="2514600"/>
            <a:ext cx="0" cy="4572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3" name="Straight Connector 42"/>
          <p:cNvCxnSpPr>
            <a:endCxn id="47132" idx="2"/>
          </p:cNvCxnSpPr>
          <p:nvPr/>
        </p:nvCxnSpPr>
        <p:spPr bwMode="auto">
          <a:xfrm flipH="1">
            <a:off x="571500" y="2971800"/>
            <a:ext cx="342900" cy="12192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47137" name="TextBox 46"/>
          <p:cNvSpPr txBox="1">
            <a:spLocks noChangeArrowheads="1"/>
          </p:cNvSpPr>
          <p:nvPr/>
        </p:nvSpPr>
        <p:spPr bwMode="auto">
          <a:xfrm>
            <a:off x="152400" y="6858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dirty="0" err="1"/>
              <a:t>Tp</a:t>
            </a:r>
            <a:endParaRPr lang="en-US" sz="1800" dirty="0"/>
          </a:p>
        </p:txBody>
      </p:sp>
      <p:sp>
        <p:nvSpPr>
          <p:cNvPr id="47138" name="TextBox 47"/>
          <p:cNvSpPr txBox="1">
            <a:spLocks noChangeArrowheads="1"/>
          </p:cNvSpPr>
          <p:nvPr/>
        </p:nvSpPr>
        <p:spPr bwMode="auto">
          <a:xfrm>
            <a:off x="8332788" y="2057400"/>
            <a:ext cx="8382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200   </a:t>
            </a:r>
          </a:p>
          <a:p>
            <a:pPr eaLnBrk="1" hangingPunct="1"/>
            <a:endParaRPr lang="en-US" sz="1800"/>
          </a:p>
          <a:p>
            <a:pPr eaLnBrk="1" hangingPunct="1"/>
            <a:endParaRPr lang="en-US" sz="1800"/>
          </a:p>
          <a:p>
            <a:pPr eaLnBrk="1" hangingPunct="1"/>
            <a:r>
              <a:rPr lang="en-US" sz="1800"/>
              <a:t>400</a:t>
            </a:r>
          </a:p>
          <a:p>
            <a:pPr eaLnBrk="1" hangingPunct="1"/>
            <a:r>
              <a:rPr lang="en-US" sz="1800"/>
              <a:t>km</a:t>
            </a:r>
          </a:p>
        </p:txBody>
      </p:sp>
      <p:cxnSp>
        <p:nvCxnSpPr>
          <p:cNvPr id="50" name="Straight Connector 49"/>
          <p:cNvCxnSpPr>
            <a:stCxn id="2" idx="1"/>
          </p:cNvCxnSpPr>
          <p:nvPr/>
        </p:nvCxnSpPr>
        <p:spPr bwMode="auto">
          <a:xfrm>
            <a:off x="990600" y="2705100"/>
            <a:ext cx="1524000" cy="38100"/>
          </a:xfrm>
          <a:prstGeom prst="line">
            <a:avLst/>
          </a:prstGeom>
          <a:solidFill>
            <a:schemeClr val="accent1"/>
          </a:solidFill>
          <a:ln w="38100" cap="flat" cmpd="sng" algn="ctr">
            <a:solidFill>
              <a:schemeClr val="accent6">
                <a:lumMod val="75000"/>
              </a:schemeClr>
            </a:solidFill>
            <a:prstDash val="lgDash"/>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 name="Straight Connector 50"/>
          <p:cNvCxnSpPr/>
          <p:nvPr/>
        </p:nvCxnSpPr>
        <p:spPr bwMode="auto">
          <a:xfrm>
            <a:off x="3200400" y="2743200"/>
            <a:ext cx="4419600" cy="76200"/>
          </a:xfrm>
          <a:prstGeom prst="line">
            <a:avLst/>
          </a:prstGeom>
          <a:solidFill>
            <a:schemeClr val="accent1"/>
          </a:solidFill>
          <a:ln w="38100" cap="flat" cmpd="sng" algn="ctr">
            <a:solidFill>
              <a:schemeClr val="accent6">
                <a:lumMod val="75000"/>
              </a:schemeClr>
            </a:solidFill>
            <a:prstDash val="lgDash"/>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7" name="Straight Connector 66"/>
          <p:cNvCxnSpPr/>
          <p:nvPr/>
        </p:nvCxnSpPr>
        <p:spPr bwMode="auto">
          <a:xfrm>
            <a:off x="7848600" y="2819400"/>
            <a:ext cx="533400" cy="0"/>
          </a:xfrm>
          <a:prstGeom prst="line">
            <a:avLst/>
          </a:prstGeom>
          <a:solidFill>
            <a:schemeClr val="accent1"/>
          </a:solidFill>
          <a:ln w="38100" cap="flat" cmpd="sng" algn="ctr">
            <a:solidFill>
              <a:schemeClr val="accent6">
                <a:lumMod val="75000"/>
              </a:schemeClr>
            </a:solidFill>
            <a:prstDash val="lgDash"/>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70" name="Circular Arrow 69"/>
          <p:cNvSpPr/>
          <p:nvPr/>
        </p:nvSpPr>
        <p:spPr bwMode="auto">
          <a:xfrm rot="19797932" flipV="1">
            <a:off x="2809875" y="1870075"/>
            <a:ext cx="762000" cy="1082675"/>
          </a:xfrm>
          <a:prstGeom prst="circularArrow">
            <a:avLst/>
          </a:prstGeom>
          <a:solidFill>
            <a:srgbClr val="FFFF00"/>
          </a:solidFill>
          <a:ln w="9525" cap="flat" cmpd="sng" algn="ctr">
            <a:solidFill>
              <a:srgbClr val="FFFF00"/>
            </a:solidFill>
            <a:prstDash val="solid"/>
            <a:round/>
            <a:headEnd type="none" w="med" len="med"/>
            <a:tailEnd type="none" w="med" len="med"/>
          </a:ln>
          <a:effectLst/>
          <a:extLst/>
        </p:spPr>
        <p:txBody>
          <a:bodyPr/>
          <a:lstStyle/>
          <a:p>
            <a:pPr defTabSz="914400" eaLnBrk="0" fontAlgn="auto" hangingPunct="0">
              <a:spcBef>
                <a:spcPts val="0"/>
              </a:spcBef>
              <a:spcAft>
                <a:spcPts val="0"/>
              </a:spcAft>
              <a:defRPr/>
            </a:pPr>
            <a:endParaRPr lang="en-US" sz="2400">
              <a:solidFill>
                <a:srgbClr val="000000"/>
              </a:solidFill>
              <a:latin typeface="Arial" charset="0"/>
              <a:ea typeface="+mn-ea"/>
              <a:cs typeface="+mn-cs"/>
            </a:endParaRPr>
          </a:p>
        </p:txBody>
      </p:sp>
      <p:sp>
        <p:nvSpPr>
          <p:cNvPr id="71" name="Circular Arrow 70"/>
          <p:cNvSpPr/>
          <p:nvPr/>
        </p:nvSpPr>
        <p:spPr bwMode="auto">
          <a:xfrm rot="19797932" flipV="1">
            <a:off x="1700213" y="1292225"/>
            <a:ext cx="762000" cy="606425"/>
          </a:xfrm>
          <a:prstGeom prst="circularArrow">
            <a:avLst/>
          </a:prstGeom>
          <a:solidFill>
            <a:srgbClr val="FFFF00"/>
          </a:solidFill>
          <a:ln w="9525" cap="flat" cmpd="sng" algn="ctr">
            <a:solidFill>
              <a:srgbClr val="FFFF00"/>
            </a:solidFill>
            <a:prstDash val="solid"/>
            <a:round/>
            <a:headEnd type="none" w="med" len="med"/>
            <a:tailEnd type="none" w="med" len="med"/>
          </a:ln>
          <a:effectLst/>
          <a:extLst/>
        </p:spPr>
        <p:txBody>
          <a:bodyPr/>
          <a:lstStyle/>
          <a:p>
            <a:pPr defTabSz="914400" eaLnBrk="0" fontAlgn="auto" hangingPunct="0">
              <a:spcBef>
                <a:spcPts val="0"/>
              </a:spcBef>
              <a:spcAft>
                <a:spcPts val="0"/>
              </a:spcAft>
              <a:defRPr/>
            </a:pPr>
            <a:endParaRPr lang="en-US" sz="2400">
              <a:solidFill>
                <a:srgbClr val="000000"/>
              </a:solidFill>
              <a:latin typeface="Arial" charset="0"/>
              <a:ea typeface="+mn-ea"/>
              <a:cs typeface="+mn-cs"/>
            </a:endParaRPr>
          </a:p>
        </p:txBody>
      </p:sp>
      <p:cxnSp>
        <p:nvCxnSpPr>
          <p:cNvPr id="22" name="Straight Connector 21"/>
          <p:cNvCxnSpPr>
            <a:endCxn id="70" idx="0"/>
          </p:cNvCxnSpPr>
          <p:nvPr/>
        </p:nvCxnSpPr>
        <p:spPr>
          <a:xfrm>
            <a:off x="1258888" y="1295400"/>
            <a:ext cx="1684337" cy="1258888"/>
          </a:xfrm>
          <a:prstGeom prst="line">
            <a:avLst/>
          </a:prstGeom>
          <a:ln w="76200" cmpd="sng">
            <a:solidFill>
              <a:srgbClr val="FFFF00"/>
            </a:solidFill>
          </a:ln>
        </p:spPr>
        <p:style>
          <a:lnRef idx="2">
            <a:schemeClr val="accent1"/>
          </a:lnRef>
          <a:fillRef idx="0">
            <a:schemeClr val="accent1"/>
          </a:fillRef>
          <a:effectRef idx="1">
            <a:schemeClr val="accent1"/>
          </a:effectRef>
          <a:fontRef idx="minor">
            <a:schemeClr val="tx1"/>
          </a:fontRef>
        </p:style>
      </p:cxnSp>
      <p:sp>
        <p:nvSpPr>
          <p:cNvPr id="36" name="Circular Arrow 35"/>
          <p:cNvSpPr/>
          <p:nvPr/>
        </p:nvSpPr>
        <p:spPr>
          <a:xfrm rot="20125765" flipV="1">
            <a:off x="4054703" y="2831323"/>
            <a:ext cx="1123950" cy="1123950"/>
          </a:xfrm>
          <a:prstGeom prst="circularArrow">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46" name="Circular Arrow 45"/>
          <p:cNvSpPr/>
          <p:nvPr/>
        </p:nvSpPr>
        <p:spPr>
          <a:xfrm rot="20125765" flipV="1">
            <a:off x="6753225" y="3071813"/>
            <a:ext cx="1123950" cy="1123950"/>
          </a:xfrm>
          <a:prstGeom prst="circularArrow">
            <a:avLst/>
          </a:prstGeom>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37" name="Rectangle 36"/>
          <p:cNvSpPr/>
          <p:nvPr/>
        </p:nvSpPr>
        <p:spPr>
          <a:xfrm>
            <a:off x="5562600" y="3960813"/>
            <a:ext cx="1181100" cy="230187"/>
          </a:xfrm>
          <a:prstGeom prst="rect">
            <a:avLst/>
          </a:prstGeom>
          <a:gradFill flip="none" rotWithShape="1">
            <a:gsLst>
              <a:gs pos="0">
                <a:schemeClr val="accent6">
                  <a:lumMod val="75000"/>
                </a:schemeClr>
              </a:gs>
              <a:gs pos="100000">
                <a:srgbClr val="FFFFFF"/>
              </a:gs>
              <a:gs pos="76000">
                <a:schemeClr val="tx2">
                  <a:lumMod val="60000"/>
                  <a:lumOff val="40000"/>
                </a:schemeClr>
              </a:gs>
            </a:gsLst>
            <a:lin ang="13500000" scaled="0"/>
            <a:tileRect/>
          </a:gra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9" name="Rectangle 48"/>
          <p:cNvSpPr/>
          <p:nvPr/>
        </p:nvSpPr>
        <p:spPr>
          <a:xfrm>
            <a:off x="3103563" y="3960813"/>
            <a:ext cx="1181100" cy="230187"/>
          </a:xfrm>
          <a:prstGeom prst="rect">
            <a:avLst/>
          </a:prstGeom>
          <a:gradFill flip="none" rotWithShape="1">
            <a:gsLst>
              <a:gs pos="0">
                <a:schemeClr val="accent6">
                  <a:lumMod val="75000"/>
                </a:schemeClr>
              </a:gs>
              <a:gs pos="100000">
                <a:srgbClr val="FFFFFF"/>
              </a:gs>
              <a:gs pos="76000">
                <a:schemeClr val="tx2">
                  <a:lumMod val="60000"/>
                  <a:lumOff val="40000"/>
                </a:schemeClr>
              </a:gs>
            </a:gsLst>
            <a:lin ang="13500000" scaled="0"/>
            <a:tileRect/>
          </a:gra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7" name="Rectangle 46"/>
          <p:cNvSpPr/>
          <p:nvPr/>
        </p:nvSpPr>
        <p:spPr>
          <a:xfrm>
            <a:off x="1009057" y="3948593"/>
            <a:ext cx="1181100" cy="230187"/>
          </a:xfrm>
          <a:prstGeom prst="rect">
            <a:avLst/>
          </a:prstGeom>
          <a:gradFill flip="none" rotWithShape="1">
            <a:gsLst>
              <a:gs pos="0">
                <a:schemeClr val="accent6">
                  <a:lumMod val="75000"/>
                </a:schemeClr>
              </a:gs>
              <a:gs pos="100000">
                <a:srgbClr val="FFFFFF"/>
              </a:gs>
              <a:gs pos="76000">
                <a:schemeClr val="tx2">
                  <a:lumMod val="60000"/>
                  <a:lumOff val="40000"/>
                </a:schemeClr>
              </a:gs>
            </a:gsLst>
            <a:lin ang="13500000" scaled="0"/>
            <a:tileRect/>
          </a:gra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TextBox 3"/>
          <p:cNvSpPr txBox="1"/>
          <p:nvPr/>
        </p:nvSpPr>
        <p:spPr>
          <a:xfrm>
            <a:off x="1258888" y="3253326"/>
            <a:ext cx="2246312" cy="830997"/>
          </a:xfrm>
          <a:prstGeom prst="rect">
            <a:avLst/>
          </a:prstGeom>
          <a:noFill/>
        </p:spPr>
        <p:txBody>
          <a:bodyPr wrap="square" rtlCol="0">
            <a:spAutoFit/>
          </a:bodyPr>
          <a:lstStyle/>
          <a:p>
            <a:r>
              <a:rPr lang="en-US" sz="2400" dirty="0" smtClean="0"/>
              <a:t>Ancient </a:t>
            </a:r>
            <a:r>
              <a:rPr lang="en-US" sz="2400" dirty="0" err="1" smtClean="0"/>
              <a:t>eclogite</a:t>
            </a:r>
            <a:r>
              <a:rPr lang="en-US" sz="2400" dirty="0" smtClean="0"/>
              <a:t> cumulates</a:t>
            </a:r>
            <a:endParaRPr lang="en-US" sz="2400" dirty="0"/>
          </a:p>
        </p:txBody>
      </p:sp>
      <p:sp>
        <p:nvSpPr>
          <p:cNvPr id="5" name="TextBox 4"/>
          <p:cNvSpPr txBox="1"/>
          <p:nvPr/>
        </p:nvSpPr>
        <p:spPr>
          <a:xfrm>
            <a:off x="4003301" y="3776845"/>
            <a:ext cx="3305420" cy="369332"/>
          </a:xfrm>
          <a:prstGeom prst="rect">
            <a:avLst/>
          </a:prstGeom>
          <a:noFill/>
        </p:spPr>
        <p:txBody>
          <a:bodyPr wrap="square" rtlCol="0">
            <a:spAutoFit/>
          </a:bodyPr>
          <a:lstStyle/>
          <a:p>
            <a:r>
              <a:rPr lang="en-US" dirty="0" smtClean="0"/>
              <a:t>Modern slab fragments</a:t>
            </a:r>
            <a:endParaRPr lang="en-US" dirty="0"/>
          </a:p>
        </p:txBody>
      </p:sp>
      <p:sp>
        <p:nvSpPr>
          <p:cNvPr id="6" name="TextBox 5"/>
          <p:cNvSpPr txBox="1"/>
          <p:nvPr/>
        </p:nvSpPr>
        <p:spPr>
          <a:xfrm>
            <a:off x="1258888" y="2509838"/>
            <a:ext cx="931269" cy="461665"/>
          </a:xfrm>
          <a:prstGeom prst="rect">
            <a:avLst/>
          </a:prstGeom>
          <a:noFill/>
        </p:spPr>
        <p:txBody>
          <a:bodyPr wrap="square" rtlCol="0">
            <a:spAutoFit/>
          </a:bodyPr>
          <a:lstStyle/>
          <a:p>
            <a:r>
              <a:rPr lang="en-US" sz="2400" dirty="0" smtClean="0"/>
              <a:t>LVZ</a:t>
            </a:r>
            <a:endParaRPr lang="en-US" sz="2400" dirty="0"/>
          </a:p>
        </p:txBody>
      </p:sp>
      <p:cxnSp>
        <p:nvCxnSpPr>
          <p:cNvPr id="8" name="Straight Connector 7"/>
          <p:cNvCxnSpPr>
            <a:stCxn id="47118" idx="3"/>
            <a:endCxn id="47113" idx="7"/>
          </p:cNvCxnSpPr>
          <p:nvPr/>
        </p:nvCxnSpPr>
        <p:spPr>
          <a:xfrm>
            <a:off x="5715000" y="1219200"/>
            <a:ext cx="14660" cy="100175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a:stCxn id="47119" idx="3"/>
          </p:cNvCxnSpPr>
          <p:nvPr/>
        </p:nvCxnSpPr>
        <p:spPr>
          <a:xfrm>
            <a:off x="5257800" y="1219200"/>
            <a:ext cx="0" cy="6096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5867400" y="3433859"/>
            <a:ext cx="703034" cy="461665"/>
          </a:xfrm>
          <a:prstGeom prst="rect">
            <a:avLst/>
          </a:prstGeom>
          <a:noFill/>
        </p:spPr>
        <p:txBody>
          <a:bodyPr wrap="square" rtlCol="0">
            <a:spAutoFit/>
          </a:bodyPr>
          <a:lstStyle/>
          <a:p>
            <a:r>
              <a:rPr lang="en-US" sz="2400" dirty="0" smtClean="0"/>
              <a:t>TZ</a:t>
            </a:r>
            <a:endParaRPr lang="en-US" sz="2400" dirty="0"/>
          </a:p>
        </p:txBody>
      </p:sp>
      <p:sp>
        <p:nvSpPr>
          <p:cNvPr id="15" name="TextBox 14"/>
          <p:cNvSpPr txBox="1"/>
          <p:nvPr/>
        </p:nvSpPr>
        <p:spPr>
          <a:xfrm>
            <a:off x="3530173" y="2248422"/>
            <a:ext cx="473128" cy="400110"/>
          </a:xfrm>
          <a:prstGeom prst="rect">
            <a:avLst/>
          </a:prstGeom>
          <a:noFill/>
        </p:spPr>
        <p:txBody>
          <a:bodyPr wrap="square" rtlCol="0">
            <a:spAutoFit/>
          </a:bodyPr>
          <a:lstStyle/>
          <a:p>
            <a:r>
              <a:rPr lang="en-US" sz="2000" dirty="0" smtClean="0"/>
              <a:t>LIL</a:t>
            </a:r>
            <a:endParaRPr lang="en-US" sz="2000" dirty="0"/>
          </a:p>
        </p:txBody>
      </p:sp>
      <p:sp>
        <p:nvSpPr>
          <p:cNvPr id="7" name="TextBox 6"/>
          <p:cNvSpPr txBox="1"/>
          <p:nvPr/>
        </p:nvSpPr>
        <p:spPr>
          <a:xfrm>
            <a:off x="2247900" y="4890750"/>
            <a:ext cx="5715000" cy="584776"/>
          </a:xfrm>
          <a:prstGeom prst="rect">
            <a:avLst/>
          </a:prstGeom>
          <a:noFill/>
        </p:spPr>
        <p:txBody>
          <a:bodyPr wrap="square" rtlCol="0">
            <a:spAutoFit/>
          </a:bodyPr>
          <a:lstStyle/>
          <a:p>
            <a:r>
              <a:rPr lang="en-US" sz="3200" dirty="0" smtClean="0">
                <a:solidFill>
                  <a:srgbClr val="008000"/>
                </a:solidFill>
              </a:rPr>
              <a:t>THE “NEW” PARADIGM</a:t>
            </a:r>
            <a:endParaRPr lang="en-US" sz="3200" dirty="0">
              <a:solidFill>
                <a:srgbClr val="008000"/>
              </a:solidFill>
            </a:endParaRPr>
          </a:p>
        </p:txBody>
      </p:sp>
      <p:sp>
        <p:nvSpPr>
          <p:cNvPr id="9" name="TextBox 8"/>
          <p:cNvSpPr txBox="1"/>
          <p:nvPr/>
        </p:nvSpPr>
        <p:spPr>
          <a:xfrm>
            <a:off x="4495800" y="437978"/>
            <a:ext cx="1808215" cy="369332"/>
          </a:xfrm>
          <a:prstGeom prst="rect">
            <a:avLst/>
          </a:prstGeom>
          <a:noFill/>
        </p:spPr>
        <p:txBody>
          <a:bodyPr wrap="square" rtlCol="0">
            <a:spAutoFit/>
          </a:bodyPr>
          <a:lstStyle/>
          <a:p>
            <a:r>
              <a:rPr lang="en-US" dirty="0" smtClean="0"/>
              <a:t>hotspots</a:t>
            </a:r>
            <a:endParaRPr lang="en-US" dirty="0"/>
          </a:p>
        </p:txBody>
      </p:sp>
      <p:cxnSp>
        <p:nvCxnSpPr>
          <p:cNvPr id="12" name="Straight Connector 11"/>
          <p:cNvCxnSpPr/>
          <p:nvPr/>
        </p:nvCxnSpPr>
        <p:spPr>
          <a:xfrm>
            <a:off x="7848600" y="1714947"/>
            <a:ext cx="0" cy="380106"/>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7848600" y="2357544"/>
            <a:ext cx="0" cy="380106"/>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7848600" y="2914471"/>
            <a:ext cx="0" cy="380106"/>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a:off x="8059966" y="1425318"/>
            <a:ext cx="0" cy="380106"/>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a:off x="7848600" y="3053753"/>
            <a:ext cx="0" cy="380106"/>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sp>
        <p:nvSpPr>
          <p:cNvPr id="13" name="Cube 12"/>
          <p:cNvSpPr/>
          <p:nvPr/>
        </p:nvSpPr>
        <p:spPr>
          <a:xfrm>
            <a:off x="6172200" y="5626252"/>
            <a:ext cx="2766814" cy="771601"/>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6304015" y="5851303"/>
            <a:ext cx="2368580" cy="400110"/>
          </a:xfrm>
          <a:prstGeom prst="rect">
            <a:avLst/>
          </a:prstGeom>
          <a:noFill/>
        </p:spPr>
        <p:txBody>
          <a:bodyPr wrap="square" rtlCol="0">
            <a:spAutoFit/>
          </a:bodyPr>
          <a:lstStyle/>
          <a:p>
            <a:r>
              <a:rPr lang="en-US" sz="2000" dirty="0" smtClean="0"/>
              <a:t>“the canonical box”</a:t>
            </a:r>
            <a:endParaRPr lang="en-US" sz="2000" dirty="0"/>
          </a:p>
        </p:txBody>
      </p:sp>
      <p:sp>
        <p:nvSpPr>
          <p:cNvPr id="11" name="TextBox 10"/>
          <p:cNvSpPr txBox="1"/>
          <p:nvPr/>
        </p:nvSpPr>
        <p:spPr>
          <a:xfrm>
            <a:off x="7640866" y="3895524"/>
            <a:ext cx="838200" cy="369332"/>
          </a:xfrm>
          <a:prstGeom prst="rect">
            <a:avLst/>
          </a:prstGeom>
          <a:noFill/>
        </p:spPr>
        <p:txBody>
          <a:bodyPr wrap="square" rtlCol="0">
            <a:spAutoFit/>
          </a:bodyPr>
          <a:lstStyle/>
          <a:p>
            <a:r>
              <a:rPr lang="en-US" dirty="0" smtClean="0"/>
              <a:t>‘cold’</a:t>
            </a:r>
            <a:endParaRPr lang="en-US" dirty="0"/>
          </a:p>
        </p:txBody>
      </p:sp>
    </p:spTree>
    <p:extLst>
      <p:ext uri="{BB962C8B-B14F-4D97-AF65-F5344CB8AC3E}">
        <p14:creationId xmlns:p14="http://schemas.microsoft.com/office/powerpoint/2010/main" val="1457948730"/>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19672" y="992139"/>
            <a:ext cx="4178077" cy="1261884"/>
          </a:xfrm>
          <a:prstGeom prst="rect">
            <a:avLst/>
          </a:prstGeom>
        </p:spPr>
        <p:txBody>
          <a:bodyPr wrap="square">
            <a:spAutoFit/>
          </a:bodyPr>
          <a:lstStyle/>
          <a:p>
            <a:r>
              <a:rPr lang="en-US" dirty="0" smtClean="0"/>
              <a:t> Ridges </a:t>
            </a:r>
            <a:r>
              <a:rPr lang="en-US" dirty="0"/>
              <a:t>passively </a:t>
            </a:r>
            <a:r>
              <a:rPr lang="en-US" dirty="0" smtClean="0"/>
              <a:t>tap  </a:t>
            </a:r>
            <a:r>
              <a:rPr lang="en-US" sz="2000" b="1" dirty="0" smtClean="0"/>
              <a:t>ambien</a:t>
            </a:r>
            <a:r>
              <a:rPr lang="en-US" dirty="0" smtClean="0"/>
              <a:t>t</a:t>
            </a:r>
          </a:p>
          <a:p>
            <a:r>
              <a:rPr lang="en-US" dirty="0" smtClean="0"/>
              <a:t> </a:t>
            </a:r>
            <a:r>
              <a:rPr lang="en-US" dirty="0" err="1"/>
              <a:t>convecting</a:t>
            </a:r>
            <a:r>
              <a:rPr lang="en-US" dirty="0"/>
              <a:t> </a:t>
            </a:r>
            <a:r>
              <a:rPr lang="en-US" dirty="0" err="1" smtClean="0"/>
              <a:t>mantle;“</a:t>
            </a:r>
            <a:r>
              <a:rPr lang="en-US" dirty="0" err="1"/>
              <a:t>hotspots</a:t>
            </a:r>
            <a:r>
              <a:rPr lang="en-US" dirty="0"/>
              <a:t>” </a:t>
            </a:r>
            <a:r>
              <a:rPr lang="en-US" dirty="0" smtClean="0"/>
              <a:t>are</a:t>
            </a:r>
          </a:p>
          <a:p>
            <a:r>
              <a:rPr lang="en-US" dirty="0" smtClean="0"/>
              <a:t> </a:t>
            </a:r>
            <a:r>
              <a:rPr lang="en-US" dirty="0"/>
              <a:t>fed by hot, </a:t>
            </a:r>
            <a:r>
              <a:rPr lang="en-US" sz="2000" b="1" dirty="0" smtClean="0">
                <a:solidFill>
                  <a:srgbClr val="FF0000"/>
                </a:solidFill>
              </a:rPr>
              <a:t>active</a:t>
            </a:r>
            <a:r>
              <a:rPr lang="en-US" dirty="0" smtClean="0">
                <a:solidFill>
                  <a:srgbClr val="FF0000"/>
                </a:solidFill>
              </a:rPr>
              <a:t> </a:t>
            </a:r>
            <a:r>
              <a:rPr lang="en-US" dirty="0" err="1" smtClean="0">
                <a:solidFill>
                  <a:srgbClr val="FF0000"/>
                </a:solidFill>
              </a:rPr>
              <a:t>upwelling</a:t>
            </a:r>
            <a:r>
              <a:rPr lang="en-US" b="1" dirty="0" err="1" smtClean="0">
                <a:solidFill>
                  <a:srgbClr val="FF0000"/>
                </a:solidFill>
              </a:rPr>
              <a:t>s</a:t>
            </a:r>
            <a:r>
              <a:rPr lang="en-US" b="1" dirty="0" smtClean="0">
                <a:solidFill>
                  <a:srgbClr val="FF0000"/>
                </a:solidFill>
              </a:rPr>
              <a:t>, “</a:t>
            </a:r>
            <a:r>
              <a:rPr lang="en-US" b="1" i="1" dirty="0" smtClean="0"/>
              <a:t>because Hawaii is hotter than MORB”</a:t>
            </a:r>
            <a:r>
              <a:rPr lang="en-US" i="1" dirty="0" smtClean="0">
                <a:effectLst/>
              </a:rPr>
              <a:t> </a:t>
            </a:r>
            <a:endParaRPr lang="en-US" i="1" dirty="0"/>
          </a:p>
        </p:txBody>
      </p:sp>
      <p:sp>
        <p:nvSpPr>
          <p:cNvPr id="3" name="Rectangle 2"/>
          <p:cNvSpPr/>
          <p:nvPr/>
        </p:nvSpPr>
        <p:spPr>
          <a:xfrm>
            <a:off x="101600" y="3033933"/>
            <a:ext cx="8737599" cy="830997"/>
          </a:xfrm>
          <a:prstGeom prst="rect">
            <a:avLst/>
          </a:prstGeom>
        </p:spPr>
        <p:txBody>
          <a:bodyPr wrap="square">
            <a:spAutoFit/>
          </a:bodyPr>
          <a:lstStyle/>
          <a:p>
            <a:r>
              <a:rPr lang="en-US" sz="2400" dirty="0"/>
              <a:t>S</a:t>
            </a:r>
            <a:r>
              <a:rPr lang="en-US" sz="2400" dirty="0" smtClean="0"/>
              <a:t>eismic </a:t>
            </a:r>
            <a:r>
              <a:rPr lang="en-US" sz="2400" dirty="0"/>
              <a:t>data, inverted for </a:t>
            </a:r>
            <a:r>
              <a:rPr lang="en-US" sz="2400" b="1" dirty="0"/>
              <a:t>anisotrop</a:t>
            </a:r>
            <a:r>
              <a:rPr lang="en-US" sz="2400" dirty="0"/>
              <a:t>y and </a:t>
            </a:r>
            <a:r>
              <a:rPr lang="en-US" sz="2400" b="1" dirty="0"/>
              <a:t>absolute </a:t>
            </a:r>
            <a:r>
              <a:rPr lang="en-US" sz="2400" dirty="0"/>
              <a:t>seismic </a:t>
            </a:r>
            <a:r>
              <a:rPr lang="en-US" sz="2400" dirty="0" smtClean="0"/>
              <a:t>velocities </a:t>
            </a:r>
            <a:r>
              <a:rPr lang="en-US" sz="2400" dirty="0"/>
              <a:t>suggest that the MORB source is </a:t>
            </a:r>
            <a:r>
              <a:rPr lang="en-US" sz="2400" dirty="0" smtClean="0"/>
              <a:t>in broad </a:t>
            </a:r>
            <a:r>
              <a:rPr lang="en-US" sz="2400" dirty="0"/>
              <a:t>passive </a:t>
            </a:r>
            <a:r>
              <a:rPr lang="en-US" sz="2400" dirty="0" smtClean="0"/>
              <a:t>deep </a:t>
            </a:r>
            <a:r>
              <a:rPr lang="en-US" sz="2400" dirty="0" err="1" smtClean="0"/>
              <a:t>upwellings</a:t>
            </a:r>
            <a:r>
              <a:rPr lang="en-US" sz="2400" dirty="0" smtClean="0"/>
              <a:t> </a:t>
            </a:r>
            <a:endParaRPr lang="en-US" sz="2400" dirty="0"/>
          </a:p>
        </p:txBody>
      </p:sp>
      <p:sp>
        <p:nvSpPr>
          <p:cNvPr id="4" name="Rectangle 3"/>
          <p:cNvSpPr/>
          <p:nvPr/>
        </p:nvSpPr>
        <p:spPr>
          <a:xfrm>
            <a:off x="939800" y="3999173"/>
            <a:ext cx="8204200" cy="400110"/>
          </a:xfrm>
          <a:prstGeom prst="rect">
            <a:avLst/>
          </a:prstGeom>
        </p:spPr>
        <p:txBody>
          <a:bodyPr wrap="square">
            <a:spAutoFit/>
          </a:bodyPr>
          <a:lstStyle/>
          <a:p>
            <a:r>
              <a:rPr lang="en-US" sz="2000" dirty="0"/>
              <a:t>S</a:t>
            </a:r>
            <a:r>
              <a:rPr lang="en-US" sz="2000" dirty="0" smtClean="0"/>
              <a:t>trong </a:t>
            </a:r>
            <a:r>
              <a:rPr lang="en-US" sz="2000" b="1" dirty="0"/>
              <a:t>anisotropy</a:t>
            </a:r>
            <a:r>
              <a:rPr lang="en-US" sz="2000" dirty="0"/>
              <a:t> </a:t>
            </a:r>
            <a:r>
              <a:rPr lang="en-US" sz="2000" dirty="0" smtClean="0"/>
              <a:t>introduces </a:t>
            </a:r>
            <a:r>
              <a:rPr lang="en-US" sz="2000" dirty="0"/>
              <a:t>blue and red streaky </a:t>
            </a:r>
            <a:r>
              <a:rPr lang="en-US" sz="2000" b="1" dirty="0" err="1"/>
              <a:t>artefacts</a:t>
            </a:r>
            <a:r>
              <a:rPr lang="en-US" sz="2000" dirty="0"/>
              <a:t> </a:t>
            </a:r>
          </a:p>
        </p:txBody>
      </p:sp>
      <p:sp>
        <p:nvSpPr>
          <p:cNvPr id="5" name="Rectangle 4"/>
          <p:cNvSpPr/>
          <p:nvPr/>
        </p:nvSpPr>
        <p:spPr>
          <a:xfrm>
            <a:off x="673937" y="4399283"/>
            <a:ext cx="8317663" cy="1015663"/>
          </a:xfrm>
          <a:prstGeom prst="rect">
            <a:avLst/>
          </a:prstGeom>
        </p:spPr>
        <p:txBody>
          <a:bodyPr wrap="square">
            <a:spAutoFit/>
          </a:bodyPr>
          <a:lstStyle/>
          <a:p>
            <a:r>
              <a:rPr lang="en-US" sz="2000" dirty="0"/>
              <a:t>N</a:t>
            </a:r>
            <a:r>
              <a:rPr lang="en-US" sz="2000" dirty="0" smtClean="0"/>
              <a:t>eglect </a:t>
            </a:r>
            <a:r>
              <a:rPr lang="en-US" sz="2000" dirty="0"/>
              <a:t>of physics, </a:t>
            </a:r>
            <a:r>
              <a:rPr lang="en-US" sz="2000" b="1" dirty="0"/>
              <a:t>anisotropy</a:t>
            </a:r>
            <a:r>
              <a:rPr lang="en-US" sz="2000" dirty="0"/>
              <a:t>–and its </a:t>
            </a:r>
            <a:r>
              <a:rPr lang="en-US" sz="2000" i="1" dirty="0" err="1"/>
              <a:t>artefacts</a:t>
            </a:r>
            <a:r>
              <a:rPr lang="en-US" sz="2000" dirty="0"/>
              <a:t>–and </a:t>
            </a:r>
            <a:r>
              <a:rPr lang="en-US" sz="2000" b="1" dirty="0" smtClean="0"/>
              <a:t>absolute</a:t>
            </a:r>
            <a:r>
              <a:rPr lang="en-US" sz="2000" dirty="0" smtClean="0"/>
              <a:t> </a:t>
            </a:r>
            <a:r>
              <a:rPr lang="en-US" sz="2000" dirty="0" err="1"/>
              <a:t>wavespeeds</a:t>
            </a:r>
            <a:r>
              <a:rPr lang="en-US" sz="2000" dirty="0"/>
              <a:t>, and the arbitrary assignment of ‘</a:t>
            </a:r>
            <a:r>
              <a:rPr lang="en-US" sz="2000" b="1" dirty="0"/>
              <a:t>ambient’ </a:t>
            </a:r>
            <a:r>
              <a:rPr lang="en-US" sz="2000" dirty="0"/>
              <a:t>to </a:t>
            </a:r>
            <a:r>
              <a:rPr lang="en-US" sz="2000" dirty="0" err="1"/>
              <a:t>subridge</a:t>
            </a:r>
            <a:r>
              <a:rPr lang="en-US" sz="2000" dirty="0"/>
              <a:t> mantle, </a:t>
            </a:r>
            <a:r>
              <a:rPr lang="en-US" sz="2000" dirty="0" smtClean="0"/>
              <a:t>are </a:t>
            </a:r>
            <a:r>
              <a:rPr lang="en-US" sz="2000" dirty="0"/>
              <a:t>responsible for widely held conflicting </a:t>
            </a:r>
            <a:r>
              <a:rPr lang="en-US" sz="2000" dirty="0" smtClean="0"/>
              <a:t>views</a:t>
            </a:r>
            <a:r>
              <a:rPr lang="en-US" dirty="0" smtClean="0"/>
              <a:t>… </a:t>
            </a:r>
            <a:endParaRPr lang="en-US" dirty="0"/>
          </a:p>
        </p:txBody>
      </p:sp>
      <p:sp>
        <p:nvSpPr>
          <p:cNvPr id="6" name="Rectangle 5"/>
          <p:cNvSpPr/>
          <p:nvPr/>
        </p:nvSpPr>
        <p:spPr>
          <a:xfrm>
            <a:off x="444499" y="5459032"/>
            <a:ext cx="8394700" cy="1200328"/>
          </a:xfrm>
          <a:prstGeom prst="rect">
            <a:avLst/>
          </a:prstGeom>
        </p:spPr>
        <p:txBody>
          <a:bodyPr wrap="square">
            <a:spAutoFit/>
          </a:bodyPr>
          <a:lstStyle/>
          <a:p>
            <a:r>
              <a:rPr lang="en-US" sz="2400" dirty="0" smtClean="0">
                <a:solidFill>
                  <a:srgbClr val="008000"/>
                </a:solidFill>
              </a:rPr>
              <a:t>The </a:t>
            </a:r>
            <a:r>
              <a:rPr lang="en-US" sz="2400" dirty="0">
                <a:solidFill>
                  <a:srgbClr val="008000"/>
                </a:solidFill>
              </a:rPr>
              <a:t>theoretical </a:t>
            </a:r>
            <a:r>
              <a:rPr lang="en-US" sz="2400" dirty="0" smtClean="0">
                <a:solidFill>
                  <a:srgbClr val="008000"/>
                </a:solidFill>
              </a:rPr>
              <a:t>&amp; observational </a:t>
            </a:r>
            <a:r>
              <a:rPr lang="en-US" sz="2400" dirty="0">
                <a:solidFill>
                  <a:srgbClr val="008000"/>
                </a:solidFill>
              </a:rPr>
              <a:t>need for substantial </a:t>
            </a:r>
            <a:r>
              <a:rPr lang="en-US" sz="2400" b="1" dirty="0" err="1">
                <a:solidFill>
                  <a:srgbClr val="008000"/>
                </a:solidFill>
              </a:rPr>
              <a:t>subadiabaticity</a:t>
            </a:r>
            <a:r>
              <a:rPr lang="en-US" sz="2400" dirty="0">
                <a:solidFill>
                  <a:srgbClr val="008000"/>
                </a:solidFill>
              </a:rPr>
              <a:t> is particularly significant. This is not inconsistent with the need of the mantle &amp;</a:t>
            </a:r>
            <a:r>
              <a:rPr lang="en-US" sz="2400" dirty="0" smtClean="0">
                <a:solidFill>
                  <a:srgbClr val="008000"/>
                </a:solidFill>
              </a:rPr>
              <a:t> </a:t>
            </a:r>
            <a:r>
              <a:rPr lang="en-US" sz="2400" dirty="0">
                <a:solidFill>
                  <a:srgbClr val="008000"/>
                </a:solidFill>
              </a:rPr>
              <a:t>core to get rid of heat.</a:t>
            </a:r>
          </a:p>
        </p:txBody>
      </p:sp>
      <p:sp>
        <p:nvSpPr>
          <p:cNvPr id="7" name="Cube 6"/>
          <p:cNvSpPr/>
          <p:nvPr/>
        </p:nvSpPr>
        <p:spPr>
          <a:xfrm>
            <a:off x="1051076" y="417950"/>
            <a:ext cx="4833239" cy="1836073"/>
          </a:xfrm>
          <a:prstGeom prst="cube">
            <a:avLst/>
          </a:prstGeom>
          <a:noFill/>
          <a:ln w="571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5570908" y="530475"/>
            <a:ext cx="2523225" cy="954107"/>
          </a:xfrm>
          <a:prstGeom prst="rect">
            <a:avLst/>
          </a:prstGeom>
          <a:solidFill>
            <a:schemeClr val="bg1"/>
          </a:solidFill>
        </p:spPr>
        <p:txBody>
          <a:bodyPr wrap="square" rtlCol="0">
            <a:spAutoFit/>
          </a:bodyPr>
          <a:lstStyle/>
          <a:p>
            <a:r>
              <a:rPr lang="en-US" sz="2800" dirty="0" smtClean="0">
                <a:solidFill>
                  <a:srgbClr val="0000FF"/>
                </a:solidFill>
              </a:rPr>
              <a:t>The Canonical Paradig</a:t>
            </a:r>
            <a:r>
              <a:rPr lang="en-US" sz="2800" dirty="0">
                <a:solidFill>
                  <a:srgbClr val="0000FF"/>
                </a:solidFill>
              </a:rPr>
              <a:t>m</a:t>
            </a:r>
          </a:p>
        </p:txBody>
      </p:sp>
      <p:sp>
        <p:nvSpPr>
          <p:cNvPr id="9" name="TextBox 8"/>
          <p:cNvSpPr txBox="1"/>
          <p:nvPr/>
        </p:nvSpPr>
        <p:spPr>
          <a:xfrm>
            <a:off x="1380337" y="2521232"/>
            <a:ext cx="4855363" cy="584776"/>
          </a:xfrm>
          <a:prstGeom prst="rect">
            <a:avLst/>
          </a:prstGeom>
          <a:noFill/>
        </p:spPr>
        <p:txBody>
          <a:bodyPr wrap="square" rtlCol="0">
            <a:spAutoFit/>
          </a:bodyPr>
          <a:lstStyle/>
          <a:p>
            <a:r>
              <a:rPr lang="en-US" sz="3200" dirty="0" smtClean="0">
                <a:solidFill>
                  <a:srgbClr val="008000"/>
                </a:solidFill>
              </a:rPr>
              <a:t>A Physics Based  Paradigm</a:t>
            </a:r>
            <a:endParaRPr lang="en-US" sz="3200" dirty="0">
              <a:solidFill>
                <a:srgbClr val="008000"/>
              </a:solidFill>
            </a:endParaRPr>
          </a:p>
        </p:txBody>
      </p:sp>
      <p:sp>
        <p:nvSpPr>
          <p:cNvPr id="10" name="TextBox 9"/>
          <p:cNvSpPr txBox="1"/>
          <p:nvPr/>
        </p:nvSpPr>
        <p:spPr>
          <a:xfrm>
            <a:off x="8094133" y="6485467"/>
            <a:ext cx="897467" cy="372533"/>
          </a:xfrm>
          <a:prstGeom prst="rect">
            <a:avLst/>
          </a:prstGeom>
          <a:noFill/>
        </p:spPr>
        <p:txBody>
          <a:bodyPr wrap="square" rtlCol="0">
            <a:spAutoFit/>
          </a:bodyPr>
          <a:lstStyle/>
          <a:p>
            <a:r>
              <a:rPr lang="en-US" dirty="0" smtClean="0"/>
              <a:t>8 more</a:t>
            </a:r>
            <a:endParaRPr lang="en-US" dirty="0"/>
          </a:p>
        </p:txBody>
      </p:sp>
      <p:sp>
        <p:nvSpPr>
          <p:cNvPr id="11" name="TextBox 10"/>
          <p:cNvSpPr txBox="1"/>
          <p:nvPr/>
        </p:nvSpPr>
        <p:spPr>
          <a:xfrm>
            <a:off x="6477000" y="1727200"/>
            <a:ext cx="2362199" cy="1200329"/>
          </a:xfrm>
          <a:prstGeom prst="rect">
            <a:avLst/>
          </a:prstGeom>
          <a:noFill/>
        </p:spPr>
        <p:txBody>
          <a:bodyPr wrap="square" rtlCol="0">
            <a:spAutoFit/>
          </a:bodyPr>
          <a:lstStyle/>
          <a:p>
            <a:r>
              <a:rPr lang="en-US" dirty="0" smtClean="0"/>
              <a:t>Physics   seismology</a:t>
            </a:r>
          </a:p>
          <a:p>
            <a:r>
              <a:rPr lang="en-US" dirty="0"/>
              <a:t> </a:t>
            </a:r>
            <a:r>
              <a:rPr lang="en-US" dirty="0" smtClean="0"/>
              <a:t>   </a:t>
            </a:r>
          </a:p>
          <a:p>
            <a:r>
              <a:rPr lang="en-US" dirty="0" smtClean="0"/>
              <a:t>fluid         petrology </a:t>
            </a:r>
          </a:p>
          <a:p>
            <a:r>
              <a:rPr lang="en-US" dirty="0" smtClean="0"/>
              <a:t>dynamics</a:t>
            </a:r>
            <a:endParaRPr lang="en-US" dirty="0"/>
          </a:p>
        </p:txBody>
      </p:sp>
      <p:sp>
        <p:nvSpPr>
          <p:cNvPr id="12" name="Oval 11"/>
          <p:cNvSpPr/>
          <p:nvPr/>
        </p:nvSpPr>
        <p:spPr>
          <a:xfrm>
            <a:off x="6235700" y="1466623"/>
            <a:ext cx="1270000" cy="78740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6413500" y="2217153"/>
            <a:ext cx="1092200" cy="78740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7281333" y="2087633"/>
            <a:ext cx="1092200" cy="78740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7023100" y="1466622"/>
            <a:ext cx="1397000" cy="1162277"/>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5086814"/>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84200" y="850900"/>
            <a:ext cx="3009900" cy="1866900"/>
          </a:xfrm>
          <a:prstGeom prst="rect">
            <a:avLst/>
          </a:prstGeom>
          <a:noFill/>
          <a:ln w="3810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p:nvPr/>
        </p:nvSpPr>
        <p:spPr>
          <a:xfrm>
            <a:off x="584200" y="2400300"/>
            <a:ext cx="3009900" cy="317500"/>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Up Arrow 3"/>
          <p:cNvSpPr/>
          <p:nvPr/>
        </p:nvSpPr>
        <p:spPr>
          <a:xfrm>
            <a:off x="2159000" y="1066800"/>
            <a:ext cx="495300" cy="1333500"/>
          </a:xfrm>
          <a:prstGeom prst="up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Cloud 4"/>
          <p:cNvSpPr/>
          <p:nvPr/>
        </p:nvSpPr>
        <p:spPr>
          <a:xfrm>
            <a:off x="825500" y="1231900"/>
            <a:ext cx="1333500" cy="927100"/>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Cloud 5"/>
          <p:cNvSpPr/>
          <p:nvPr/>
        </p:nvSpPr>
        <p:spPr>
          <a:xfrm>
            <a:off x="2654300" y="1231900"/>
            <a:ext cx="939800" cy="927100"/>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Down Arrow 6"/>
          <p:cNvSpPr/>
          <p:nvPr/>
        </p:nvSpPr>
        <p:spPr>
          <a:xfrm>
            <a:off x="965200" y="1485900"/>
            <a:ext cx="1041400" cy="2921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Down Arrow 7"/>
          <p:cNvSpPr/>
          <p:nvPr/>
        </p:nvSpPr>
        <p:spPr>
          <a:xfrm>
            <a:off x="2654300" y="1631950"/>
            <a:ext cx="1041400" cy="2921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1473200" y="850900"/>
            <a:ext cx="2120900" cy="2159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584200" y="850900"/>
            <a:ext cx="711200" cy="2159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4495800" y="850900"/>
            <a:ext cx="3086100" cy="1866900"/>
          </a:xfrm>
          <a:prstGeom prst="rect">
            <a:avLst/>
          </a:prstGeom>
          <a:no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4495800" y="2400300"/>
            <a:ext cx="3086100" cy="3175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4495800" y="876300"/>
            <a:ext cx="1282700" cy="3175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5943600" y="876300"/>
            <a:ext cx="1638300" cy="3175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Down Arrow 14"/>
          <p:cNvSpPr/>
          <p:nvPr/>
        </p:nvSpPr>
        <p:spPr>
          <a:xfrm>
            <a:off x="4813300" y="1193800"/>
            <a:ext cx="469900" cy="1346200"/>
          </a:xfrm>
          <a:prstGeom prst="downArrow">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Cloud 15"/>
          <p:cNvSpPr/>
          <p:nvPr/>
        </p:nvSpPr>
        <p:spPr>
          <a:xfrm>
            <a:off x="5613400" y="1397000"/>
            <a:ext cx="1701800" cy="1003300"/>
          </a:xfrm>
          <a:prstGeom prst="cloud">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Bent-Up Arrow 16"/>
          <p:cNvSpPr/>
          <p:nvPr/>
        </p:nvSpPr>
        <p:spPr>
          <a:xfrm>
            <a:off x="5778500" y="2070100"/>
            <a:ext cx="774700" cy="469900"/>
          </a:xfrm>
          <a:prstGeom prst="ben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736600" y="2933700"/>
            <a:ext cx="2959100" cy="1200328"/>
          </a:xfrm>
          <a:prstGeom prst="rect">
            <a:avLst/>
          </a:prstGeom>
          <a:noFill/>
        </p:spPr>
        <p:txBody>
          <a:bodyPr wrap="square" rtlCol="0">
            <a:spAutoFit/>
          </a:bodyPr>
          <a:lstStyle/>
          <a:p>
            <a:r>
              <a:rPr lang="en-US" sz="2400" dirty="0" smtClean="0"/>
              <a:t>Heated from the core (standard or canonical model)</a:t>
            </a:r>
            <a:endParaRPr lang="en-US" sz="2400" dirty="0"/>
          </a:p>
        </p:txBody>
      </p:sp>
      <p:sp>
        <p:nvSpPr>
          <p:cNvPr id="19" name="TextBox 18"/>
          <p:cNvSpPr txBox="1"/>
          <p:nvPr/>
        </p:nvSpPr>
        <p:spPr>
          <a:xfrm>
            <a:off x="4724400" y="406400"/>
            <a:ext cx="2679700" cy="461665"/>
          </a:xfrm>
          <a:prstGeom prst="rect">
            <a:avLst/>
          </a:prstGeom>
          <a:noFill/>
        </p:spPr>
        <p:txBody>
          <a:bodyPr wrap="square" rtlCol="0">
            <a:spAutoFit/>
          </a:bodyPr>
          <a:lstStyle/>
          <a:p>
            <a:r>
              <a:rPr lang="en-US" sz="2400" dirty="0" smtClean="0">
                <a:solidFill>
                  <a:srgbClr val="008000"/>
                </a:solidFill>
              </a:rPr>
              <a:t>Cooled from above</a:t>
            </a:r>
            <a:endParaRPr lang="en-US" sz="2400" dirty="0">
              <a:solidFill>
                <a:srgbClr val="008000"/>
              </a:solidFill>
            </a:endParaRPr>
          </a:p>
        </p:txBody>
      </p:sp>
      <p:sp>
        <p:nvSpPr>
          <p:cNvPr id="20" name="TextBox 19"/>
          <p:cNvSpPr txBox="1"/>
          <p:nvPr/>
        </p:nvSpPr>
        <p:spPr>
          <a:xfrm>
            <a:off x="4902200" y="3060700"/>
            <a:ext cx="2082800" cy="461665"/>
          </a:xfrm>
          <a:prstGeom prst="rect">
            <a:avLst/>
          </a:prstGeom>
          <a:noFill/>
        </p:spPr>
        <p:txBody>
          <a:bodyPr wrap="square" rtlCol="0">
            <a:spAutoFit/>
          </a:bodyPr>
          <a:lstStyle/>
          <a:p>
            <a:r>
              <a:rPr lang="en-US" sz="2400" dirty="0" smtClean="0">
                <a:solidFill>
                  <a:srgbClr val="008000"/>
                </a:solidFill>
              </a:rPr>
              <a:t>…and below</a:t>
            </a:r>
            <a:endParaRPr lang="en-US" sz="2400" dirty="0">
              <a:solidFill>
                <a:srgbClr val="008000"/>
              </a:solidFill>
            </a:endParaRPr>
          </a:p>
        </p:txBody>
      </p:sp>
      <p:sp>
        <p:nvSpPr>
          <p:cNvPr id="21" name="TextBox 20"/>
          <p:cNvSpPr txBox="1"/>
          <p:nvPr/>
        </p:nvSpPr>
        <p:spPr>
          <a:xfrm rot="16200000">
            <a:off x="4610616" y="1669534"/>
            <a:ext cx="800100" cy="369332"/>
          </a:xfrm>
          <a:prstGeom prst="rect">
            <a:avLst/>
          </a:prstGeom>
          <a:noFill/>
        </p:spPr>
        <p:txBody>
          <a:bodyPr wrap="square" rtlCol="0">
            <a:spAutoFit/>
          </a:bodyPr>
          <a:lstStyle/>
          <a:p>
            <a:r>
              <a:rPr lang="en-US" dirty="0" smtClean="0">
                <a:solidFill>
                  <a:srgbClr val="FFFF00"/>
                </a:solidFill>
              </a:rPr>
              <a:t>slabs</a:t>
            </a:r>
            <a:endParaRPr lang="en-US" dirty="0">
              <a:solidFill>
                <a:srgbClr val="FFFF00"/>
              </a:solidFill>
            </a:endParaRPr>
          </a:p>
        </p:txBody>
      </p:sp>
      <p:sp>
        <p:nvSpPr>
          <p:cNvPr id="24" name="Left-Right Arrow 23"/>
          <p:cNvSpPr/>
          <p:nvPr/>
        </p:nvSpPr>
        <p:spPr>
          <a:xfrm>
            <a:off x="5575300" y="901700"/>
            <a:ext cx="558800" cy="292100"/>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6" name="Straight Arrow Connector 25"/>
          <p:cNvCxnSpPr/>
          <p:nvPr/>
        </p:nvCxnSpPr>
        <p:spPr>
          <a:xfrm>
            <a:off x="7772400" y="850900"/>
            <a:ext cx="0" cy="186690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rot="16200000">
            <a:off x="7321724" y="1422226"/>
            <a:ext cx="1270685" cy="369332"/>
          </a:xfrm>
          <a:prstGeom prst="rect">
            <a:avLst/>
          </a:prstGeom>
          <a:noFill/>
        </p:spPr>
        <p:txBody>
          <a:bodyPr wrap="square" rtlCol="0">
            <a:spAutoFit/>
          </a:bodyPr>
          <a:lstStyle/>
          <a:p>
            <a:r>
              <a:rPr lang="en-US" dirty="0" smtClean="0"/>
              <a:t>650 km</a:t>
            </a:r>
            <a:endParaRPr lang="en-US" dirty="0"/>
          </a:p>
        </p:txBody>
      </p:sp>
      <p:sp>
        <p:nvSpPr>
          <p:cNvPr id="28" name="TextBox 27"/>
          <p:cNvSpPr txBox="1"/>
          <p:nvPr/>
        </p:nvSpPr>
        <p:spPr>
          <a:xfrm rot="16200000">
            <a:off x="-267216" y="1453634"/>
            <a:ext cx="1333500" cy="369332"/>
          </a:xfrm>
          <a:prstGeom prst="rect">
            <a:avLst/>
          </a:prstGeom>
          <a:noFill/>
        </p:spPr>
        <p:txBody>
          <a:bodyPr wrap="square" rtlCol="0">
            <a:spAutoFit/>
          </a:bodyPr>
          <a:lstStyle/>
          <a:p>
            <a:r>
              <a:rPr lang="en-US" dirty="0" smtClean="0"/>
              <a:t>2898 km</a:t>
            </a:r>
            <a:endParaRPr lang="en-US" dirty="0"/>
          </a:p>
        </p:txBody>
      </p:sp>
      <p:sp>
        <p:nvSpPr>
          <p:cNvPr id="30" name="TextBox 29"/>
          <p:cNvSpPr txBox="1"/>
          <p:nvPr/>
        </p:nvSpPr>
        <p:spPr>
          <a:xfrm>
            <a:off x="4724400" y="3764697"/>
            <a:ext cx="3721100" cy="830997"/>
          </a:xfrm>
          <a:prstGeom prst="rect">
            <a:avLst/>
          </a:prstGeom>
          <a:noFill/>
        </p:spPr>
        <p:txBody>
          <a:bodyPr wrap="square" rtlCol="0">
            <a:spAutoFit/>
          </a:bodyPr>
          <a:lstStyle/>
          <a:p>
            <a:r>
              <a:rPr lang="en-US" sz="2400" dirty="0" smtClean="0">
                <a:solidFill>
                  <a:srgbClr val="008000"/>
                </a:solidFill>
              </a:rPr>
              <a:t>Plus thermal overshoot, </a:t>
            </a:r>
            <a:r>
              <a:rPr lang="en-US" sz="2400" dirty="0" err="1" smtClean="0">
                <a:solidFill>
                  <a:srgbClr val="008000"/>
                </a:solidFill>
              </a:rPr>
              <a:t>subadiabaticity</a:t>
            </a:r>
            <a:r>
              <a:rPr lang="en-US" sz="2400" dirty="0" smtClean="0">
                <a:solidFill>
                  <a:srgbClr val="008000"/>
                </a:solidFill>
              </a:rPr>
              <a:t>…</a:t>
            </a:r>
            <a:endParaRPr lang="en-US" sz="2400" dirty="0">
              <a:solidFill>
                <a:srgbClr val="008000"/>
              </a:solidFill>
            </a:endParaRPr>
          </a:p>
        </p:txBody>
      </p:sp>
      <p:sp>
        <p:nvSpPr>
          <p:cNvPr id="31" name="TextBox 30"/>
          <p:cNvSpPr txBox="1"/>
          <p:nvPr/>
        </p:nvSpPr>
        <p:spPr>
          <a:xfrm>
            <a:off x="1132282" y="4602567"/>
            <a:ext cx="6388100" cy="646331"/>
          </a:xfrm>
          <a:prstGeom prst="rect">
            <a:avLst/>
          </a:prstGeom>
          <a:noFill/>
        </p:spPr>
        <p:txBody>
          <a:bodyPr wrap="square" rtlCol="0">
            <a:spAutoFit/>
          </a:bodyPr>
          <a:lstStyle/>
          <a:p>
            <a:r>
              <a:rPr lang="en-US" sz="3600" dirty="0" smtClean="0">
                <a:latin typeface="Cambria"/>
                <a:cs typeface="Cambria"/>
              </a:rPr>
              <a:t>Boundary layer convection</a:t>
            </a:r>
            <a:endParaRPr lang="en-US" sz="3600" dirty="0">
              <a:latin typeface="Cambria"/>
              <a:cs typeface="Cambria"/>
            </a:endParaRPr>
          </a:p>
        </p:txBody>
      </p:sp>
      <p:sp>
        <p:nvSpPr>
          <p:cNvPr id="22" name="Cube 21"/>
          <p:cNvSpPr/>
          <p:nvPr/>
        </p:nvSpPr>
        <p:spPr>
          <a:xfrm>
            <a:off x="584200" y="241125"/>
            <a:ext cx="3692378" cy="2692575"/>
          </a:xfrm>
          <a:prstGeom prst="cub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5943600" y="5915603"/>
            <a:ext cx="2384474" cy="369332"/>
          </a:xfrm>
          <a:prstGeom prst="rect">
            <a:avLst/>
          </a:prstGeom>
          <a:noFill/>
        </p:spPr>
        <p:txBody>
          <a:bodyPr wrap="square" rtlCol="0">
            <a:spAutoFit/>
          </a:bodyPr>
          <a:lstStyle/>
          <a:p>
            <a:r>
              <a:rPr lang="en-US" dirty="0" smtClean="0"/>
              <a:t>A five slide summary</a:t>
            </a:r>
            <a:endParaRPr lang="en-US" dirty="0"/>
          </a:p>
        </p:txBody>
      </p:sp>
    </p:spTree>
    <p:extLst>
      <p:ext uri="{BB962C8B-B14F-4D97-AF65-F5344CB8AC3E}">
        <p14:creationId xmlns:p14="http://schemas.microsoft.com/office/powerpoint/2010/main" val="917850967"/>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84200" y="850900"/>
            <a:ext cx="3009900" cy="1866900"/>
          </a:xfrm>
          <a:prstGeom prst="rect">
            <a:avLst/>
          </a:prstGeom>
          <a:noFill/>
          <a:ln w="3810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p:nvPr/>
        </p:nvSpPr>
        <p:spPr>
          <a:xfrm>
            <a:off x="584200" y="2400300"/>
            <a:ext cx="3009900" cy="317500"/>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Up Arrow 3"/>
          <p:cNvSpPr/>
          <p:nvPr/>
        </p:nvSpPr>
        <p:spPr>
          <a:xfrm>
            <a:off x="2159000" y="1066800"/>
            <a:ext cx="495300" cy="1333500"/>
          </a:xfrm>
          <a:prstGeom prst="up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Cloud 4"/>
          <p:cNvSpPr/>
          <p:nvPr/>
        </p:nvSpPr>
        <p:spPr>
          <a:xfrm>
            <a:off x="825500" y="1231900"/>
            <a:ext cx="1333500" cy="927100"/>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Cloud 5"/>
          <p:cNvSpPr/>
          <p:nvPr/>
        </p:nvSpPr>
        <p:spPr>
          <a:xfrm>
            <a:off x="2654300" y="1231900"/>
            <a:ext cx="939800" cy="927100"/>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Down Arrow 6"/>
          <p:cNvSpPr/>
          <p:nvPr/>
        </p:nvSpPr>
        <p:spPr>
          <a:xfrm>
            <a:off x="965200" y="1485900"/>
            <a:ext cx="1041400" cy="2921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Down Arrow 7"/>
          <p:cNvSpPr/>
          <p:nvPr/>
        </p:nvSpPr>
        <p:spPr>
          <a:xfrm>
            <a:off x="2654300" y="1631950"/>
            <a:ext cx="1041400" cy="2921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1473200" y="850900"/>
            <a:ext cx="2120900" cy="2159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584200" y="850900"/>
            <a:ext cx="711200" cy="2159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4495800" y="850900"/>
            <a:ext cx="3086100" cy="1866900"/>
          </a:xfrm>
          <a:prstGeom prst="rect">
            <a:avLst/>
          </a:prstGeom>
          <a:no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4495800" y="2400300"/>
            <a:ext cx="3086100" cy="3175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4495800" y="876300"/>
            <a:ext cx="1282700" cy="3175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5943600" y="876300"/>
            <a:ext cx="1638300" cy="3175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Down Arrow 14"/>
          <p:cNvSpPr/>
          <p:nvPr/>
        </p:nvSpPr>
        <p:spPr>
          <a:xfrm>
            <a:off x="4813300" y="1193800"/>
            <a:ext cx="469900" cy="1346200"/>
          </a:xfrm>
          <a:prstGeom prst="downArrow">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Cloud 15"/>
          <p:cNvSpPr/>
          <p:nvPr/>
        </p:nvSpPr>
        <p:spPr>
          <a:xfrm>
            <a:off x="5613400" y="1397000"/>
            <a:ext cx="1701800" cy="1003300"/>
          </a:xfrm>
          <a:prstGeom prst="cloud">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Bent-Up Arrow 16"/>
          <p:cNvSpPr/>
          <p:nvPr/>
        </p:nvSpPr>
        <p:spPr>
          <a:xfrm>
            <a:off x="5778500" y="2070100"/>
            <a:ext cx="774700" cy="469900"/>
          </a:xfrm>
          <a:prstGeom prst="ben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736600" y="2933700"/>
            <a:ext cx="2959100" cy="1200328"/>
          </a:xfrm>
          <a:prstGeom prst="rect">
            <a:avLst/>
          </a:prstGeom>
          <a:noFill/>
        </p:spPr>
        <p:txBody>
          <a:bodyPr wrap="square" rtlCol="0">
            <a:spAutoFit/>
          </a:bodyPr>
          <a:lstStyle/>
          <a:p>
            <a:r>
              <a:rPr lang="en-US" sz="2400" dirty="0" smtClean="0"/>
              <a:t>Heated from the core (standard or canonical model)</a:t>
            </a:r>
            <a:endParaRPr lang="en-US" sz="2400" dirty="0"/>
          </a:p>
        </p:txBody>
      </p:sp>
      <p:sp>
        <p:nvSpPr>
          <p:cNvPr id="19" name="TextBox 18"/>
          <p:cNvSpPr txBox="1"/>
          <p:nvPr/>
        </p:nvSpPr>
        <p:spPr>
          <a:xfrm>
            <a:off x="4724400" y="406400"/>
            <a:ext cx="2679700" cy="461665"/>
          </a:xfrm>
          <a:prstGeom prst="rect">
            <a:avLst/>
          </a:prstGeom>
          <a:noFill/>
        </p:spPr>
        <p:txBody>
          <a:bodyPr wrap="square" rtlCol="0">
            <a:spAutoFit/>
          </a:bodyPr>
          <a:lstStyle/>
          <a:p>
            <a:r>
              <a:rPr lang="en-US" sz="2400" dirty="0" smtClean="0">
                <a:solidFill>
                  <a:srgbClr val="008000"/>
                </a:solidFill>
              </a:rPr>
              <a:t>Cooled from above</a:t>
            </a:r>
            <a:endParaRPr lang="en-US" sz="2400" dirty="0">
              <a:solidFill>
                <a:srgbClr val="008000"/>
              </a:solidFill>
            </a:endParaRPr>
          </a:p>
        </p:txBody>
      </p:sp>
      <p:sp>
        <p:nvSpPr>
          <p:cNvPr id="20" name="TextBox 19"/>
          <p:cNvSpPr txBox="1"/>
          <p:nvPr/>
        </p:nvSpPr>
        <p:spPr>
          <a:xfrm>
            <a:off x="4902200" y="2829867"/>
            <a:ext cx="2082800" cy="461665"/>
          </a:xfrm>
          <a:prstGeom prst="rect">
            <a:avLst/>
          </a:prstGeom>
          <a:noFill/>
        </p:spPr>
        <p:txBody>
          <a:bodyPr wrap="square" rtlCol="0">
            <a:spAutoFit/>
          </a:bodyPr>
          <a:lstStyle/>
          <a:p>
            <a:r>
              <a:rPr lang="en-US" sz="2400" dirty="0" smtClean="0">
                <a:solidFill>
                  <a:srgbClr val="008000"/>
                </a:solidFill>
              </a:rPr>
              <a:t>…and below</a:t>
            </a:r>
            <a:endParaRPr lang="en-US" sz="2400" dirty="0">
              <a:solidFill>
                <a:srgbClr val="008000"/>
              </a:solidFill>
            </a:endParaRPr>
          </a:p>
        </p:txBody>
      </p:sp>
      <p:sp>
        <p:nvSpPr>
          <p:cNvPr id="21" name="TextBox 20"/>
          <p:cNvSpPr txBox="1"/>
          <p:nvPr/>
        </p:nvSpPr>
        <p:spPr>
          <a:xfrm rot="16200000">
            <a:off x="4610616" y="1669534"/>
            <a:ext cx="800100" cy="369332"/>
          </a:xfrm>
          <a:prstGeom prst="rect">
            <a:avLst/>
          </a:prstGeom>
          <a:noFill/>
        </p:spPr>
        <p:txBody>
          <a:bodyPr wrap="square" rtlCol="0">
            <a:spAutoFit/>
          </a:bodyPr>
          <a:lstStyle/>
          <a:p>
            <a:r>
              <a:rPr lang="en-US" dirty="0" smtClean="0">
                <a:solidFill>
                  <a:srgbClr val="FFFF00"/>
                </a:solidFill>
              </a:rPr>
              <a:t>slabs</a:t>
            </a:r>
            <a:endParaRPr lang="en-US" dirty="0">
              <a:solidFill>
                <a:srgbClr val="FFFF00"/>
              </a:solidFill>
            </a:endParaRPr>
          </a:p>
        </p:txBody>
      </p:sp>
      <p:sp>
        <p:nvSpPr>
          <p:cNvPr id="24" name="Left-Right Arrow 23"/>
          <p:cNvSpPr/>
          <p:nvPr/>
        </p:nvSpPr>
        <p:spPr>
          <a:xfrm>
            <a:off x="5575300" y="901700"/>
            <a:ext cx="558800" cy="292100"/>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6" name="Straight Arrow Connector 25"/>
          <p:cNvCxnSpPr/>
          <p:nvPr/>
        </p:nvCxnSpPr>
        <p:spPr>
          <a:xfrm>
            <a:off x="7772400" y="850900"/>
            <a:ext cx="0" cy="186690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rot="16200000">
            <a:off x="7321724" y="1422226"/>
            <a:ext cx="1270685" cy="369332"/>
          </a:xfrm>
          <a:prstGeom prst="rect">
            <a:avLst/>
          </a:prstGeom>
          <a:noFill/>
        </p:spPr>
        <p:txBody>
          <a:bodyPr wrap="square" rtlCol="0">
            <a:spAutoFit/>
          </a:bodyPr>
          <a:lstStyle/>
          <a:p>
            <a:r>
              <a:rPr lang="en-US" dirty="0" smtClean="0"/>
              <a:t>650 km</a:t>
            </a:r>
            <a:endParaRPr lang="en-US" dirty="0"/>
          </a:p>
        </p:txBody>
      </p:sp>
      <p:sp>
        <p:nvSpPr>
          <p:cNvPr id="28" name="TextBox 27"/>
          <p:cNvSpPr txBox="1"/>
          <p:nvPr/>
        </p:nvSpPr>
        <p:spPr>
          <a:xfrm rot="16200000">
            <a:off x="-267216" y="1453634"/>
            <a:ext cx="1333500" cy="369332"/>
          </a:xfrm>
          <a:prstGeom prst="rect">
            <a:avLst/>
          </a:prstGeom>
          <a:noFill/>
        </p:spPr>
        <p:txBody>
          <a:bodyPr wrap="square" rtlCol="0">
            <a:spAutoFit/>
          </a:bodyPr>
          <a:lstStyle/>
          <a:p>
            <a:r>
              <a:rPr lang="en-US" dirty="0" smtClean="0"/>
              <a:t>2898 km</a:t>
            </a:r>
            <a:endParaRPr lang="en-US" dirty="0"/>
          </a:p>
        </p:txBody>
      </p:sp>
      <p:sp>
        <p:nvSpPr>
          <p:cNvPr id="30" name="TextBox 29"/>
          <p:cNvSpPr txBox="1"/>
          <p:nvPr/>
        </p:nvSpPr>
        <p:spPr>
          <a:xfrm>
            <a:off x="4692650" y="3103898"/>
            <a:ext cx="3721100" cy="830997"/>
          </a:xfrm>
          <a:prstGeom prst="rect">
            <a:avLst/>
          </a:prstGeom>
          <a:noFill/>
        </p:spPr>
        <p:txBody>
          <a:bodyPr wrap="square" rtlCol="0">
            <a:spAutoFit/>
          </a:bodyPr>
          <a:lstStyle/>
          <a:p>
            <a:r>
              <a:rPr lang="en-US" sz="2400" dirty="0">
                <a:solidFill>
                  <a:srgbClr val="008000"/>
                </a:solidFill>
              </a:rPr>
              <a:t>p</a:t>
            </a:r>
            <a:r>
              <a:rPr lang="en-US" sz="2400" dirty="0" smtClean="0">
                <a:solidFill>
                  <a:srgbClr val="008000"/>
                </a:solidFill>
              </a:rPr>
              <a:t>lus thermal overshoot, </a:t>
            </a:r>
            <a:r>
              <a:rPr lang="en-US" sz="2400" dirty="0" err="1" smtClean="0">
                <a:solidFill>
                  <a:srgbClr val="008000"/>
                </a:solidFill>
              </a:rPr>
              <a:t>subadiabaticity</a:t>
            </a:r>
            <a:r>
              <a:rPr lang="en-US" sz="2400" dirty="0" smtClean="0">
                <a:solidFill>
                  <a:srgbClr val="008000"/>
                </a:solidFill>
              </a:rPr>
              <a:t>…</a:t>
            </a:r>
            <a:endParaRPr lang="en-US" sz="2400" dirty="0">
              <a:solidFill>
                <a:srgbClr val="008000"/>
              </a:solidFill>
            </a:endParaRPr>
          </a:p>
        </p:txBody>
      </p:sp>
      <p:sp>
        <p:nvSpPr>
          <p:cNvPr id="31" name="TextBox 30"/>
          <p:cNvSpPr txBox="1"/>
          <p:nvPr/>
        </p:nvSpPr>
        <p:spPr>
          <a:xfrm>
            <a:off x="165100" y="6211669"/>
            <a:ext cx="6388100" cy="646331"/>
          </a:xfrm>
          <a:prstGeom prst="rect">
            <a:avLst/>
          </a:prstGeom>
          <a:noFill/>
        </p:spPr>
        <p:txBody>
          <a:bodyPr wrap="square" rtlCol="0">
            <a:spAutoFit/>
          </a:bodyPr>
          <a:lstStyle/>
          <a:p>
            <a:r>
              <a:rPr lang="en-US" sz="3600" dirty="0" smtClean="0">
                <a:latin typeface="Cambria"/>
                <a:cs typeface="Cambria"/>
              </a:rPr>
              <a:t>Boundary layer convection</a:t>
            </a:r>
            <a:endParaRPr lang="en-US" sz="3600" dirty="0">
              <a:latin typeface="Cambria"/>
              <a:cs typeface="Cambria"/>
            </a:endParaRPr>
          </a:p>
        </p:txBody>
      </p:sp>
      <p:sp>
        <p:nvSpPr>
          <p:cNvPr id="22" name="Cube 21"/>
          <p:cNvSpPr/>
          <p:nvPr/>
        </p:nvSpPr>
        <p:spPr>
          <a:xfrm>
            <a:off x="584200" y="241125"/>
            <a:ext cx="3692378" cy="2692575"/>
          </a:xfrm>
          <a:prstGeom prst="cub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3152901" y="4180196"/>
            <a:ext cx="3832099" cy="1774688"/>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Freeform 28"/>
          <p:cNvSpPr/>
          <p:nvPr/>
        </p:nvSpPr>
        <p:spPr>
          <a:xfrm>
            <a:off x="2987096" y="5205800"/>
            <a:ext cx="4086805" cy="757545"/>
          </a:xfrm>
          <a:custGeom>
            <a:avLst/>
            <a:gdLst>
              <a:gd name="connsiteX0" fmla="*/ 271558 w 4086805"/>
              <a:gd name="connsiteY0" fmla="*/ 473505 h 757545"/>
              <a:gd name="connsiteX1" fmla="*/ 918497 w 4086805"/>
              <a:gd name="connsiteY1" fmla="*/ 485486 h 757545"/>
              <a:gd name="connsiteX2" fmla="*/ 1325829 w 4086805"/>
              <a:gd name="connsiteY2" fmla="*/ 221890 h 757545"/>
              <a:gd name="connsiteX3" fmla="*/ 1757121 w 4086805"/>
              <a:gd name="connsiteY3" fmla="*/ 30183 h 757545"/>
              <a:gd name="connsiteX4" fmla="*/ 2164453 w 4086805"/>
              <a:gd name="connsiteY4" fmla="*/ 18202 h 757545"/>
              <a:gd name="connsiteX5" fmla="*/ 2523864 w 4086805"/>
              <a:gd name="connsiteY5" fmla="*/ 18202 h 757545"/>
              <a:gd name="connsiteX6" fmla="*/ 2967137 w 4086805"/>
              <a:gd name="connsiteY6" fmla="*/ 257835 h 757545"/>
              <a:gd name="connsiteX7" fmla="*/ 3050999 w 4086805"/>
              <a:gd name="connsiteY7" fmla="*/ 461523 h 757545"/>
              <a:gd name="connsiteX8" fmla="*/ 3122881 w 4086805"/>
              <a:gd name="connsiteY8" fmla="*/ 521431 h 757545"/>
              <a:gd name="connsiteX9" fmla="*/ 3805761 w 4086805"/>
              <a:gd name="connsiteY9" fmla="*/ 569358 h 757545"/>
              <a:gd name="connsiteX10" fmla="*/ 3793781 w 4086805"/>
              <a:gd name="connsiteY10" fmla="*/ 749083 h 757545"/>
              <a:gd name="connsiteX11" fmla="*/ 259578 w 4086805"/>
              <a:gd name="connsiteY11" fmla="*/ 713138 h 757545"/>
              <a:gd name="connsiteX12" fmla="*/ 283539 w 4086805"/>
              <a:gd name="connsiteY12" fmla="*/ 713138 h 757545"/>
              <a:gd name="connsiteX13" fmla="*/ 415323 w 4086805"/>
              <a:gd name="connsiteY13" fmla="*/ 737101 h 757545"/>
              <a:gd name="connsiteX14" fmla="*/ 259578 w 4086805"/>
              <a:gd name="connsiteY14" fmla="*/ 737101 h 757545"/>
              <a:gd name="connsiteX15" fmla="*/ 271558 w 4086805"/>
              <a:gd name="connsiteY15" fmla="*/ 473505 h 7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86805" h="757545">
                <a:moveTo>
                  <a:pt x="271558" y="473505"/>
                </a:moveTo>
                <a:cubicBezTo>
                  <a:pt x="381378" y="431569"/>
                  <a:pt x="742785" y="527422"/>
                  <a:pt x="918497" y="485486"/>
                </a:cubicBezTo>
                <a:cubicBezTo>
                  <a:pt x="1094209" y="443550"/>
                  <a:pt x="1186058" y="297774"/>
                  <a:pt x="1325829" y="221890"/>
                </a:cubicBezTo>
                <a:cubicBezTo>
                  <a:pt x="1465600" y="146006"/>
                  <a:pt x="1617350" y="64131"/>
                  <a:pt x="1757121" y="30183"/>
                </a:cubicBezTo>
                <a:cubicBezTo>
                  <a:pt x="1896892" y="-3765"/>
                  <a:pt x="2036663" y="20199"/>
                  <a:pt x="2164453" y="18202"/>
                </a:cubicBezTo>
                <a:cubicBezTo>
                  <a:pt x="2292243" y="16205"/>
                  <a:pt x="2390083" y="-21737"/>
                  <a:pt x="2523864" y="18202"/>
                </a:cubicBezTo>
                <a:cubicBezTo>
                  <a:pt x="2657645" y="58141"/>
                  <a:pt x="2879281" y="183948"/>
                  <a:pt x="2967137" y="257835"/>
                </a:cubicBezTo>
                <a:cubicBezTo>
                  <a:pt x="3054993" y="331722"/>
                  <a:pt x="3025042" y="417590"/>
                  <a:pt x="3050999" y="461523"/>
                </a:cubicBezTo>
                <a:cubicBezTo>
                  <a:pt x="3076956" y="505456"/>
                  <a:pt x="2997088" y="503459"/>
                  <a:pt x="3122881" y="521431"/>
                </a:cubicBezTo>
                <a:cubicBezTo>
                  <a:pt x="3248674" y="539403"/>
                  <a:pt x="3693944" y="531416"/>
                  <a:pt x="3805761" y="569358"/>
                </a:cubicBezTo>
                <a:cubicBezTo>
                  <a:pt x="3917578" y="607300"/>
                  <a:pt x="4384811" y="725120"/>
                  <a:pt x="3793781" y="749083"/>
                </a:cubicBezTo>
                <a:cubicBezTo>
                  <a:pt x="3202751" y="773046"/>
                  <a:pt x="844618" y="719129"/>
                  <a:pt x="259578" y="713138"/>
                </a:cubicBezTo>
                <a:cubicBezTo>
                  <a:pt x="-325462" y="707147"/>
                  <a:pt x="257582" y="709144"/>
                  <a:pt x="283539" y="713138"/>
                </a:cubicBezTo>
                <a:cubicBezTo>
                  <a:pt x="309496" y="717132"/>
                  <a:pt x="419316" y="733107"/>
                  <a:pt x="415323" y="737101"/>
                </a:cubicBezTo>
                <a:cubicBezTo>
                  <a:pt x="411330" y="741095"/>
                  <a:pt x="279545" y="781034"/>
                  <a:pt x="259578" y="737101"/>
                </a:cubicBezTo>
                <a:cubicBezTo>
                  <a:pt x="239611" y="693168"/>
                  <a:pt x="161738" y="515441"/>
                  <a:pt x="271558" y="473505"/>
                </a:cubicBezTo>
                <a:close/>
              </a:path>
            </a:pathLst>
          </a:cu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Freeform 31"/>
          <p:cNvSpPr/>
          <p:nvPr/>
        </p:nvSpPr>
        <p:spPr>
          <a:xfrm>
            <a:off x="3152901" y="4177054"/>
            <a:ext cx="3890877" cy="436864"/>
          </a:xfrm>
          <a:custGeom>
            <a:avLst/>
            <a:gdLst>
              <a:gd name="connsiteX0" fmla="*/ 117734 w 3890877"/>
              <a:gd name="connsiteY0" fmla="*/ 160305 h 436864"/>
              <a:gd name="connsiteX1" fmla="*/ 345360 w 3890877"/>
              <a:gd name="connsiteY1" fmla="*/ 148324 h 436864"/>
              <a:gd name="connsiteX2" fmla="*/ 417242 w 3890877"/>
              <a:gd name="connsiteY2" fmla="*/ 328048 h 436864"/>
              <a:gd name="connsiteX3" fmla="*/ 429223 w 3890877"/>
              <a:gd name="connsiteY3" fmla="*/ 411920 h 436864"/>
              <a:gd name="connsiteX4" fmla="*/ 489125 w 3890877"/>
              <a:gd name="connsiteY4" fmla="*/ 340030 h 436864"/>
              <a:gd name="connsiteX5" fmla="*/ 549026 w 3890877"/>
              <a:gd name="connsiteY5" fmla="*/ 160305 h 436864"/>
              <a:gd name="connsiteX6" fmla="*/ 2465882 w 3890877"/>
              <a:gd name="connsiteY6" fmla="*/ 136342 h 436864"/>
              <a:gd name="connsiteX7" fmla="*/ 2837273 w 3890877"/>
              <a:gd name="connsiteY7" fmla="*/ 352012 h 436864"/>
              <a:gd name="connsiteX8" fmla="*/ 2897174 w 3890877"/>
              <a:gd name="connsiteY8" fmla="*/ 435883 h 436864"/>
              <a:gd name="connsiteX9" fmla="*/ 3016978 w 3890877"/>
              <a:gd name="connsiteY9" fmla="*/ 304085 h 436864"/>
              <a:gd name="connsiteX10" fmla="*/ 3160742 w 3890877"/>
              <a:gd name="connsiteY10" fmla="*/ 148324 h 436864"/>
              <a:gd name="connsiteX11" fmla="*/ 3340447 w 3890877"/>
              <a:gd name="connsiteY11" fmla="*/ 100397 h 436864"/>
              <a:gd name="connsiteX12" fmla="*/ 3592034 w 3890877"/>
              <a:gd name="connsiteY12" fmla="*/ 112379 h 436864"/>
              <a:gd name="connsiteX13" fmla="*/ 3604015 w 3890877"/>
              <a:gd name="connsiteY13" fmla="*/ 88415 h 436864"/>
              <a:gd name="connsiteX14" fmla="*/ 3639956 w 3890877"/>
              <a:gd name="connsiteY14" fmla="*/ 16525 h 436864"/>
              <a:gd name="connsiteX15" fmla="*/ 117734 w 3890877"/>
              <a:gd name="connsiteY15" fmla="*/ 16525 h 436864"/>
              <a:gd name="connsiteX16" fmla="*/ 1100122 w 3890877"/>
              <a:gd name="connsiteY16" fmla="*/ 4544 h 436864"/>
              <a:gd name="connsiteX17" fmla="*/ 69812 w 3890877"/>
              <a:gd name="connsiteY17" fmla="*/ 16525 h 436864"/>
              <a:gd name="connsiteX18" fmla="*/ 117734 w 3890877"/>
              <a:gd name="connsiteY18" fmla="*/ 160305 h 436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90877" h="436864">
                <a:moveTo>
                  <a:pt x="117734" y="160305"/>
                </a:moveTo>
                <a:cubicBezTo>
                  <a:pt x="163659" y="182271"/>
                  <a:pt x="295442" y="120367"/>
                  <a:pt x="345360" y="148324"/>
                </a:cubicBezTo>
                <a:cubicBezTo>
                  <a:pt x="395278" y="176281"/>
                  <a:pt x="403265" y="284115"/>
                  <a:pt x="417242" y="328048"/>
                </a:cubicBezTo>
                <a:cubicBezTo>
                  <a:pt x="431219" y="371981"/>
                  <a:pt x="417242" y="409923"/>
                  <a:pt x="429223" y="411920"/>
                </a:cubicBezTo>
                <a:cubicBezTo>
                  <a:pt x="441204" y="413917"/>
                  <a:pt x="469158" y="381966"/>
                  <a:pt x="489125" y="340030"/>
                </a:cubicBezTo>
                <a:cubicBezTo>
                  <a:pt x="509092" y="298094"/>
                  <a:pt x="219567" y="194253"/>
                  <a:pt x="549026" y="160305"/>
                </a:cubicBezTo>
                <a:cubicBezTo>
                  <a:pt x="878485" y="126357"/>
                  <a:pt x="2084508" y="104391"/>
                  <a:pt x="2465882" y="136342"/>
                </a:cubicBezTo>
                <a:cubicBezTo>
                  <a:pt x="2847257" y="168293"/>
                  <a:pt x="2765391" y="302089"/>
                  <a:pt x="2837273" y="352012"/>
                </a:cubicBezTo>
                <a:cubicBezTo>
                  <a:pt x="2909155" y="401936"/>
                  <a:pt x="2867223" y="443871"/>
                  <a:pt x="2897174" y="435883"/>
                </a:cubicBezTo>
                <a:cubicBezTo>
                  <a:pt x="2927125" y="427895"/>
                  <a:pt x="3016978" y="304085"/>
                  <a:pt x="3016978" y="304085"/>
                </a:cubicBezTo>
                <a:cubicBezTo>
                  <a:pt x="3060906" y="256159"/>
                  <a:pt x="3106831" y="182272"/>
                  <a:pt x="3160742" y="148324"/>
                </a:cubicBezTo>
                <a:cubicBezTo>
                  <a:pt x="3214653" y="114376"/>
                  <a:pt x="3268565" y="106388"/>
                  <a:pt x="3340447" y="100397"/>
                </a:cubicBezTo>
                <a:cubicBezTo>
                  <a:pt x="3412329" y="94406"/>
                  <a:pt x="3548106" y="114376"/>
                  <a:pt x="3592034" y="112379"/>
                </a:cubicBezTo>
                <a:cubicBezTo>
                  <a:pt x="3635962" y="110382"/>
                  <a:pt x="3604015" y="88415"/>
                  <a:pt x="3604015" y="88415"/>
                </a:cubicBezTo>
                <a:cubicBezTo>
                  <a:pt x="3612002" y="72439"/>
                  <a:pt x="4221003" y="28507"/>
                  <a:pt x="3639956" y="16525"/>
                </a:cubicBezTo>
                <a:cubicBezTo>
                  <a:pt x="3058909" y="4543"/>
                  <a:pt x="541040" y="18522"/>
                  <a:pt x="117734" y="16525"/>
                </a:cubicBezTo>
                <a:lnTo>
                  <a:pt x="1100122" y="4544"/>
                </a:lnTo>
                <a:cubicBezTo>
                  <a:pt x="1092135" y="4544"/>
                  <a:pt x="231547" y="-11432"/>
                  <a:pt x="69812" y="16525"/>
                </a:cubicBezTo>
                <a:cubicBezTo>
                  <a:pt x="-91923" y="44482"/>
                  <a:pt x="71809" y="138339"/>
                  <a:pt x="117734" y="160305"/>
                </a:cubicBez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extBox 32"/>
          <p:cNvSpPr txBox="1"/>
          <p:nvPr/>
        </p:nvSpPr>
        <p:spPr>
          <a:xfrm>
            <a:off x="4495800" y="5463635"/>
            <a:ext cx="1447800" cy="369332"/>
          </a:xfrm>
          <a:prstGeom prst="rect">
            <a:avLst/>
          </a:prstGeom>
          <a:noFill/>
        </p:spPr>
        <p:txBody>
          <a:bodyPr wrap="square" rtlCol="0">
            <a:spAutoFit/>
          </a:bodyPr>
          <a:lstStyle/>
          <a:p>
            <a:r>
              <a:rPr lang="en-US" dirty="0" smtClean="0"/>
              <a:t>Broad dome</a:t>
            </a:r>
            <a:endParaRPr lang="en-US" dirty="0"/>
          </a:p>
        </p:txBody>
      </p:sp>
      <p:sp>
        <p:nvSpPr>
          <p:cNvPr id="34" name="TextBox 33"/>
          <p:cNvSpPr txBox="1"/>
          <p:nvPr/>
        </p:nvSpPr>
        <p:spPr>
          <a:xfrm>
            <a:off x="995299" y="4863471"/>
            <a:ext cx="2327401" cy="1200328"/>
          </a:xfrm>
          <a:prstGeom prst="rect">
            <a:avLst/>
          </a:prstGeom>
          <a:noFill/>
        </p:spPr>
        <p:txBody>
          <a:bodyPr wrap="square" rtlCol="0">
            <a:spAutoFit/>
          </a:bodyPr>
          <a:lstStyle/>
          <a:p>
            <a:r>
              <a:rPr lang="en-US" sz="2400" dirty="0" smtClean="0">
                <a:solidFill>
                  <a:srgbClr val="008000"/>
                </a:solidFill>
              </a:rPr>
              <a:t>…plus radioactivity &amp; classical physics</a:t>
            </a:r>
            <a:endParaRPr lang="en-US" sz="2400" dirty="0">
              <a:solidFill>
                <a:srgbClr val="008000"/>
              </a:solidFill>
            </a:endParaRPr>
          </a:p>
        </p:txBody>
      </p:sp>
      <p:sp>
        <p:nvSpPr>
          <p:cNvPr id="35" name="TextBox 34"/>
          <p:cNvSpPr txBox="1"/>
          <p:nvPr/>
        </p:nvSpPr>
        <p:spPr>
          <a:xfrm>
            <a:off x="5778500" y="5984019"/>
            <a:ext cx="939800" cy="369332"/>
          </a:xfrm>
          <a:prstGeom prst="rect">
            <a:avLst/>
          </a:prstGeom>
          <a:noFill/>
        </p:spPr>
        <p:txBody>
          <a:bodyPr wrap="square" rtlCol="0">
            <a:spAutoFit/>
          </a:bodyPr>
          <a:lstStyle/>
          <a:p>
            <a:r>
              <a:rPr lang="en-US" dirty="0" smtClean="0"/>
              <a:t>CMB</a:t>
            </a:r>
            <a:endParaRPr lang="en-US" dirty="0"/>
          </a:p>
        </p:txBody>
      </p:sp>
      <p:cxnSp>
        <p:nvCxnSpPr>
          <p:cNvPr id="37" name="Straight Connector 36"/>
          <p:cNvCxnSpPr/>
          <p:nvPr/>
        </p:nvCxnSpPr>
        <p:spPr>
          <a:xfrm>
            <a:off x="3152901" y="4863471"/>
            <a:ext cx="3832099" cy="0"/>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5195332" y="2372320"/>
            <a:ext cx="748268" cy="369332"/>
          </a:xfrm>
          <a:prstGeom prst="rect">
            <a:avLst/>
          </a:prstGeom>
          <a:noFill/>
        </p:spPr>
        <p:txBody>
          <a:bodyPr wrap="square" rtlCol="0">
            <a:spAutoFit/>
          </a:bodyPr>
          <a:lstStyle/>
          <a:p>
            <a:r>
              <a:rPr lang="en-US" dirty="0" smtClean="0"/>
              <a:t>push</a:t>
            </a:r>
            <a:endParaRPr lang="en-US" dirty="0"/>
          </a:p>
        </p:txBody>
      </p:sp>
      <p:sp>
        <p:nvSpPr>
          <p:cNvPr id="39" name="TextBox 38"/>
          <p:cNvSpPr txBox="1"/>
          <p:nvPr/>
        </p:nvSpPr>
        <p:spPr>
          <a:xfrm>
            <a:off x="5613400" y="1231900"/>
            <a:ext cx="664302" cy="369332"/>
          </a:xfrm>
          <a:prstGeom prst="rect">
            <a:avLst/>
          </a:prstGeom>
          <a:noFill/>
        </p:spPr>
        <p:txBody>
          <a:bodyPr wrap="square" rtlCol="0">
            <a:spAutoFit/>
          </a:bodyPr>
          <a:lstStyle/>
          <a:p>
            <a:r>
              <a:rPr lang="en-US" dirty="0" smtClean="0"/>
              <a:t>pull</a:t>
            </a:r>
            <a:endParaRPr lang="en-US" dirty="0"/>
          </a:p>
        </p:txBody>
      </p:sp>
      <p:sp>
        <p:nvSpPr>
          <p:cNvPr id="23" name="TextBox 22"/>
          <p:cNvSpPr txBox="1"/>
          <p:nvPr/>
        </p:nvSpPr>
        <p:spPr>
          <a:xfrm>
            <a:off x="4495800" y="4523357"/>
            <a:ext cx="977900" cy="369332"/>
          </a:xfrm>
          <a:prstGeom prst="rect">
            <a:avLst/>
          </a:prstGeom>
          <a:noFill/>
        </p:spPr>
        <p:txBody>
          <a:bodyPr wrap="square" rtlCol="0">
            <a:spAutoFit/>
          </a:bodyPr>
          <a:lstStyle/>
          <a:p>
            <a:r>
              <a:rPr lang="en-US" dirty="0" smtClean="0">
                <a:solidFill>
                  <a:srgbClr val="3366FF"/>
                </a:solidFill>
              </a:rPr>
              <a:t>‘cold’</a:t>
            </a:r>
            <a:endParaRPr lang="en-US" dirty="0">
              <a:solidFill>
                <a:srgbClr val="3366FF"/>
              </a:solidFill>
            </a:endParaRPr>
          </a:p>
        </p:txBody>
      </p:sp>
      <p:sp>
        <p:nvSpPr>
          <p:cNvPr id="36" name="Rectangle 35"/>
          <p:cNvSpPr/>
          <p:nvPr/>
        </p:nvSpPr>
        <p:spPr>
          <a:xfrm>
            <a:off x="6553200" y="4762500"/>
            <a:ext cx="330200" cy="13018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p:nvPr/>
        </p:nvSpPr>
        <p:spPr>
          <a:xfrm>
            <a:off x="5613400" y="4863471"/>
            <a:ext cx="330200" cy="153029"/>
          </a:xfrm>
          <a:prstGeom prst="ellipse">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8676473"/>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36600" y="228600"/>
            <a:ext cx="7670800" cy="6388100"/>
          </a:xfrm>
          <a:prstGeom prst="rect">
            <a:avLst/>
          </a:prstGeom>
          <a:effectLst>
            <a:outerShdw blurRad="50800" dist="38100" dir="2700000" sx="0" sy="0" algn="tl" rotWithShape="0">
              <a:srgbClr val="000000"/>
            </a:outerShdw>
          </a:effectLst>
        </p:spPr>
      </p:pic>
      <p:cxnSp>
        <p:nvCxnSpPr>
          <p:cNvPr id="4" name="Straight Arrow Connector 3"/>
          <p:cNvCxnSpPr>
            <a:endCxn id="16" idx="0"/>
          </p:cNvCxnSpPr>
          <p:nvPr/>
        </p:nvCxnSpPr>
        <p:spPr>
          <a:xfrm flipV="1">
            <a:off x="4062752" y="1610126"/>
            <a:ext cx="960113" cy="892266"/>
          </a:xfrm>
          <a:prstGeom prst="straightConnector1">
            <a:avLst/>
          </a:prstGeom>
          <a:ln w="38100" cmpd="sng">
            <a:prstDash val="dash"/>
            <a:tailEnd type="arrow"/>
          </a:ln>
        </p:spPr>
        <p:style>
          <a:lnRef idx="2">
            <a:schemeClr val="accent1"/>
          </a:lnRef>
          <a:fillRef idx="0">
            <a:schemeClr val="accent1"/>
          </a:fillRef>
          <a:effectRef idx="1">
            <a:schemeClr val="accent1"/>
          </a:effectRef>
          <a:fontRef idx="minor">
            <a:schemeClr val="tx1"/>
          </a:fontRef>
        </p:style>
      </p:cxnSp>
      <p:cxnSp>
        <p:nvCxnSpPr>
          <p:cNvPr id="5" name="Straight Arrow Connector 4"/>
          <p:cNvCxnSpPr/>
          <p:nvPr/>
        </p:nvCxnSpPr>
        <p:spPr>
          <a:xfrm>
            <a:off x="6299270" y="1408381"/>
            <a:ext cx="2108130" cy="603592"/>
          </a:xfrm>
          <a:prstGeom prst="straightConnector1">
            <a:avLst/>
          </a:prstGeom>
          <a:ln w="38100" cmpd="sng">
            <a:prstDash val="dash"/>
            <a:tailEnd type="arrow"/>
          </a:ln>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flipV="1">
            <a:off x="3573883" y="2605996"/>
            <a:ext cx="0" cy="1028131"/>
          </a:xfrm>
          <a:prstGeom prst="straightConnector1">
            <a:avLst/>
          </a:prstGeom>
          <a:ln w="38100" cmpd="sng">
            <a:prstDash val="dash"/>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2564972" y="2992810"/>
            <a:ext cx="1219619" cy="707886"/>
          </a:xfrm>
          <a:prstGeom prst="rect">
            <a:avLst/>
          </a:prstGeom>
          <a:noFill/>
        </p:spPr>
        <p:txBody>
          <a:bodyPr wrap="square" rtlCol="0">
            <a:spAutoFit/>
          </a:bodyPr>
          <a:lstStyle/>
          <a:p>
            <a:r>
              <a:rPr lang="en-US" sz="2000" dirty="0" smtClean="0">
                <a:solidFill>
                  <a:srgbClr val="3366FF"/>
                </a:solidFill>
              </a:rPr>
              <a:t>Phonon physics</a:t>
            </a:r>
            <a:endParaRPr lang="en-US" sz="2000" dirty="0">
              <a:solidFill>
                <a:srgbClr val="3366FF"/>
              </a:solidFill>
            </a:endParaRPr>
          </a:p>
        </p:txBody>
      </p:sp>
      <p:sp>
        <p:nvSpPr>
          <p:cNvPr id="15" name="TextBox 14"/>
          <p:cNvSpPr txBox="1"/>
          <p:nvPr/>
        </p:nvSpPr>
        <p:spPr>
          <a:xfrm>
            <a:off x="7003380" y="1215097"/>
            <a:ext cx="1533954" cy="400110"/>
          </a:xfrm>
          <a:prstGeom prst="rect">
            <a:avLst/>
          </a:prstGeom>
          <a:noFill/>
        </p:spPr>
        <p:txBody>
          <a:bodyPr wrap="square" rtlCol="0">
            <a:spAutoFit/>
          </a:bodyPr>
          <a:lstStyle/>
          <a:p>
            <a:r>
              <a:rPr lang="en-US" sz="2000" dirty="0" err="1">
                <a:solidFill>
                  <a:srgbClr val="3366FF"/>
                </a:solidFill>
              </a:rPr>
              <a:t>S</a:t>
            </a:r>
            <a:r>
              <a:rPr lang="en-US" sz="2000" dirty="0" err="1" smtClean="0">
                <a:solidFill>
                  <a:srgbClr val="3366FF"/>
                </a:solidFill>
              </a:rPr>
              <a:t>ubadiabat</a:t>
            </a:r>
            <a:endParaRPr lang="en-US" sz="2000" dirty="0">
              <a:solidFill>
                <a:srgbClr val="3366FF"/>
              </a:solidFill>
            </a:endParaRPr>
          </a:p>
        </p:txBody>
      </p:sp>
      <p:sp>
        <p:nvSpPr>
          <p:cNvPr id="16" name="Arc 15"/>
          <p:cNvSpPr/>
          <p:nvPr/>
        </p:nvSpPr>
        <p:spPr>
          <a:xfrm rot="19706774">
            <a:off x="4139206" y="1553728"/>
            <a:ext cx="2209593" cy="916489"/>
          </a:xfrm>
          <a:prstGeom prst="arc">
            <a:avLst>
              <a:gd name="adj1" fmla="val 16363775"/>
              <a:gd name="adj2" fmla="val 294469"/>
            </a:avLst>
          </a:prstGeom>
          <a:ln w="38100" cmpd="sng">
            <a:prstDash val="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 name="TextBox 2"/>
          <p:cNvSpPr txBox="1"/>
          <p:nvPr/>
        </p:nvSpPr>
        <p:spPr>
          <a:xfrm>
            <a:off x="5611000" y="4501002"/>
            <a:ext cx="3102931" cy="461665"/>
          </a:xfrm>
          <a:prstGeom prst="rect">
            <a:avLst/>
          </a:prstGeom>
          <a:noFill/>
        </p:spPr>
        <p:txBody>
          <a:bodyPr wrap="square" rtlCol="0">
            <a:spAutoFit/>
          </a:bodyPr>
          <a:lstStyle/>
          <a:p>
            <a:r>
              <a:rPr lang="en-US" sz="2400" dirty="0" smtClean="0">
                <a:solidFill>
                  <a:srgbClr val="0000FF"/>
                </a:solidFill>
              </a:rPr>
              <a:t>Corrected for physics</a:t>
            </a:r>
            <a:endParaRPr lang="en-US" sz="2400" dirty="0">
              <a:solidFill>
                <a:srgbClr val="0000FF"/>
              </a:solidFill>
            </a:endParaRPr>
          </a:p>
        </p:txBody>
      </p:sp>
      <p:sp>
        <p:nvSpPr>
          <p:cNvPr id="7" name="TextBox 6"/>
          <p:cNvSpPr txBox="1"/>
          <p:nvPr/>
        </p:nvSpPr>
        <p:spPr>
          <a:xfrm>
            <a:off x="5515972" y="2375163"/>
            <a:ext cx="2476168" cy="461665"/>
          </a:xfrm>
          <a:prstGeom prst="rect">
            <a:avLst/>
          </a:prstGeom>
          <a:noFill/>
        </p:spPr>
        <p:txBody>
          <a:bodyPr wrap="square" rtlCol="0">
            <a:spAutoFit/>
          </a:bodyPr>
          <a:lstStyle/>
          <a:p>
            <a:r>
              <a:rPr lang="en-US" sz="2400" dirty="0" smtClean="0"/>
              <a:t>MORB </a:t>
            </a:r>
            <a:r>
              <a:rPr lang="en-US" sz="2400" dirty="0" err="1" smtClean="0"/>
              <a:t>geotherm</a:t>
            </a:r>
            <a:endParaRPr lang="en-US" sz="2400" dirty="0"/>
          </a:p>
        </p:txBody>
      </p:sp>
      <p:sp>
        <p:nvSpPr>
          <p:cNvPr id="8" name="Rectangle 7"/>
          <p:cNvSpPr/>
          <p:nvPr/>
        </p:nvSpPr>
        <p:spPr>
          <a:xfrm rot="21339875">
            <a:off x="2033940" y="2000442"/>
            <a:ext cx="5359892" cy="369332"/>
          </a:xfrm>
          <a:prstGeom prst="rect">
            <a:avLst/>
          </a:prstGeom>
          <a:solidFill>
            <a:schemeClr val="bg1"/>
          </a:solidFill>
        </p:spPr>
        <p:txBody>
          <a:bodyPr wrap="square">
            <a:spAutoFit/>
          </a:bodyPr>
          <a:lstStyle/>
          <a:p>
            <a:r>
              <a:rPr lang="en-US" b="1" dirty="0" err="1" smtClean="0"/>
              <a:t>Tp</a:t>
            </a:r>
            <a:r>
              <a:rPr lang="en-US" b="1" dirty="0"/>
              <a:t> (</a:t>
            </a:r>
            <a:r>
              <a:rPr lang="en-US" b="1" dirty="0" err="1" smtClean="0"/>
              <a:t>peridotite</a:t>
            </a:r>
            <a:r>
              <a:rPr lang="en-US" b="1" dirty="0" smtClean="0"/>
              <a:t> source) 1280-1400C </a:t>
            </a:r>
            <a:r>
              <a:rPr lang="en-US" b="1" dirty="0"/>
              <a:t>for MORB</a:t>
            </a:r>
            <a:endParaRPr lang="en-US" dirty="0"/>
          </a:p>
        </p:txBody>
      </p:sp>
      <p:cxnSp>
        <p:nvCxnSpPr>
          <p:cNvPr id="10" name="Straight Arrow Connector 9"/>
          <p:cNvCxnSpPr/>
          <p:nvPr/>
        </p:nvCxnSpPr>
        <p:spPr>
          <a:xfrm flipH="1">
            <a:off x="1892613" y="2502392"/>
            <a:ext cx="149417" cy="10360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rot="20823365">
            <a:off x="278972" y="1060155"/>
            <a:ext cx="4572000" cy="646331"/>
          </a:xfrm>
          <a:prstGeom prst="rect">
            <a:avLst/>
          </a:prstGeom>
          <a:solidFill>
            <a:schemeClr val="bg1"/>
          </a:solidFill>
        </p:spPr>
        <p:txBody>
          <a:bodyPr>
            <a:spAutoFit/>
          </a:bodyPr>
          <a:lstStyle/>
          <a:p>
            <a:r>
              <a:rPr lang="en-US" b="1" dirty="0" err="1" smtClean="0"/>
              <a:t>Tp</a:t>
            </a:r>
            <a:r>
              <a:rPr lang="en-US" b="1" dirty="0" smtClean="0"/>
              <a:t> ~1550 C, Hawaiian </a:t>
            </a:r>
            <a:r>
              <a:rPr lang="en-US" b="1" dirty="0"/>
              <a:t>magmas </a:t>
            </a:r>
            <a:r>
              <a:rPr lang="en-US" b="1" dirty="0" smtClean="0"/>
              <a:t>&amp;</a:t>
            </a:r>
          </a:p>
          <a:p>
            <a:r>
              <a:rPr lang="en-US" b="1" dirty="0" smtClean="0"/>
              <a:t> </a:t>
            </a:r>
            <a:r>
              <a:rPr lang="en-US" b="1" dirty="0" err="1" smtClean="0"/>
              <a:t>Gorgona</a:t>
            </a:r>
            <a:r>
              <a:rPr lang="en-US" b="1" dirty="0"/>
              <a:t> </a:t>
            </a:r>
            <a:r>
              <a:rPr lang="en-US" b="1" dirty="0" err="1" smtClean="0"/>
              <a:t>komatiites</a:t>
            </a:r>
            <a:endParaRPr lang="en-US" b="1" dirty="0"/>
          </a:p>
        </p:txBody>
      </p:sp>
      <p:cxnSp>
        <p:nvCxnSpPr>
          <p:cNvPr id="23" name="Straight Connector 22"/>
          <p:cNvCxnSpPr/>
          <p:nvPr/>
        </p:nvCxnSpPr>
        <p:spPr>
          <a:xfrm flipV="1">
            <a:off x="1892613" y="1519158"/>
            <a:ext cx="2170139" cy="492815"/>
          </a:xfrm>
          <a:prstGeom prst="line">
            <a:avLst/>
          </a:prstGeom>
          <a:ln w="19050" cmpd="sng">
            <a:prstDash val="dash"/>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348638" y="6373365"/>
            <a:ext cx="3714113" cy="369332"/>
          </a:xfrm>
          <a:prstGeom prst="rect">
            <a:avLst/>
          </a:prstGeom>
          <a:noFill/>
        </p:spPr>
        <p:txBody>
          <a:bodyPr wrap="square" rtlCol="0">
            <a:spAutoFit/>
          </a:bodyPr>
          <a:lstStyle/>
          <a:p>
            <a:r>
              <a:rPr lang="en-US" dirty="0" smtClean="0"/>
              <a:t>McKenzie &amp; </a:t>
            </a:r>
            <a:r>
              <a:rPr lang="en-US" dirty="0" err="1" smtClean="0"/>
              <a:t>Bickle</a:t>
            </a:r>
            <a:r>
              <a:rPr lang="en-US" dirty="0" smtClean="0"/>
              <a:t> 1988 (corrected)</a:t>
            </a:r>
            <a:endParaRPr lang="en-US" dirty="0"/>
          </a:p>
        </p:txBody>
      </p:sp>
      <p:sp>
        <p:nvSpPr>
          <p:cNvPr id="31" name="Rectangle 30"/>
          <p:cNvSpPr/>
          <p:nvPr/>
        </p:nvSpPr>
        <p:spPr>
          <a:xfrm>
            <a:off x="1466634" y="492756"/>
            <a:ext cx="5192236" cy="398001"/>
          </a:xfrm>
          <a:prstGeom prst="rect">
            <a:avLst/>
          </a:prstGeom>
          <a:solidFill>
            <a:schemeClr val="bg1"/>
          </a:solidFill>
          <a:ln>
            <a:solidFill>
              <a:schemeClr val="bg1"/>
            </a:solidFill>
          </a:ln>
          <a:effectLst>
            <a:outerShdw dir="5400000" sx="0" sy="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p:nvSpPr>
        <p:spPr>
          <a:xfrm>
            <a:off x="5291847" y="681969"/>
            <a:ext cx="1892613" cy="400110"/>
          </a:xfrm>
          <a:prstGeom prst="rect">
            <a:avLst/>
          </a:prstGeom>
          <a:noFill/>
        </p:spPr>
        <p:txBody>
          <a:bodyPr wrap="square" rtlCol="0">
            <a:spAutoFit/>
          </a:bodyPr>
          <a:lstStyle/>
          <a:p>
            <a:r>
              <a:rPr lang="en-US" sz="2000" dirty="0" smtClean="0">
                <a:solidFill>
                  <a:srgbClr val="0000FF"/>
                </a:solidFill>
              </a:rPr>
              <a:t>Surface waves</a:t>
            </a:r>
            <a:endParaRPr lang="en-US" sz="2000" dirty="0">
              <a:solidFill>
                <a:srgbClr val="0000FF"/>
              </a:solidFill>
            </a:endParaRPr>
          </a:p>
        </p:txBody>
      </p:sp>
      <p:sp>
        <p:nvSpPr>
          <p:cNvPr id="34" name="Rectangle 33"/>
          <p:cNvSpPr/>
          <p:nvPr/>
        </p:nvSpPr>
        <p:spPr>
          <a:xfrm>
            <a:off x="1656037" y="2011973"/>
            <a:ext cx="1282494" cy="198359"/>
          </a:xfrm>
          <a:prstGeom prst="rect">
            <a:avLst/>
          </a:prstGeom>
          <a:solidFill>
            <a:schemeClr val="bg1"/>
          </a:solidFill>
          <a:ln>
            <a:solidFill>
              <a:schemeClr val="bg1"/>
            </a:solidFill>
          </a:ln>
          <a:effectLst>
            <a:outerShdw dir="5400000" sx="0" sy="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TextBox 34"/>
          <p:cNvSpPr txBox="1"/>
          <p:nvPr/>
        </p:nvSpPr>
        <p:spPr>
          <a:xfrm>
            <a:off x="1656037" y="1931991"/>
            <a:ext cx="485605" cy="369332"/>
          </a:xfrm>
          <a:prstGeom prst="rect">
            <a:avLst/>
          </a:prstGeom>
          <a:noFill/>
        </p:spPr>
        <p:txBody>
          <a:bodyPr wrap="square" rtlCol="0">
            <a:spAutoFit/>
          </a:bodyPr>
          <a:lstStyle/>
          <a:p>
            <a:r>
              <a:rPr lang="en-US" dirty="0" smtClean="0"/>
              <a:t>Z</a:t>
            </a:r>
            <a:endParaRPr lang="en-US" dirty="0"/>
          </a:p>
        </p:txBody>
      </p:sp>
      <p:cxnSp>
        <p:nvCxnSpPr>
          <p:cNvPr id="37" name="Straight Arrow Connector 36"/>
          <p:cNvCxnSpPr/>
          <p:nvPr/>
        </p:nvCxnSpPr>
        <p:spPr>
          <a:xfrm>
            <a:off x="1466634" y="1931991"/>
            <a:ext cx="425979" cy="7998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5515972" y="3092427"/>
            <a:ext cx="672376" cy="400110"/>
          </a:xfrm>
          <a:prstGeom prst="rect">
            <a:avLst/>
          </a:prstGeom>
          <a:noFill/>
        </p:spPr>
        <p:txBody>
          <a:bodyPr wrap="square" rtlCol="0">
            <a:spAutoFit/>
          </a:bodyPr>
          <a:lstStyle/>
          <a:p>
            <a:r>
              <a:rPr lang="en-US" sz="2000" b="1" dirty="0" smtClean="0"/>
              <a:t>sub</a:t>
            </a:r>
            <a:endParaRPr lang="en-US" sz="2000" b="1" dirty="0"/>
          </a:p>
        </p:txBody>
      </p:sp>
      <p:sp>
        <p:nvSpPr>
          <p:cNvPr id="41" name="TextBox 40"/>
          <p:cNvSpPr txBox="1"/>
          <p:nvPr/>
        </p:nvSpPr>
        <p:spPr>
          <a:xfrm>
            <a:off x="2328413" y="5092913"/>
            <a:ext cx="2091836" cy="707886"/>
          </a:xfrm>
          <a:prstGeom prst="rect">
            <a:avLst/>
          </a:prstGeom>
          <a:solidFill>
            <a:schemeClr val="bg1"/>
          </a:solidFill>
        </p:spPr>
        <p:txBody>
          <a:bodyPr wrap="square" rtlCol="0">
            <a:spAutoFit/>
          </a:bodyPr>
          <a:lstStyle/>
          <a:p>
            <a:r>
              <a:rPr lang="en-US" sz="2000" b="1" dirty="0" smtClean="0"/>
              <a:t>Shear boundary layer</a:t>
            </a:r>
            <a:endParaRPr lang="en-US" sz="2000" b="1" dirty="0"/>
          </a:p>
        </p:txBody>
      </p:sp>
      <p:sp>
        <p:nvSpPr>
          <p:cNvPr id="42" name="Rectangle 41"/>
          <p:cNvSpPr/>
          <p:nvPr/>
        </p:nvSpPr>
        <p:spPr>
          <a:xfrm>
            <a:off x="3784591" y="3700696"/>
            <a:ext cx="1080682" cy="800306"/>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541723"/>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Taking into account physics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The conductive upper boundary layer is the likely source of &gt;1400 C </a:t>
            </a:r>
            <a:r>
              <a:rPr lang="en-US" dirty="0" err="1" smtClean="0"/>
              <a:t>midplate</a:t>
            </a:r>
            <a:r>
              <a:rPr lang="en-US" dirty="0" smtClean="0"/>
              <a:t> magmas ‘hotspots’</a:t>
            </a:r>
          </a:p>
          <a:p>
            <a:r>
              <a:rPr lang="en-US" dirty="0" smtClean="0"/>
              <a:t>It is probably </a:t>
            </a:r>
            <a:r>
              <a:rPr lang="en-US" dirty="0" err="1" smtClean="0"/>
              <a:t>harzburgite</a:t>
            </a:r>
            <a:r>
              <a:rPr lang="en-US" dirty="0" smtClean="0"/>
              <a:t> &amp; a few (&lt;2%)melt-rich sills</a:t>
            </a:r>
          </a:p>
          <a:p>
            <a:r>
              <a:rPr lang="en-US" dirty="0" smtClean="0"/>
              <a:t>The transition zone boundary layer is the source of colder MORB</a:t>
            </a:r>
          </a:p>
          <a:p>
            <a:r>
              <a:rPr lang="en-US" dirty="0" smtClean="0">
                <a:solidFill>
                  <a:srgbClr val="008000"/>
                </a:solidFill>
              </a:rPr>
              <a:t>The mantle is a top-down system, driven by cooling of the Earth</a:t>
            </a:r>
          </a:p>
          <a:p>
            <a:r>
              <a:rPr lang="en-US" dirty="0" smtClean="0">
                <a:solidFill>
                  <a:srgbClr val="008000"/>
                </a:solidFill>
              </a:rPr>
              <a:t>Prediction: the Transition Region under</a:t>
            </a:r>
          </a:p>
          <a:p>
            <a:pPr marL="0" indent="0">
              <a:buNone/>
            </a:pPr>
            <a:r>
              <a:rPr lang="en-US" dirty="0">
                <a:solidFill>
                  <a:srgbClr val="008000"/>
                </a:solidFill>
              </a:rPr>
              <a:t> </a:t>
            </a:r>
            <a:r>
              <a:rPr lang="en-US" dirty="0" smtClean="0">
                <a:solidFill>
                  <a:srgbClr val="008000"/>
                </a:solidFill>
              </a:rPr>
              <a:t>   WUSA, </a:t>
            </a:r>
            <a:r>
              <a:rPr lang="en-US" dirty="0" err="1" smtClean="0">
                <a:solidFill>
                  <a:srgbClr val="008000"/>
                </a:solidFill>
              </a:rPr>
              <a:t>S.Europe</a:t>
            </a:r>
            <a:r>
              <a:rPr lang="en-US" dirty="0" smtClean="0">
                <a:solidFill>
                  <a:srgbClr val="008000"/>
                </a:solidFill>
              </a:rPr>
              <a:t>…is cold </a:t>
            </a:r>
            <a:endParaRPr lang="en-US" dirty="0">
              <a:solidFill>
                <a:srgbClr val="008000"/>
              </a:solidFill>
            </a:endParaRPr>
          </a:p>
        </p:txBody>
      </p:sp>
      <p:sp>
        <p:nvSpPr>
          <p:cNvPr id="4" name="Cube 3"/>
          <p:cNvSpPr/>
          <p:nvPr/>
        </p:nvSpPr>
        <p:spPr>
          <a:xfrm>
            <a:off x="7813598" y="5565123"/>
            <a:ext cx="873202" cy="561040"/>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7138349" y="6142238"/>
            <a:ext cx="2005651" cy="646331"/>
          </a:xfrm>
          <a:prstGeom prst="rect">
            <a:avLst/>
          </a:prstGeom>
          <a:noFill/>
        </p:spPr>
        <p:txBody>
          <a:bodyPr wrap="square" rtlCol="0">
            <a:spAutoFit/>
          </a:bodyPr>
          <a:lstStyle/>
          <a:p>
            <a:r>
              <a:rPr lang="en-US" i="1" dirty="0" smtClean="0"/>
              <a:t>This is all outside the canonical box</a:t>
            </a:r>
            <a:endParaRPr lang="en-US" i="1" dirty="0"/>
          </a:p>
        </p:txBody>
      </p:sp>
      <p:sp>
        <p:nvSpPr>
          <p:cNvPr id="7" name="Oval 6"/>
          <p:cNvSpPr/>
          <p:nvPr/>
        </p:nvSpPr>
        <p:spPr>
          <a:xfrm>
            <a:off x="8686800" y="274638"/>
            <a:ext cx="317500" cy="334962"/>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4533014"/>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From broad-band waveform seismology </a:t>
            </a:r>
            <a:endParaRPr lang="en-US" dirty="0"/>
          </a:p>
        </p:txBody>
      </p:sp>
      <p:sp>
        <p:nvSpPr>
          <p:cNvPr id="3" name="Content Placeholder 2"/>
          <p:cNvSpPr>
            <a:spLocks noGrp="1"/>
          </p:cNvSpPr>
          <p:nvPr>
            <p:ph idx="1"/>
          </p:nvPr>
        </p:nvSpPr>
        <p:spPr>
          <a:xfrm>
            <a:off x="457199" y="1600200"/>
            <a:ext cx="8385349" cy="4525963"/>
          </a:xfrm>
        </p:spPr>
        <p:txBody>
          <a:bodyPr>
            <a:normAutofit fontScale="92500" lnSpcReduction="20000"/>
          </a:bodyPr>
          <a:lstStyle/>
          <a:p>
            <a:r>
              <a:rPr lang="en-US" dirty="0" smtClean="0"/>
              <a:t>Gutenberg’s Region B &amp; LVZ are anisotropic &amp; contain 1-2% aligned melt aggregations</a:t>
            </a:r>
          </a:p>
          <a:p>
            <a:r>
              <a:rPr lang="en-US" dirty="0" smtClean="0"/>
              <a:t>They are embedded in a 200 km thick shear BL</a:t>
            </a:r>
          </a:p>
          <a:p>
            <a:r>
              <a:rPr lang="en-US" dirty="0" smtClean="0"/>
              <a:t>This is a mechanically mixed </a:t>
            </a:r>
            <a:r>
              <a:rPr lang="en-US" dirty="0" err="1" smtClean="0"/>
              <a:t>melange</a:t>
            </a:r>
            <a:r>
              <a:rPr lang="en-US" dirty="0" smtClean="0"/>
              <a:t> that contains enough melt for the largest LIP</a:t>
            </a:r>
          </a:p>
          <a:p>
            <a:r>
              <a:rPr lang="en-US" dirty="0" smtClean="0"/>
              <a:t>Below 200 km, and probably above, ridge mantle is colder than elsewhere &amp; is likely derived by passive ascent from the TZ</a:t>
            </a:r>
          </a:p>
          <a:p>
            <a:r>
              <a:rPr lang="en-US" sz="3500" dirty="0" smtClean="0">
                <a:solidFill>
                  <a:srgbClr val="008000"/>
                </a:solidFill>
              </a:rPr>
              <a:t>The mantle under Hawaii has high absolute seismic velocities (melt drained out?)</a:t>
            </a:r>
            <a:endParaRPr lang="en-US" sz="3500" dirty="0">
              <a:solidFill>
                <a:srgbClr val="008000"/>
              </a:solidFill>
            </a:endParaRPr>
          </a:p>
        </p:txBody>
      </p:sp>
      <p:sp>
        <p:nvSpPr>
          <p:cNvPr id="4" name="Cube 3"/>
          <p:cNvSpPr/>
          <p:nvPr/>
        </p:nvSpPr>
        <p:spPr>
          <a:xfrm>
            <a:off x="7974372" y="5963828"/>
            <a:ext cx="712428" cy="498325"/>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6411495"/>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435100"/>
            <a:ext cx="9144000" cy="3986294"/>
          </a:xfrm>
          <a:prstGeom prst="rect">
            <a:avLst/>
          </a:prstGeom>
        </p:spPr>
      </p:pic>
      <p:sp>
        <p:nvSpPr>
          <p:cNvPr id="3" name="Rectangle 2"/>
          <p:cNvSpPr/>
          <p:nvPr/>
        </p:nvSpPr>
        <p:spPr>
          <a:xfrm>
            <a:off x="533400" y="5638800"/>
            <a:ext cx="8229600" cy="830997"/>
          </a:xfrm>
          <a:prstGeom prst="rect">
            <a:avLst/>
          </a:prstGeom>
        </p:spPr>
        <p:txBody>
          <a:bodyPr wrap="square">
            <a:spAutoFit/>
          </a:bodyPr>
          <a:lstStyle/>
          <a:p>
            <a:r>
              <a:rPr lang="en-US" dirty="0"/>
              <a:t>H. Sugioka et al. / Physics of the Earth and Planetary Interiors 179 (2010) 1–6</a:t>
            </a:r>
          </a:p>
        </p:txBody>
      </p:sp>
      <p:sp>
        <p:nvSpPr>
          <p:cNvPr id="4" name="TextBox 3"/>
          <p:cNvSpPr txBox="1"/>
          <p:nvPr/>
        </p:nvSpPr>
        <p:spPr>
          <a:xfrm>
            <a:off x="533400" y="228600"/>
            <a:ext cx="7772400" cy="1077218"/>
          </a:xfrm>
          <a:prstGeom prst="rect">
            <a:avLst/>
          </a:prstGeom>
          <a:noFill/>
        </p:spPr>
        <p:txBody>
          <a:bodyPr wrap="square" rtlCol="0">
            <a:spAutoFit/>
          </a:bodyPr>
          <a:lstStyle/>
          <a:p>
            <a:r>
              <a:rPr lang="en-US" sz="3200" dirty="0" smtClean="0"/>
              <a:t>Transition Zone under WUSA, </a:t>
            </a:r>
            <a:r>
              <a:rPr lang="en-US" sz="3200" dirty="0" err="1" smtClean="0"/>
              <a:t>E.Asia</a:t>
            </a:r>
            <a:r>
              <a:rPr lang="en-US" sz="3200" dirty="0" smtClean="0"/>
              <a:t>, </a:t>
            </a:r>
            <a:r>
              <a:rPr lang="en-US" sz="3200" dirty="0" err="1" smtClean="0"/>
              <a:t>S.Europe</a:t>
            </a:r>
            <a:r>
              <a:rPr lang="en-US" sz="3200" dirty="0" smtClean="0"/>
              <a:t>…cooled by </a:t>
            </a:r>
            <a:r>
              <a:rPr lang="en-US" sz="3200" dirty="0" err="1" smtClean="0"/>
              <a:t>subduction</a:t>
            </a:r>
            <a:endParaRPr lang="en-US" sz="3200" dirty="0"/>
          </a:p>
        </p:txBody>
      </p:sp>
      <p:cxnSp>
        <p:nvCxnSpPr>
          <p:cNvPr id="6" name="Straight Arrow Connector 5"/>
          <p:cNvCxnSpPr/>
          <p:nvPr/>
        </p:nvCxnSpPr>
        <p:spPr>
          <a:xfrm flipH="1">
            <a:off x="8204200" y="2667000"/>
            <a:ext cx="101600" cy="35560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8204200" y="2726034"/>
            <a:ext cx="1181100" cy="307777"/>
          </a:xfrm>
          <a:prstGeom prst="rect">
            <a:avLst/>
          </a:prstGeom>
          <a:noFill/>
        </p:spPr>
        <p:txBody>
          <a:bodyPr wrap="square" rtlCol="0">
            <a:spAutoFit/>
          </a:bodyPr>
          <a:lstStyle/>
          <a:p>
            <a:r>
              <a:rPr lang="en-US" sz="1400" dirty="0" smtClean="0"/>
              <a:t>disconnect</a:t>
            </a:r>
            <a:endParaRPr lang="en-US" sz="1400" dirty="0"/>
          </a:p>
        </p:txBody>
      </p:sp>
    </p:spTree>
    <p:extLst>
      <p:ext uri="{BB962C8B-B14F-4D97-AF65-F5344CB8AC3E}">
        <p14:creationId xmlns:p14="http://schemas.microsoft.com/office/powerpoint/2010/main" val="240181204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9465" y="1537286"/>
            <a:ext cx="7890935" cy="4681282"/>
          </a:xfrm>
          <a:prstGeom prst="rect">
            <a:avLst/>
          </a:prstGeom>
        </p:spPr>
        <p:txBody>
          <a:bodyPr wrap="square">
            <a:spAutoFit/>
          </a:bodyPr>
          <a:lstStyle/>
          <a:p>
            <a:pPr>
              <a:lnSpc>
                <a:spcPct val="80000"/>
              </a:lnSpc>
            </a:pPr>
            <a:r>
              <a:rPr lang="en-US" sz="2400" dirty="0"/>
              <a:t>Non</a:t>
            </a:r>
            <a:r>
              <a:rPr lang="en-US" sz="2400" b="1" dirty="0"/>
              <a:t>-</a:t>
            </a:r>
            <a:r>
              <a:rPr lang="en-US" sz="2400" b="1" dirty="0" err="1"/>
              <a:t>Adiabaticity</a:t>
            </a:r>
            <a:r>
              <a:rPr lang="en-US" sz="2400" b="1" dirty="0"/>
              <a:t>-</a:t>
            </a:r>
            <a:r>
              <a:rPr lang="en-US" sz="2400" dirty="0">
                <a:solidFill>
                  <a:srgbClr val="008000"/>
                </a:solidFill>
              </a:rPr>
              <a:t>increases upper boundary layer temperatures by </a:t>
            </a:r>
            <a:r>
              <a:rPr lang="en-US" sz="2400" dirty="0">
                <a:solidFill>
                  <a:srgbClr val="FF0000"/>
                </a:solidFill>
              </a:rPr>
              <a:t>~200 K </a:t>
            </a:r>
            <a:r>
              <a:rPr lang="en-US" sz="2400" dirty="0">
                <a:solidFill>
                  <a:srgbClr val="008000"/>
                </a:solidFill>
              </a:rPr>
              <a:t>(thick thermal boundary layer) &amp; decreases deep mantle temperatures by ~300-400  K.</a:t>
            </a:r>
          </a:p>
          <a:p>
            <a:pPr>
              <a:lnSpc>
                <a:spcPct val="80000"/>
              </a:lnSpc>
            </a:pPr>
            <a:endParaRPr lang="en-US" sz="2400" b="1" dirty="0" smtClean="0"/>
          </a:p>
          <a:p>
            <a:pPr>
              <a:lnSpc>
                <a:spcPct val="80000"/>
              </a:lnSpc>
            </a:pPr>
            <a:r>
              <a:rPr lang="en-US" sz="2400" b="1" dirty="0" smtClean="0"/>
              <a:t>Ambient</a:t>
            </a:r>
            <a:r>
              <a:rPr lang="en-US" sz="2400" dirty="0"/>
              <a:t>-ridge </a:t>
            </a:r>
            <a:r>
              <a:rPr lang="en-US" sz="2400" dirty="0">
                <a:solidFill>
                  <a:srgbClr val="008000"/>
                </a:solidFill>
              </a:rPr>
              <a:t>(MORB) mantle* is not the ambient shallow mantle under </a:t>
            </a:r>
            <a:r>
              <a:rPr lang="en-US" sz="2400" dirty="0" err="1">
                <a:solidFill>
                  <a:srgbClr val="008000"/>
                </a:solidFill>
              </a:rPr>
              <a:t>midplate</a:t>
            </a:r>
            <a:r>
              <a:rPr lang="en-US" sz="2400" dirty="0">
                <a:solidFill>
                  <a:srgbClr val="008000"/>
                </a:solidFill>
              </a:rPr>
              <a:t> </a:t>
            </a:r>
            <a:r>
              <a:rPr lang="en-US" sz="2400" dirty="0" smtClean="0">
                <a:solidFill>
                  <a:srgbClr val="008000"/>
                </a:solidFill>
              </a:rPr>
              <a:t>locations (seismology)</a:t>
            </a:r>
            <a:r>
              <a:rPr lang="en-US" sz="2400" dirty="0" smtClean="0"/>
              <a:t>. </a:t>
            </a:r>
            <a:endParaRPr lang="en-US" sz="2400" dirty="0"/>
          </a:p>
          <a:p>
            <a:pPr>
              <a:lnSpc>
                <a:spcPct val="80000"/>
              </a:lnSpc>
            </a:pPr>
            <a:endParaRPr lang="en-US" sz="2400" dirty="0"/>
          </a:p>
          <a:p>
            <a:pPr>
              <a:lnSpc>
                <a:spcPct val="80000"/>
              </a:lnSpc>
            </a:pPr>
            <a:r>
              <a:rPr lang="en-US" sz="2400" b="1" dirty="0"/>
              <a:t>An-harmonicity</a:t>
            </a:r>
            <a:r>
              <a:rPr lang="en-US" sz="2400" dirty="0"/>
              <a:t>-causes thermal properties to vary with T and P, </a:t>
            </a:r>
            <a:r>
              <a:rPr lang="en-US" sz="2400" dirty="0">
                <a:solidFill>
                  <a:srgbClr val="FF0000"/>
                </a:solidFill>
              </a:rPr>
              <a:t>increases T in upper boundary </a:t>
            </a:r>
            <a:r>
              <a:rPr lang="en-US" sz="2400" dirty="0" smtClean="0">
                <a:solidFill>
                  <a:srgbClr val="FF0000"/>
                </a:solidFill>
              </a:rPr>
              <a:t>layer by &gt;200 K</a:t>
            </a:r>
            <a:r>
              <a:rPr lang="en-US" sz="2400" dirty="0" smtClean="0"/>
              <a:t>, insulates</a:t>
            </a:r>
            <a:r>
              <a:rPr lang="en-US" sz="2400" dirty="0"/>
              <a:t> </a:t>
            </a:r>
            <a:r>
              <a:rPr lang="en-US" sz="2400" dirty="0" smtClean="0"/>
              <a:t>underlying mantle, makes </a:t>
            </a:r>
            <a:r>
              <a:rPr lang="en-US" sz="2400" dirty="0"/>
              <a:t>deep buoyancy hard to achieve</a:t>
            </a:r>
            <a:r>
              <a:rPr lang="en-US" sz="2400" dirty="0" smtClean="0"/>
              <a:t>.</a:t>
            </a:r>
          </a:p>
          <a:p>
            <a:pPr>
              <a:lnSpc>
                <a:spcPct val="80000"/>
              </a:lnSpc>
            </a:pPr>
            <a:endParaRPr lang="en-US" sz="2400" b="1" dirty="0" smtClean="0"/>
          </a:p>
          <a:p>
            <a:pPr>
              <a:lnSpc>
                <a:spcPct val="80000"/>
              </a:lnSpc>
            </a:pPr>
            <a:r>
              <a:rPr lang="en-US" sz="2400" b="1" dirty="0" smtClean="0"/>
              <a:t>An</a:t>
            </a:r>
            <a:r>
              <a:rPr lang="en-US" sz="2400" b="1" dirty="0"/>
              <a:t>-isotropy</a:t>
            </a:r>
            <a:r>
              <a:rPr lang="en-US" sz="2400" b="1" dirty="0" smtClean="0"/>
              <a:t>-</a:t>
            </a:r>
            <a:r>
              <a:rPr lang="en-US" sz="2400" i="1" dirty="0" smtClean="0"/>
              <a:t>neglect </a:t>
            </a:r>
            <a:r>
              <a:rPr lang="en-US" sz="2400" i="1" dirty="0"/>
              <a:t>of </a:t>
            </a:r>
            <a:r>
              <a:rPr lang="en-US" sz="2400" dirty="0" smtClean="0"/>
              <a:t>creates  </a:t>
            </a:r>
            <a:r>
              <a:rPr lang="en-US" sz="2400" dirty="0">
                <a:solidFill>
                  <a:srgbClr val="008000"/>
                </a:solidFill>
              </a:rPr>
              <a:t>artefacts</a:t>
            </a:r>
            <a:r>
              <a:rPr lang="en-US" sz="2400" dirty="0"/>
              <a:t> in travel-time tomography &amp; </a:t>
            </a:r>
            <a:r>
              <a:rPr lang="en-US" sz="2400" i="1" dirty="0" smtClean="0"/>
              <a:t>inclusion </a:t>
            </a:r>
            <a:r>
              <a:rPr lang="en-US" sz="2400" i="1" dirty="0"/>
              <a:t>of </a:t>
            </a:r>
            <a:r>
              <a:rPr lang="en-US" sz="2400" dirty="0" smtClean="0"/>
              <a:t>shows </a:t>
            </a:r>
            <a:r>
              <a:rPr lang="en-US" sz="2400" dirty="0"/>
              <a:t>that </a:t>
            </a:r>
            <a:r>
              <a:rPr lang="en-US" sz="2400" dirty="0" smtClean="0"/>
              <a:t>~200 km ’plates’ </a:t>
            </a:r>
            <a:r>
              <a:rPr lang="en-US" sz="2400" dirty="0"/>
              <a:t>advect laterally </a:t>
            </a:r>
            <a:r>
              <a:rPr lang="en-US" sz="2400" dirty="0" smtClean="0"/>
              <a:t>&amp; </a:t>
            </a:r>
            <a:r>
              <a:rPr lang="en-US" sz="2400" dirty="0">
                <a:solidFill>
                  <a:srgbClr val="008000"/>
                </a:solidFill>
              </a:rPr>
              <a:t>ridges may be fueled from the TZ (&gt;400-km).</a:t>
            </a:r>
          </a:p>
          <a:p>
            <a:pPr>
              <a:lnSpc>
                <a:spcPct val="80000"/>
              </a:lnSpc>
            </a:pPr>
            <a:endParaRPr lang="en-US" dirty="0"/>
          </a:p>
          <a:p>
            <a:pPr>
              <a:lnSpc>
                <a:spcPct val="80000"/>
              </a:lnSpc>
            </a:pPr>
            <a:endParaRPr lang="en-US" b="1" dirty="0"/>
          </a:p>
        </p:txBody>
      </p:sp>
      <p:sp>
        <p:nvSpPr>
          <p:cNvPr id="3" name="Rectangle 2"/>
          <p:cNvSpPr/>
          <p:nvPr/>
        </p:nvSpPr>
        <p:spPr>
          <a:xfrm>
            <a:off x="389463" y="6017090"/>
            <a:ext cx="8398936" cy="621709"/>
          </a:xfrm>
          <a:prstGeom prst="rect">
            <a:avLst/>
          </a:prstGeom>
        </p:spPr>
        <p:txBody>
          <a:bodyPr wrap="square">
            <a:spAutoFit/>
          </a:bodyPr>
          <a:lstStyle/>
          <a:p>
            <a:pPr>
              <a:lnSpc>
                <a:spcPct val="80000"/>
              </a:lnSpc>
            </a:pPr>
            <a:endParaRPr lang="en-US" dirty="0"/>
          </a:p>
          <a:p>
            <a:r>
              <a:rPr lang="en-US" sz="2000" dirty="0"/>
              <a:t>*also called ‘the convecting mantle’, ‘the depleted mantle’, ‘DM’, ‘DUM’…</a:t>
            </a:r>
          </a:p>
        </p:txBody>
      </p:sp>
      <p:sp>
        <p:nvSpPr>
          <p:cNvPr id="4" name="Rectangle 3"/>
          <p:cNvSpPr/>
          <p:nvPr/>
        </p:nvSpPr>
        <p:spPr>
          <a:xfrm>
            <a:off x="389464" y="268869"/>
            <a:ext cx="8398935" cy="954107"/>
          </a:xfrm>
          <a:prstGeom prst="rect">
            <a:avLst/>
          </a:prstGeom>
        </p:spPr>
        <p:txBody>
          <a:bodyPr wrap="square">
            <a:spAutoFit/>
          </a:bodyPr>
          <a:lstStyle/>
          <a:p>
            <a:r>
              <a:rPr lang="en-US" sz="2800" dirty="0"/>
              <a:t>Implications from ‘classical” physics </a:t>
            </a:r>
            <a:r>
              <a:rPr lang="en-US" sz="2800" dirty="0" smtClean="0"/>
              <a:t>(from A- to </a:t>
            </a:r>
            <a:r>
              <a:rPr lang="en-US" sz="2800" dirty="0" err="1"/>
              <a:t>A</a:t>
            </a:r>
            <a:r>
              <a:rPr lang="en-US" sz="2800" dirty="0" err="1" smtClean="0"/>
              <a:t>ni</a:t>
            </a:r>
            <a:r>
              <a:rPr lang="en-US" sz="2800" dirty="0" smtClean="0"/>
              <a:t>-)</a:t>
            </a:r>
            <a:endParaRPr lang="en-US" sz="2800" dirty="0"/>
          </a:p>
          <a:p>
            <a:r>
              <a:rPr lang="en-US" sz="2800" dirty="0"/>
              <a:t>(Kelvin, Rutherford, Birch, Debye, </a:t>
            </a:r>
            <a:r>
              <a:rPr lang="en-US" sz="2800" dirty="0" err="1"/>
              <a:t>Gruneisen</a:t>
            </a:r>
            <a:r>
              <a:rPr lang="en-US" sz="2800" dirty="0"/>
              <a:t>)</a:t>
            </a:r>
          </a:p>
        </p:txBody>
      </p:sp>
      <p:sp>
        <p:nvSpPr>
          <p:cNvPr id="5" name="TextBox 4"/>
          <p:cNvSpPr txBox="1"/>
          <p:nvPr/>
        </p:nvSpPr>
        <p:spPr>
          <a:xfrm>
            <a:off x="124514" y="0"/>
            <a:ext cx="510508" cy="461665"/>
          </a:xfrm>
          <a:prstGeom prst="rect">
            <a:avLst/>
          </a:prstGeom>
          <a:noFill/>
        </p:spPr>
        <p:txBody>
          <a:bodyPr wrap="square" rtlCol="0">
            <a:spAutoFit/>
          </a:bodyPr>
          <a:lstStyle/>
          <a:p>
            <a:r>
              <a:rPr lang="en-US"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a:t>
            </a:r>
            <a:endParaRPr lang="en-US" sz="2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310018010"/>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633" name="Object 4"/>
          <p:cNvGraphicFramePr>
            <a:graphicFrameLocks noChangeAspect="1"/>
          </p:cNvGraphicFramePr>
          <p:nvPr/>
        </p:nvGraphicFramePr>
        <p:xfrm>
          <a:off x="609600" y="488950"/>
          <a:ext cx="7102475" cy="5270500"/>
        </p:xfrm>
        <a:graphic>
          <a:graphicData uri="http://schemas.openxmlformats.org/presentationml/2006/ole">
            <mc:AlternateContent xmlns:mc="http://schemas.openxmlformats.org/markup-compatibility/2006">
              <mc:Choice xmlns:v="urn:schemas-microsoft-com:vml" Requires="v">
                <p:oleObj spid="_x0000_s1039" name="Worksheet" r:id="rId5" imgW="6273800" imgH="4660900" progId="Excel.Sheet.8">
                  <p:embed/>
                </p:oleObj>
              </mc:Choice>
              <mc:Fallback>
                <p:oleObj name="Worksheet" r:id="rId5" imgW="6273800" imgH="4660900" progId="Excel.Shee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488950"/>
                        <a:ext cx="7102475" cy="5270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2" name="TextBox 1"/>
          <p:cNvSpPr txBox="1"/>
          <p:nvPr/>
        </p:nvSpPr>
        <p:spPr>
          <a:xfrm>
            <a:off x="7061200" y="4292600"/>
            <a:ext cx="1536700" cy="646331"/>
          </a:xfrm>
          <a:prstGeom prst="rect">
            <a:avLst/>
          </a:prstGeom>
          <a:solidFill>
            <a:schemeClr val="bg1"/>
          </a:solidFill>
          <a:ln w="57150" cmpd="sng">
            <a:solidFill>
              <a:srgbClr val="FF0000"/>
            </a:solidFill>
          </a:ln>
        </p:spPr>
        <p:txBody>
          <a:bodyPr wrap="square" rtlCol="0">
            <a:spAutoFit/>
          </a:bodyPr>
          <a:lstStyle/>
          <a:p>
            <a:r>
              <a:rPr lang="en-US" dirty="0" smtClean="0"/>
              <a:t>Low </a:t>
            </a:r>
            <a:r>
              <a:rPr lang="en-US" dirty="0" err="1" smtClean="0"/>
              <a:t>Vs</a:t>
            </a:r>
            <a:r>
              <a:rPr lang="en-US" dirty="0" smtClean="0"/>
              <a:t> but not hot!</a:t>
            </a:r>
            <a:endParaRPr lang="en-US" dirty="0"/>
          </a:p>
        </p:txBody>
      </p:sp>
    </p:spTree>
    <p:extLst>
      <p:ext uri="{BB962C8B-B14F-4D97-AF65-F5344CB8AC3E}">
        <p14:creationId xmlns:p14="http://schemas.microsoft.com/office/powerpoint/2010/main" val="1535546017"/>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685800"/>
            <a:ext cx="9144000" cy="5478643"/>
          </a:xfrm>
          <a:prstGeom prst="rect">
            <a:avLst/>
          </a:prstGeom>
        </p:spPr>
      </p:pic>
      <p:sp>
        <p:nvSpPr>
          <p:cNvPr id="3" name="TextBox 2"/>
          <p:cNvSpPr txBox="1"/>
          <p:nvPr/>
        </p:nvSpPr>
        <p:spPr>
          <a:xfrm>
            <a:off x="3963440" y="393412"/>
            <a:ext cx="4480526" cy="584776"/>
          </a:xfrm>
          <a:prstGeom prst="rect">
            <a:avLst/>
          </a:prstGeom>
          <a:noFill/>
        </p:spPr>
        <p:txBody>
          <a:bodyPr wrap="square" rtlCol="0">
            <a:spAutoFit/>
          </a:bodyPr>
          <a:lstStyle/>
          <a:p>
            <a:r>
              <a:rPr lang="en-US" sz="1600" dirty="0" err="1" smtClean="0">
                <a:solidFill>
                  <a:srgbClr val="FF0000"/>
                </a:solidFill>
              </a:rPr>
              <a:t>Subadiabatic</a:t>
            </a:r>
            <a:r>
              <a:rPr lang="en-US" sz="1600" dirty="0" smtClean="0">
                <a:solidFill>
                  <a:srgbClr val="FF0000"/>
                </a:solidFill>
              </a:rPr>
              <a:t> temperature profiles </a:t>
            </a:r>
            <a:r>
              <a:rPr lang="en-US" sz="1600" dirty="0" smtClean="0"/>
              <a:t>inferred from Caltech models via lattice dynamics</a:t>
            </a:r>
            <a:endParaRPr lang="en-US" sz="1600" dirty="0"/>
          </a:p>
        </p:txBody>
      </p:sp>
      <p:cxnSp>
        <p:nvCxnSpPr>
          <p:cNvPr id="5" name="Straight Connector 4"/>
          <p:cNvCxnSpPr/>
          <p:nvPr/>
        </p:nvCxnSpPr>
        <p:spPr>
          <a:xfrm flipH="1">
            <a:off x="4851400" y="1993900"/>
            <a:ext cx="25400" cy="2928352"/>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V="1">
            <a:off x="4965700" y="2184400"/>
            <a:ext cx="444500" cy="127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4965700" y="3517900"/>
            <a:ext cx="51435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629471" y="6164443"/>
            <a:ext cx="2322458" cy="369332"/>
          </a:xfrm>
          <a:prstGeom prst="rect">
            <a:avLst/>
          </a:prstGeom>
        </p:spPr>
        <p:txBody>
          <a:bodyPr wrap="none">
            <a:spAutoFit/>
          </a:bodyPr>
          <a:lstStyle/>
          <a:p>
            <a:r>
              <a:rPr lang="en-US" dirty="0" err="1" smtClean="0"/>
              <a:t>Xu</a:t>
            </a:r>
            <a:r>
              <a:rPr lang="en-US" dirty="0" smtClean="0"/>
              <a:t> FIGURE 2.6, 2.8, 2.9</a:t>
            </a:r>
          </a:p>
        </p:txBody>
      </p:sp>
      <p:sp>
        <p:nvSpPr>
          <p:cNvPr id="4" name="TextBox 3"/>
          <p:cNvSpPr txBox="1"/>
          <p:nvPr/>
        </p:nvSpPr>
        <p:spPr>
          <a:xfrm>
            <a:off x="629470" y="4714060"/>
            <a:ext cx="1614669" cy="830997"/>
          </a:xfrm>
          <a:prstGeom prst="rect">
            <a:avLst/>
          </a:prstGeom>
          <a:noFill/>
        </p:spPr>
        <p:txBody>
          <a:bodyPr wrap="square" rtlCol="0">
            <a:spAutoFit/>
          </a:bodyPr>
          <a:lstStyle/>
          <a:p>
            <a:r>
              <a:rPr lang="en-US" sz="2400" dirty="0" smtClean="0">
                <a:solidFill>
                  <a:srgbClr val="0000FF"/>
                </a:solidFill>
              </a:rPr>
              <a:t>Predicted </a:t>
            </a:r>
            <a:r>
              <a:rPr lang="en-US" sz="2400" dirty="0" err="1" smtClean="0">
                <a:solidFill>
                  <a:srgbClr val="0000FF"/>
                </a:solidFill>
              </a:rPr>
              <a:t>Vs</a:t>
            </a:r>
            <a:endParaRPr lang="en-US" sz="2400" dirty="0">
              <a:solidFill>
                <a:srgbClr val="0000FF"/>
              </a:solidFill>
            </a:endParaRPr>
          </a:p>
        </p:txBody>
      </p:sp>
      <p:sp>
        <p:nvSpPr>
          <p:cNvPr id="6" name="TextBox 5"/>
          <p:cNvSpPr txBox="1"/>
          <p:nvPr/>
        </p:nvSpPr>
        <p:spPr>
          <a:xfrm>
            <a:off x="1443904" y="3105029"/>
            <a:ext cx="1844022" cy="400110"/>
          </a:xfrm>
          <a:prstGeom prst="rect">
            <a:avLst/>
          </a:prstGeom>
          <a:noFill/>
        </p:spPr>
        <p:txBody>
          <a:bodyPr wrap="square" rtlCol="0">
            <a:spAutoFit/>
          </a:bodyPr>
          <a:lstStyle/>
          <a:p>
            <a:r>
              <a:rPr lang="en-US" sz="2000" dirty="0" err="1" smtClean="0">
                <a:solidFill>
                  <a:srgbClr val="000090"/>
                </a:solidFill>
              </a:rPr>
              <a:t>adiabat</a:t>
            </a:r>
            <a:endParaRPr lang="en-US" sz="2000" dirty="0">
              <a:solidFill>
                <a:srgbClr val="000090"/>
              </a:solidFill>
            </a:endParaRPr>
          </a:p>
        </p:txBody>
      </p:sp>
      <p:pic>
        <p:nvPicPr>
          <p:cNvPr id="9" name="Picture 8"/>
          <p:cNvPicPr>
            <a:picLocks noChangeAspect="1"/>
          </p:cNvPicPr>
          <p:nvPr/>
        </p:nvPicPr>
        <p:blipFill>
          <a:blip r:embed="rId4"/>
          <a:stretch>
            <a:fillRect/>
          </a:stretch>
        </p:blipFill>
        <p:spPr>
          <a:xfrm>
            <a:off x="104252" y="3505139"/>
            <a:ext cx="4098982" cy="3232136"/>
          </a:xfrm>
          <a:prstGeom prst="rect">
            <a:avLst/>
          </a:prstGeom>
        </p:spPr>
      </p:pic>
      <p:pic>
        <p:nvPicPr>
          <p:cNvPr id="11" name="Picture 10"/>
          <p:cNvPicPr>
            <a:picLocks noChangeAspect="1"/>
          </p:cNvPicPr>
          <p:nvPr/>
        </p:nvPicPr>
        <p:blipFill>
          <a:blip r:embed="rId5"/>
          <a:stretch>
            <a:fillRect/>
          </a:stretch>
        </p:blipFill>
        <p:spPr>
          <a:xfrm>
            <a:off x="197639" y="1135797"/>
            <a:ext cx="3371850" cy="2462572"/>
          </a:xfrm>
          <a:prstGeom prst="rect">
            <a:avLst/>
          </a:prstGeom>
        </p:spPr>
      </p:pic>
      <p:sp>
        <p:nvSpPr>
          <p:cNvPr id="12" name="Down Arrow 11"/>
          <p:cNvSpPr/>
          <p:nvPr/>
        </p:nvSpPr>
        <p:spPr>
          <a:xfrm>
            <a:off x="1443904" y="2371222"/>
            <a:ext cx="612758" cy="2472363"/>
          </a:xfrm>
          <a:prstGeom prst="downArrow">
            <a:avLst/>
          </a:prstGeom>
          <a:noFill/>
          <a:ln w="5715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Down Arrow 12"/>
          <p:cNvSpPr/>
          <p:nvPr/>
        </p:nvSpPr>
        <p:spPr>
          <a:xfrm>
            <a:off x="5765398" y="1125933"/>
            <a:ext cx="663077" cy="2088140"/>
          </a:xfrm>
          <a:prstGeom prst="downArrow">
            <a:avLst/>
          </a:prstGeom>
          <a:noFill/>
          <a:ln w="5715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6203703" y="3635128"/>
            <a:ext cx="1977992" cy="1477328"/>
          </a:xfrm>
          <a:prstGeom prst="rect">
            <a:avLst/>
          </a:prstGeom>
          <a:solidFill>
            <a:schemeClr val="bg1"/>
          </a:solidFill>
          <a:ln>
            <a:solidFill>
              <a:srgbClr val="0000FF"/>
            </a:solidFill>
          </a:ln>
        </p:spPr>
        <p:txBody>
          <a:bodyPr wrap="square" rtlCol="0">
            <a:spAutoFit/>
          </a:bodyPr>
          <a:lstStyle/>
          <a:p>
            <a:r>
              <a:rPr lang="en-US" dirty="0" smtClean="0"/>
              <a:t>Secular cooling, internal heating &amp; slab cooling reduce deep temperatures by &gt;200 K</a:t>
            </a:r>
            <a:endParaRPr lang="en-US" dirty="0"/>
          </a:p>
        </p:txBody>
      </p:sp>
      <p:sp>
        <p:nvSpPr>
          <p:cNvPr id="15" name="TextBox 14"/>
          <p:cNvSpPr txBox="1"/>
          <p:nvPr/>
        </p:nvSpPr>
        <p:spPr>
          <a:xfrm>
            <a:off x="629470" y="337141"/>
            <a:ext cx="2809539" cy="923330"/>
          </a:xfrm>
          <a:prstGeom prst="rect">
            <a:avLst/>
          </a:prstGeom>
          <a:noFill/>
          <a:ln>
            <a:solidFill>
              <a:srgbClr val="0000FF"/>
            </a:solidFill>
          </a:ln>
        </p:spPr>
        <p:txBody>
          <a:bodyPr wrap="square" rtlCol="0">
            <a:spAutoFit/>
          </a:bodyPr>
          <a:lstStyle/>
          <a:p>
            <a:r>
              <a:rPr lang="en-US" dirty="0" smtClean="0">
                <a:solidFill>
                  <a:srgbClr val="FF6600"/>
                </a:solidFill>
              </a:rPr>
              <a:t>Lattice conductivity </a:t>
            </a:r>
            <a:r>
              <a:rPr lang="en-US" dirty="0" smtClean="0"/>
              <a:t>decrease with T raises boundary Layer T by &gt;200 K</a:t>
            </a:r>
            <a:endParaRPr lang="en-US" dirty="0"/>
          </a:p>
        </p:txBody>
      </p:sp>
      <p:sp>
        <p:nvSpPr>
          <p:cNvPr id="16" name="TextBox 15"/>
          <p:cNvSpPr txBox="1"/>
          <p:nvPr/>
        </p:nvSpPr>
        <p:spPr>
          <a:xfrm>
            <a:off x="5113560" y="5956149"/>
            <a:ext cx="3922269" cy="923330"/>
          </a:xfrm>
          <a:prstGeom prst="rect">
            <a:avLst/>
          </a:prstGeom>
          <a:noFill/>
          <a:ln w="57150" cmpd="sng">
            <a:solidFill>
              <a:srgbClr val="3366FF"/>
            </a:solidFill>
          </a:ln>
        </p:spPr>
        <p:txBody>
          <a:bodyPr wrap="square" rtlCol="0">
            <a:spAutoFit/>
          </a:bodyPr>
          <a:lstStyle/>
          <a:p>
            <a:r>
              <a:rPr lang="en-US" dirty="0" smtClean="0">
                <a:solidFill>
                  <a:srgbClr val="FF0000"/>
                </a:solidFill>
              </a:rPr>
              <a:t>Just 3 pieces of classical physics explain T ‘excesses’ of Hawaii &amp; rule out deep mantle explanations</a:t>
            </a:r>
            <a:endParaRPr lang="en-US" dirty="0">
              <a:solidFill>
                <a:srgbClr val="FF0000"/>
              </a:solidFill>
            </a:endParaRPr>
          </a:p>
        </p:txBody>
      </p:sp>
      <p:sp>
        <p:nvSpPr>
          <p:cNvPr id="17" name="Oval 16"/>
          <p:cNvSpPr/>
          <p:nvPr/>
        </p:nvSpPr>
        <p:spPr>
          <a:xfrm>
            <a:off x="4203234" y="2528554"/>
            <a:ext cx="269726" cy="989346"/>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3963440" y="4023210"/>
            <a:ext cx="2240263" cy="899042"/>
          </a:xfrm>
          <a:prstGeom prst="rect">
            <a:avLst/>
          </a:prstGeom>
          <a:solidFill>
            <a:schemeClr val="bg1"/>
          </a:solidFill>
          <a:ln>
            <a:solidFill>
              <a:schemeClr val="bg1"/>
            </a:solidFill>
          </a:ln>
          <a:effectLst>
            <a:outerShdw dir="5400000" sx="0" sy="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6327328" y="1260471"/>
            <a:ext cx="1393585" cy="638754"/>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6922973" y="2657031"/>
            <a:ext cx="955280" cy="369332"/>
          </a:xfrm>
          <a:prstGeom prst="rect">
            <a:avLst/>
          </a:prstGeom>
          <a:noFill/>
        </p:spPr>
        <p:txBody>
          <a:bodyPr wrap="square" rtlCol="0">
            <a:spAutoFit/>
          </a:bodyPr>
          <a:lstStyle/>
          <a:p>
            <a:r>
              <a:rPr lang="en-US" sz="1400" dirty="0" err="1" smtClean="0"/>
              <a:t>adiaba</a:t>
            </a:r>
            <a:r>
              <a:rPr lang="en-US" dirty="0" err="1" smtClean="0"/>
              <a:t>t</a:t>
            </a:r>
            <a:endParaRPr lang="en-US" dirty="0"/>
          </a:p>
        </p:txBody>
      </p:sp>
      <p:sp>
        <p:nvSpPr>
          <p:cNvPr id="21" name="TextBox 20"/>
          <p:cNvSpPr txBox="1"/>
          <p:nvPr/>
        </p:nvSpPr>
        <p:spPr>
          <a:xfrm>
            <a:off x="4241819" y="2735697"/>
            <a:ext cx="1269961" cy="369332"/>
          </a:xfrm>
          <a:prstGeom prst="rect">
            <a:avLst/>
          </a:prstGeom>
          <a:noFill/>
        </p:spPr>
        <p:txBody>
          <a:bodyPr wrap="square" rtlCol="0">
            <a:spAutoFit/>
          </a:bodyPr>
          <a:lstStyle/>
          <a:p>
            <a:r>
              <a:rPr lang="en-US" dirty="0" err="1" smtClean="0"/>
              <a:t>geotherms</a:t>
            </a:r>
            <a:endParaRPr lang="en-US" dirty="0"/>
          </a:p>
        </p:txBody>
      </p:sp>
      <p:sp>
        <p:nvSpPr>
          <p:cNvPr id="23" name="TextBox 22"/>
          <p:cNvSpPr txBox="1"/>
          <p:nvPr/>
        </p:nvSpPr>
        <p:spPr>
          <a:xfrm>
            <a:off x="1966754" y="5877483"/>
            <a:ext cx="1910560" cy="369332"/>
          </a:xfrm>
          <a:prstGeom prst="rect">
            <a:avLst/>
          </a:prstGeom>
          <a:solidFill>
            <a:schemeClr val="bg1"/>
          </a:solidFill>
        </p:spPr>
        <p:txBody>
          <a:bodyPr wrap="square" rtlCol="0">
            <a:spAutoFit/>
          </a:bodyPr>
          <a:lstStyle/>
          <a:p>
            <a:r>
              <a:rPr lang="en-US" dirty="0" smtClean="0">
                <a:solidFill>
                  <a:srgbClr val="FF0000"/>
                </a:solidFill>
              </a:rPr>
              <a:t>Boundary layer</a:t>
            </a:r>
            <a:endParaRPr lang="en-US" dirty="0">
              <a:solidFill>
                <a:srgbClr val="FF0000"/>
              </a:solidFill>
            </a:endParaRPr>
          </a:p>
        </p:txBody>
      </p:sp>
      <p:cxnSp>
        <p:nvCxnSpPr>
          <p:cNvPr id="25" name="Straight Connector 24"/>
          <p:cNvCxnSpPr/>
          <p:nvPr/>
        </p:nvCxnSpPr>
        <p:spPr>
          <a:xfrm flipV="1">
            <a:off x="2539922" y="3753498"/>
            <a:ext cx="899087" cy="1090087"/>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
        <p:nvSpPr>
          <p:cNvPr id="22" name="Down Arrow 21"/>
          <p:cNvSpPr/>
          <p:nvPr/>
        </p:nvSpPr>
        <p:spPr>
          <a:xfrm>
            <a:off x="7401330" y="218989"/>
            <a:ext cx="1634499" cy="5658494"/>
          </a:xfrm>
          <a:prstGeom prst="downArrow">
            <a:avLst/>
          </a:prstGeom>
          <a:noFill/>
          <a:ln w="57150" cmpd="sng">
            <a:solidFill>
              <a:srgbClr val="FF0000"/>
            </a:solidFill>
          </a:ln>
          <a:effectLst>
            <a:outerShdw blurRad="95250" dist="165100" dir="5400000" rotWithShape="0">
              <a:srgbClr val="000000">
                <a:alpha val="57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6428475" y="1993900"/>
            <a:ext cx="1166284" cy="646331"/>
          </a:xfrm>
          <a:prstGeom prst="rect">
            <a:avLst/>
          </a:prstGeom>
          <a:noFill/>
        </p:spPr>
        <p:txBody>
          <a:bodyPr wrap="square" rtlCol="0">
            <a:spAutoFit/>
          </a:bodyPr>
          <a:lstStyle/>
          <a:p>
            <a:r>
              <a:rPr lang="en-US" dirty="0" smtClean="0">
                <a:solidFill>
                  <a:srgbClr val="FF0000"/>
                </a:solidFill>
              </a:rPr>
              <a:t>Internal heating</a:t>
            </a:r>
            <a:endParaRPr lang="en-US" dirty="0">
              <a:solidFill>
                <a:srgbClr val="FF0000"/>
              </a:solidFill>
            </a:endParaRPr>
          </a:p>
        </p:txBody>
      </p:sp>
      <p:sp>
        <p:nvSpPr>
          <p:cNvPr id="27" name="TextBox 26"/>
          <p:cNvSpPr txBox="1"/>
          <p:nvPr/>
        </p:nvSpPr>
        <p:spPr>
          <a:xfrm>
            <a:off x="3963441" y="3848100"/>
            <a:ext cx="2465034" cy="369332"/>
          </a:xfrm>
          <a:prstGeom prst="rect">
            <a:avLst/>
          </a:prstGeom>
          <a:noFill/>
        </p:spPr>
        <p:txBody>
          <a:bodyPr wrap="square" rtlCol="0">
            <a:spAutoFit/>
          </a:bodyPr>
          <a:lstStyle/>
          <a:p>
            <a:r>
              <a:rPr lang="en-US" dirty="0" smtClean="0"/>
              <a:t>150          200           250</a:t>
            </a:r>
            <a:endParaRPr lang="en-US" dirty="0"/>
          </a:p>
        </p:txBody>
      </p:sp>
      <p:sp>
        <p:nvSpPr>
          <p:cNvPr id="28" name="TextBox 27"/>
          <p:cNvSpPr txBox="1"/>
          <p:nvPr/>
        </p:nvSpPr>
        <p:spPr>
          <a:xfrm>
            <a:off x="4203234" y="3533528"/>
            <a:ext cx="1410166" cy="369332"/>
          </a:xfrm>
          <a:prstGeom prst="rect">
            <a:avLst/>
          </a:prstGeom>
          <a:noFill/>
        </p:spPr>
        <p:txBody>
          <a:bodyPr wrap="square" rtlCol="0">
            <a:spAutoFit/>
          </a:bodyPr>
          <a:lstStyle/>
          <a:p>
            <a:r>
              <a:rPr lang="en-US" dirty="0" smtClean="0"/>
              <a:t>Depth  (km)</a:t>
            </a:r>
            <a:endParaRPr lang="en-US" dirty="0"/>
          </a:p>
        </p:txBody>
      </p:sp>
    </p:spTree>
    <p:extLst>
      <p:ext uri="{BB962C8B-B14F-4D97-AF65-F5344CB8AC3E}">
        <p14:creationId xmlns:p14="http://schemas.microsoft.com/office/powerpoint/2010/main" val="3052975828"/>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79171" y="1095071"/>
            <a:ext cx="6248609" cy="5070457"/>
          </a:xfrm>
          <a:prstGeom prst="rect">
            <a:avLst/>
          </a:prstGeom>
          <a:noFill/>
          <a:ln w="3810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Up Arrow Callout 2"/>
          <p:cNvSpPr/>
          <p:nvPr/>
        </p:nvSpPr>
        <p:spPr>
          <a:xfrm>
            <a:off x="1877345" y="2935529"/>
            <a:ext cx="1619668" cy="3193191"/>
          </a:xfrm>
          <a:prstGeom prst="upArrowCallout">
            <a:avLst>
              <a:gd name="adj1" fmla="val 45994"/>
              <a:gd name="adj2" fmla="val 37678"/>
              <a:gd name="adj3" fmla="val 25000"/>
              <a:gd name="adj4" fmla="val 53420"/>
            </a:avLst>
          </a:prstGeom>
          <a:pattFill prst="dashVert">
            <a:fgClr>
              <a:srgbClr val="F2007A"/>
            </a:fgClr>
            <a:bgClr>
              <a:srgbClr val="CCFFCC"/>
            </a:bgClr>
          </a:pattFill>
          <a:ln>
            <a:noFill/>
          </a:ln>
          <a:effectLst>
            <a:outerShdw dist="23000" dir="5400000" sx="0" sy="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1702494" y="5759388"/>
            <a:ext cx="4745892" cy="36933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2871234" y="5796196"/>
            <a:ext cx="3754689" cy="646331"/>
          </a:xfrm>
          <a:prstGeom prst="rect">
            <a:avLst/>
          </a:prstGeom>
          <a:noFill/>
        </p:spPr>
        <p:txBody>
          <a:bodyPr wrap="square" rtlCol="0">
            <a:spAutoFit/>
          </a:bodyPr>
          <a:lstStyle/>
          <a:p>
            <a:r>
              <a:rPr lang="en-US" dirty="0" smtClean="0">
                <a:solidFill>
                  <a:schemeClr val="bg1"/>
                </a:solidFill>
              </a:rPr>
              <a:t>200 </a:t>
            </a:r>
            <a:r>
              <a:rPr lang="en-US" dirty="0" err="1" smtClean="0">
                <a:solidFill>
                  <a:schemeClr val="bg1"/>
                </a:solidFill>
              </a:rPr>
              <a:t>Myr</a:t>
            </a:r>
            <a:r>
              <a:rPr lang="en-US" dirty="0" smtClean="0">
                <a:solidFill>
                  <a:schemeClr val="bg1"/>
                </a:solidFill>
              </a:rPr>
              <a:t> of oceanic crust accumulation</a:t>
            </a:r>
            <a:endParaRPr lang="en-US" dirty="0">
              <a:solidFill>
                <a:schemeClr val="bg1"/>
              </a:solidFill>
            </a:endParaRPr>
          </a:p>
        </p:txBody>
      </p:sp>
      <p:sp>
        <p:nvSpPr>
          <p:cNvPr id="9" name="Cloud 8"/>
          <p:cNvSpPr/>
          <p:nvPr/>
        </p:nvSpPr>
        <p:spPr>
          <a:xfrm>
            <a:off x="2162626" y="5387690"/>
            <a:ext cx="561366" cy="524531"/>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Cloud 9"/>
          <p:cNvSpPr/>
          <p:nvPr/>
        </p:nvSpPr>
        <p:spPr>
          <a:xfrm>
            <a:off x="1279171" y="5337323"/>
            <a:ext cx="1546044" cy="828205"/>
          </a:xfrm>
          <a:prstGeom prst="cloud">
            <a:avLst/>
          </a:prstGeom>
          <a:pattFill prst="dashHorz">
            <a:fgClr>
              <a:srgbClr val="F2007A"/>
            </a:fgClr>
            <a:bgClr>
              <a:srgbClr val="CCFFCC"/>
            </a:bgClr>
          </a:pattFill>
          <a:ln>
            <a:noFill/>
          </a:ln>
          <a:effectLst>
            <a:outerShdw dist="23000" dir="5400000" sx="0" sy="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1279172" y="4647152"/>
            <a:ext cx="5982556" cy="1112236"/>
          </a:xfrm>
          <a:prstGeom prst="rect">
            <a:avLst/>
          </a:prstGeom>
          <a:pattFill prst="dashHorz">
            <a:fgClr>
              <a:srgbClr val="FF0000"/>
            </a:fgClr>
            <a:bgClr>
              <a:srgbClr val="CCFFCC"/>
            </a:bgClr>
          </a:patt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Cloud 11"/>
          <p:cNvSpPr/>
          <p:nvPr/>
        </p:nvSpPr>
        <p:spPr>
          <a:xfrm>
            <a:off x="1904952" y="4030599"/>
            <a:ext cx="1619668" cy="1113477"/>
          </a:xfrm>
          <a:prstGeom prst="cloud">
            <a:avLst/>
          </a:prstGeom>
          <a:pattFill prst="dashHorz">
            <a:fgClr>
              <a:srgbClr val="FF0000"/>
            </a:fgClr>
            <a:bgClr>
              <a:srgbClr val="CCFFCC"/>
            </a:bgClr>
          </a:pattFill>
          <a:ln>
            <a:noFill/>
          </a:ln>
          <a:effectLst>
            <a:outerShdw dist="23000" dir="5400000" sx="0" sy="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Cloud 12"/>
          <p:cNvSpPr/>
          <p:nvPr/>
        </p:nvSpPr>
        <p:spPr>
          <a:xfrm>
            <a:off x="1279172" y="5759388"/>
            <a:ext cx="1623718" cy="406140"/>
          </a:xfrm>
          <a:prstGeom prst="cloud">
            <a:avLst/>
          </a:prstGeom>
          <a:ln>
            <a:noFill/>
          </a:ln>
          <a:effectLst>
            <a:outerShdw dist="23000" dir="5400000" sx="0" sy="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Down Arrow 16"/>
          <p:cNvSpPr/>
          <p:nvPr/>
        </p:nvSpPr>
        <p:spPr>
          <a:xfrm>
            <a:off x="7132067" y="2020462"/>
            <a:ext cx="570564" cy="4108257"/>
          </a:xfrm>
          <a:prstGeom prst="downArrow">
            <a:avLst>
              <a:gd name="adj1" fmla="val 50000"/>
              <a:gd name="adj2" fmla="val 59677"/>
            </a:avLst>
          </a:prstGeom>
          <a:ln>
            <a:noFill/>
          </a:ln>
          <a:effectLst>
            <a:outerShdw blurRad="40000" dist="23000" dir="5400000" rotWithShape="0">
              <a:srgbClr val="000000">
                <a:alpha val="35000"/>
              </a:srgbClr>
            </a:outerShdw>
            <a:softEdge rad="508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1279171" y="1748432"/>
            <a:ext cx="3092096" cy="1150285"/>
          </a:xfrm>
          <a:prstGeom prst="rect">
            <a:avLst/>
          </a:prstGeom>
          <a:gradFill flip="none" rotWithShape="1">
            <a:gsLst>
              <a:gs pos="0">
                <a:schemeClr val="accent1">
                  <a:tint val="100000"/>
                  <a:shade val="100000"/>
                  <a:satMod val="130000"/>
                  <a:alpha val="34000"/>
                </a:schemeClr>
              </a:gs>
              <a:gs pos="86000">
                <a:schemeClr val="accent1">
                  <a:tint val="50000"/>
                  <a:shade val="100000"/>
                  <a:satMod val="350000"/>
                  <a:alpha val="56000"/>
                </a:schemeClr>
              </a:gs>
              <a:gs pos="53000">
                <a:schemeClr val="tx2">
                  <a:lumMod val="60000"/>
                  <a:lumOff val="40000"/>
                  <a:alpha val="90000"/>
                </a:schemeClr>
              </a:gs>
              <a:gs pos="1000">
                <a:srgbClr val="E30000"/>
              </a:gs>
            </a:gsLst>
            <a:path path="rect">
              <a:fillToRect l="100000" t="100000"/>
            </a:path>
            <a:tileRect r="-100000" b="-100000"/>
          </a:gradFill>
          <a:ln>
            <a:noFill/>
          </a:ln>
          <a:effectLst>
            <a:outerShdw dist="23000" dir="5400000" sx="0" sy="0" rotWithShape="0">
              <a:srgbClr val="000000"/>
            </a:outerShdw>
            <a:softEdge rad="508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Isosceles Triangle 18"/>
          <p:cNvSpPr/>
          <p:nvPr/>
        </p:nvSpPr>
        <p:spPr>
          <a:xfrm>
            <a:off x="1877345" y="1656411"/>
            <a:ext cx="1647275" cy="1822051"/>
          </a:xfrm>
          <a:prstGeom prst="triangle">
            <a:avLst>
              <a:gd name="adj" fmla="val 50559"/>
            </a:avLst>
          </a:prstGeom>
          <a:pattFill prst="dashHorz">
            <a:fgClr>
              <a:srgbClr val="F2007A"/>
            </a:fgClr>
            <a:bgClr>
              <a:srgbClr val="CCFFCC"/>
            </a:bgClr>
          </a:pattFill>
          <a:ln>
            <a:noFill/>
          </a:ln>
          <a:effectLst>
            <a:outerShdw dist="23000" dir="5400000" sx="0" sy="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4187212" y="1656411"/>
            <a:ext cx="3174922" cy="1315926"/>
          </a:xfrm>
          <a:prstGeom prst="rect">
            <a:avLst/>
          </a:prstGeom>
          <a:gradFill>
            <a:gsLst>
              <a:gs pos="15000">
                <a:schemeClr val="tx2">
                  <a:lumMod val="60000"/>
                  <a:lumOff val="40000"/>
                  <a:alpha val="93000"/>
                </a:schemeClr>
              </a:gs>
              <a:gs pos="81000">
                <a:srgbClr val="FF0000">
                  <a:alpha val="97000"/>
                </a:srgbClr>
              </a:gs>
              <a:gs pos="62000">
                <a:schemeClr val="accent1">
                  <a:tint val="50000"/>
                  <a:shade val="100000"/>
                  <a:satMod val="350000"/>
                  <a:alpha val="51000"/>
                </a:schemeClr>
              </a:gs>
              <a:gs pos="64000">
                <a:schemeClr val="tx2">
                  <a:lumMod val="40000"/>
                  <a:lumOff val="60000"/>
                  <a:alpha val="80000"/>
                </a:schemeClr>
              </a:gs>
            </a:gsLst>
            <a:lin ang="5580000" scaled="0"/>
          </a:gradFill>
          <a:ln>
            <a:noFill/>
          </a:ln>
          <a:effectLst>
            <a:outerShdw dist="12700" dir="5400000" sx="0" sy="0" rotWithShape="0">
              <a:srgbClr val="000000">
                <a:alpha val="75000"/>
              </a:srgbClr>
            </a:outerShdw>
            <a:softEdge rad="1397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Up Arrow 20"/>
          <p:cNvSpPr/>
          <p:nvPr/>
        </p:nvSpPr>
        <p:spPr>
          <a:xfrm>
            <a:off x="4187214" y="1604968"/>
            <a:ext cx="266878" cy="1242306"/>
          </a:xfrm>
          <a:prstGeom prst="upArrow">
            <a:avLst/>
          </a:prstGeom>
          <a:gradFill flip="none" rotWithShape="1">
            <a:gsLst>
              <a:gs pos="88000">
                <a:schemeClr val="accent1">
                  <a:tint val="50000"/>
                  <a:shade val="100000"/>
                  <a:satMod val="350000"/>
                </a:schemeClr>
              </a:gs>
              <a:gs pos="25000">
                <a:srgbClr val="E30000">
                  <a:alpha val="62000"/>
                </a:srgbClr>
              </a:gs>
            </a:gsLst>
            <a:path path="circle">
              <a:fillToRect l="100000" t="100000"/>
            </a:path>
            <a:tileRect r="-100000" b="-10000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L-Shape 21"/>
          <p:cNvSpPr/>
          <p:nvPr/>
        </p:nvSpPr>
        <p:spPr>
          <a:xfrm rot="10800000">
            <a:off x="6828379" y="1795005"/>
            <a:ext cx="699401" cy="450913"/>
          </a:xfrm>
          <a:prstGeom prst="corner">
            <a:avLst/>
          </a:prstGeom>
          <a:ln>
            <a:noFill/>
          </a:ln>
          <a:effectLst>
            <a:outerShdw dist="23000" dir="5400000" sx="0" sy="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a:off x="2443309" y="5024445"/>
            <a:ext cx="4463294" cy="584776"/>
          </a:xfrm>
          <a:prstGeom prst="rect">
            <a:avLst/>
          </a:prstGeom>
          <a:noFill/>
        </p:spPr>
        <p:txBody>
          <a:bodyPr wrap="square" rtlCol="0">
            <a:spAutoFit/>
          </a:bodyPr>
          <a:lstStyle/>
          <a:p>
            <a:r>
              <a:rPr lang="en-US" sz="3200" dirty="0" smtClean="0"/>
              <a:t>TRANSITION ZONE  (TZ)</a:t>
            </a:r>
            <a:endParaRPr lang="en-US" sz="3200" dirty="0"/>
          </a:p>
        </p:txBody>
      </p:sp>
      <p:sp>
        <p:nvSpPr>
          <p:cNvPr id="25" name="TextBox 24"/>
          <p:cNvSpPr txBox="1"/>
          <p:nvPr/>
        </p:nvSpPr>
        <p:spPr>
          <a:xfrm>
            <a:off x="3220933" y="1953530"/>
            <a:ext cx="3404990" cy="584776"/>
          </a:xfrm>
          <a:prstGeom prst="rect">
            <a:avLst/>
          </a:prstGeom>
          <a:noFill/>
        </p:spPr>
        <p:txBody>
          <a:bodyPr wrap="square" rtlCol="0">
            <a:spAutoFit/>
          </a:bodyPr>
          <a:lstStyle/>
          <a:p>
            <a:r>
              <a:rPr lang="en-US" sz="3200" dirty="0" smtClean="0"/>
              <a:t>REGION B</a:t>
            </a:r>
            <a:endParaRPr lang="en-US" sz="3200" dirty="0"/>
          </a:p>
        </p:txBody>
      </p:sp>
      <p:cxnSp>
        <p:nvCxnSpPr>
          <p:cNvPr id="27" name="Straight Arrow Connector 26"/>
          <p:cNvCxnSpPr/>
          <p:nvPr/>
        </p:nvCxnSpPr>
        <p:spPr>
          <a:xfrm>
            <a:off x="6046152" y="1953530"/>
            <a:ext cx="717808" cy="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a:endCxn id="25" idx="3"/>
          </p:cNvCxnSpPr>
          <p:nvPr/>
        </p:nvCxnSpPr>
        <p:spPr>
          <a:xfrm>
            <a:off x="6046152" y="2226121"/>
            <a:ext cx="579771" cy="19797"/>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a:off x="6046152" y="2527580"/>
            <a:ext cx="377310" cy="1072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6061066" y="2848399"/>
            <a:ext cx="251964" cy="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1597215" y="3956981"/>
            <a:ext cx="2339782" cy="954107"/>
          </a:xfrm>
          <a:prstGeom prst="rect">
            <a:avLst/>
          </a:prstGeom>
          <a:noFill/>
        </p:spPr>
        <p:txBody>
          <a:bodyPr wrap="square" rtlCol="0">
            <a:prstTxWarp prst="textArchUp">
              <a:avLst/>
            </a:prstTxWarp>
            <a:spAutoFit/>
          </a:bodyPr>
          <a:lstStyle/>
          <a:p>
            <a:r>
              <a:rPr lang="en-US" sz="3600" dirty="0" smtClean="0">
                <a:latin typeface="+mj-lt"/>
                <a:cs typeface="Princetown LET"/>
              </a:rPr>
              <a:t>Broad passive </a:t>
            </a:r>
            <a:r>
              <a:rPr lang="en-US" sz="3600" dirty="0" err="1" smtClean="0">
                <a:latin typeface="+mj-lt"/>
                <a:cs typeface="Princetown LET"/>
              </a:rPr>
              <a:t>upwellings</a:t>
            </a:r>
            <a:endParaRPr lang="en-US" sz="3600" dirty="0">
              <a:latin typeface="+mj-lt"/>
              <a:cs typeface="Princetown LET"/>
            </a:endParaRPr>
          </a:p>
        </p:txBody>
      </p:sp>
      <p:sp>
        <p:nvSpPr>
          <p:cNvPr id="39" name="TextBox 38"/>
          <p:cNvSpPr txBox="1"/>
          <p:nvPr/>
        </p:nvSpPr>
        <p:spPr>
          <a:xfrm rot="1074086">
            <a:off x="5450280" y="3541482"/>
            <a:ext cx="1725500" cy="830997"/>
          </a:xfrm>
          <a:prstGeom prst="rect">
            <a:avLst/>
          </a:prstGeom>
          <a:noFill/>
        </p:spPr>
        <p:txBody>
          <a:bodyPr wrap="square" rtlCol="0">
            <a:prstTxWarp prst="textCascadeDown">
              <a:avLst/>
            </a:prstTxWarp>
            <a:spAutoFit/>
          </a:bodyPr>
          <a:lstStyle/>
          <a:p>
            <a:r>
              <a:rPr lang="en-US" sz="2400" dirty="0" smtClean="0">
                <a:latin typeface="Arial Narrow"/>
                <a:cs typeface="Arial Narrow"/>
              </a:rPr>
              <a:t>Narrow active </a:t>
            </a:r>
            <a:r>
              <a:rPr lang="en-US" sz="2400" dirty="0" err="1" smtClean="0">
                <a:latin typeface="Arial Narrow"/>
                <a:cs typeface="Arial Narrow"/>
              </a:rPr>
              <a:t>downwellings</a:t>
            </a:r>
            <a:endParaRPr lang="en-US" sz="2400" dirty="0">
              <a:latin typeface="Arial Narrow"/>
              <a:cs typeface="Arial Narrow"/>
            </a:endParaRPr>
          </a:p>
        </p:txBody>
      </p:sp>
      <p:sp>
        <p:nvSpPr>
          <p:cNvPr id="40" name="TextBox 39"/>
          <p:cNvSpPr txBox="1"/>
          <p:nvPr/>
        </p:nvSpPr>
        <p:spPr>
          <a:xfrm>
            <a:off x="1279171" y="1748432"/>
            <a:ext cx="1104320" cy="1200329"/>
          </a:xfrm>
          <a:prstGeom prst="rect">
            <a:avLst/>
          </a:prstGeom>
          <a:noFill/>
        </p:spPr>
        <p:txBody>
          <a:bodyPr wrap="square" rtlCol="0">
            <a:spAutoFit/>
          </a:bodyPr>
          <a:lstStyle/>
          <a:p>
            <a:r>
              <a:rPr lang="en-US" dirty="0" smtClean="0"/>
              <a:t>Super-adiabatic  boundary layer</a:t>
            </a:r>
            <a:endParaRPr lang="en-US" dirty="0"/>
          </a:p>
        </p:txBody>
      </p:sp>
      <p:sp>
        <p:nvSpPr>
          <p:cNvPr id="41" name="TextBox 40"/>
          <p:cNvSpPr txBox="1"/>
          <p:nvPr/>
        </p:nvSpPr>
        <p:spPr>
          <a:xfrm>
            <a:off x="4187214" y="2857600"/>
            <a:ext cx="1427335" cy="369332"/>
          </a:xfrm>
          <a:prstGeom prst="rect">
            <a:avLst/>
          </a:prstGeom>
          <a:solidFill>
            <a:schemeClr val="bg1"/>
          </a:solidFill>
          <a:ln>
            <a:noFill/>
          </a:ln>
        </p:spPr>
        <p:txBody>
          <a:bodyPr wrap="square" rtlCol="0">
            <a:spAutoFit/>
          </a:bodyPr>
          <a:lstStyle/>
          <a:p>
            <a:r>
              <a:rPr lang="en-US" dirty="0" smtClean="0">
                <a:solidFill>
                  <a:srgbClr val="E30000"/>
                </a:solidFill>
              </a:rPr>
              <a:t>Thermal max</a:t>
            </a:r>
            <a:endParaRPr lang="en-US" dirty="0">
              <a:solidFill>
                <a:srgbClr val="E30000"/>
              </a:solidFill>
            </a:endParaRPr>
          </a:p>
        </p:txBody>
      </p:sp>
      <p:sp>
        <p:nvSpPr>
          <p:cNvPr id="42" name="TextBox 41"/>
          <p:cNvSpPr txBox="1"/>
          <p:nvPr/>
        </p:nvSpPr>
        <p:spPr>
          <a:xfrm>
            <a:off x="1348191" y="5387690"/>
            <a:ext cx="1095118" cy="400110"/>
          </a:xfrm>
          <a:prstGeom prst="rect">
            <a:avLst/>
          </a:prstGeom>
          <a:noFill/>
        </p:spPr>
        <p:txBody>
          <a:bodyPr wrap="square" rtlCol="0">
            <a:spAutoFit/>
          </a:bodyPr>
          <a:lstStyle/>
          <a:p>
            <a:r>
              <a:rPr lang="en-US" sz="2000" dirty="0" smtClean="0">
                <a:solidFill>
                  <a:schemeClr val="bg1"/>
                </a:solidFill>
              </a:rPr>
              <a:t>600 km</a:t>
            </a:r>
            <a:endParaRPr lang="en-US" sz="2000" dirty="0">
              <a:solidFill>
                <a:schemeClr val="bg1"/>
              </a:solidFill>
            </a:endParaRPr>
          </a:p>
        </p:txBody>
      </p:sp>
      <p:sp>
        <p:nvSpPr>
          <p:cNvPr id="43" name="TextBox 42"/>
          <p:cNvSpPr txBox="1"/>
          <p:nvPr/>
        </p:nvSpPr>
        <p:spPr>
          <a:xfrm>
            <a:off x="1311381" y="2972337"/>
            <a:ext cx="1131928" cy="400110"/>
          </a:xfrm>
          <a:prstGeom prst="rect">
            <a:avLst/>
          </a:prstGeom>
          <a:noFill/>
        </p:spPr>
        <p:txBody>
          <a:bodyPr wrap="square" rtlCol="0">
            <a:spAutoFit/>
          </a:bodyPr>
          <a:lstStyle/>
          <a:p>
            <a:r>
              <a:rPr lang="en-US" sz="2000" dirty="0" smtClean="0"/>
              <a:t>300 km</a:t>
            </a:r>
            <a:endParaRPr lang="en-US" sz="2000" dirty="0"/>
          </a:p>
        </p:txBody>
      </p:sp>
      <p:sp>
        <p:nvSpPr>
          <p:cNvPr id="44" name="TextBox 43"/>
          <p:cNvSpPr txBox="1"/>
          <p:nvPr/>
        </p:nvSpPr>
        <p:spPr>
          <a:xfrm>
            <a:off x="4270959" y="3372447"/>
            <a:ext cx="1242360" cy="1323439"/>
          </a:xfrm>
          <a:prstGeom prst="rect">
            <a:avLst/>
          </a:prstGeom>
          <a:noFill/>
        </p:spPr>
        <p:txBody>
          <a:bodyPr wrap="square" rtlCol="0">
            <a:spAutoFit/>
          </a:bodyPr>
          <a:lstStyle/>
          <a:p>
            <a:r>
              <a:rPr lang="en-US" sz="2000" i="1" dirty="0" err="1" smtClean="0">
                <a:solidFill>
                  <a:srgbClr val="008000"/>
                </a:solidFill>
              </a:rPr>
              <a:t>Tp</a:t>
            </a:r>
            <a:r>
              <a:rPr lang="en-US" sz="2000" i="1" dirty="0" smtClean="0">
                <a:solidFill>
                  <a:srgbClr val="008000"/>
                </a:solidFill>
              </a:rPr>
              <a:t> decreases with depth</a:t>
            </a:r>
            <a:endParaRPr lang="en-US" sz="2000" i="1" dirty="0">
              <a:solidFill>
                <a:srgbClr val="008000"/>
              </a:solidFill>
            </a:endParaRPr>
          </a:p>
        </p:txBody>
      </p:sp>
      <p:pic>
        <p:nvPicPr>
          <p:cNvPr id="46" name="Picture 45"/>
          <p:cNvPicPr>
            <a:picLocks noChangeAspect="1"/>
          </p:cNvPicPr>
          <p:nvPr/>
        </p:nvPicPr>
        <p:blipFill>
          <a:blip r:embed="rId3"/>
          <a:stretch>
            <a:fillRect/>
          </a:stretch>
        </p:blipFill>
        <p:spPr>
          <a:xfrm rot="652466">
            <a:off x="6514668" y="5382529"/>
            <a:ext cx="551118" cy="755122"/>
          </a:xfrm>
          <a:prstGeom prst="rect">
            <a:avLst/>
          </a:prstGeom>
        </p:spPr>
      </p:pic>
      <p:sp>
        <p:nvSpPr>
          <p:cNvPr id="4" name="Cloud 3"/>
          <p:cNvSpPr/>
          <p:nvPr/>
        </p:nvSpPr>
        <p:spPr>
          <a:xfrm>
            <a:off x="1276871" y="5235224"/>
            <a:ext cx="1200947" cy="747993"/>
          </a:xfrm>
          <a:prstGeom prst="cloud">
            <a:avLst/>
          </a:prstGeom>
          <a:gradFill>
            <a:gsLst>
              <a:gs pos="6000">
                <a:schemeClr val="accent1">
                  <a:tint val="100000"/>
                  <a:shade val="100000"/>
                  <a:satMod val="130000"/>
                  <a:alpha val="86000"/>
                </a:schemeClr>
              </a:gs>
              <a:gs pos="57000">
                <a:schemeClr val="accent1">
                  <a:tint val="50000"/>
                  <a:shade val="100000"/>
                  <a:satMod val="350000"/>
                </a:schemeClr>
              </a:gs>
            </a:gsLst>
            <a:lin ang="0" scaled="0"/>
          </a:gradFill>
          <a:ln>
            <a:noFill/>
          </a:ln>
          <a:effectLst>
            <a:outerShdw dist="12700" dir="5400000" sx="0" sy="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348191" y="5539773"/>
            <a:ext cx="1141130" cy="369332"/>
          </a:xfrm>
          <a:prstGeom prst="rect">
            <a:avLst/>
          </a:prstGeom>
          <a:noFill/>
        </p:spPr>
        <p:txBody>
          <a:bodyPr wrap="square" rtlCol="0">
            <a:spAutoFit/>
          </a:bodyPr>
          <a:lstStyle/>
          <a:p>
            <a:r>
              <a:rPr lang="en-US" dirty="0" smtClean="0"/>
              <a:t>600 km</a:t>
            </a:r>
            <a:endParaRPr lang="en-US" dirty="0"/>
          </a:p>
        </p:txBody>
      </p:sp>
      <p:sp>
        <p:nvSpPr>
          <p:cNvPr id="6" name="Right Triangle 5"/>
          <p:cNvSpPr/>
          <p:nvPr/>
        </p:nvSpPr>
        <p:spPr>
          <a:xfrm>
            <a:off x="6423462" y="5759388"/>
            <a:ext cx="483141" cy="406140"/>
          </a:xfrm>
          <a:prstGeom prst="rtTriangle">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Cloud 13"/>
          <p:cNvSpPr/>
          <p:nvPr/>
        </p:nvSpPr>
        <p:spPr>
          <a:xfrm>
            <a:off x="1877345" y="4120566"/>
            <a:ext cx="1803722" cy="790522"/>
          </a:xfrm>
          <a:prstGeom prst="cloud">
            <a:avLst/>
          </a:prstGeom>
          <a:pattFill prst="dashVert">
            <a:fgClr>
              <a:srgbClr val="F2007A"/>
            </a:fgClr>
            <a:bgClr>
              <a:srgbClr val="CCFFCC"/>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1279172" y="366141"/>
            <a:ext cx="2553471" cy="523220"/>
          </a:xfrm>
          <a:prstGeom prst="rect">
            <a:avLst/>
          </a:prstGeom>
          <a:noFill/>
        </p:spPr>
        <p:txBody>
          <a:bodyPr wrap="square" rtlCol="0">
            <a:spAutoFit/>
          </a:bodyPr>
          <a:lstStyle/>
          <a:p>
            <a:r>
              <a:rPr lang="en-US" sz="2800" dirty="0" smtClean="0">
                <a:latin typeface="Arial Rounded MT Bold"/>
                <a:cs typeface="Arial Rounded MT Bold"/>
              </a:rPr>
              <a:t>SUMMARY</a:t>
            </a:r>
            <a:endParaRPr lang="en-US" sz="2800" dirty="0">
              <a:latin typeface="Arial Rounded MT Bold"/>
              <a:cs typeface="Arial Rounded MT Bold"/>
            </a:endParaRPr>
          </a:p>
        </p:txBody>
      </p:sp>
      <p:sp>
        <p:nvSpPr>
          <p:cNvPr id="16" name="Oval 15"/>
          <p:cNvSpPr/>
          <p:nvPr/>
        </p:nvSpPr>
        <p:spPr>
          <a:xfrm>
            <a:off x="8539996" y="366141"/>
            <a:ext cx="481743" cy="393020"/>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6" name="Straight Connector 25"/>
          <p:cNvCxnSpPr>
            <a:stCxn id="16" idx="3"/>
            <a:endCxn id="16" idx="7"/>
          </p:cNvCxnSpPr>
          <p:nvPr/>
        </p:nvCxnSpPr>
        <p:spPr>
          <a:xfrm flipV="1">
            <a:off x="8610546" y="423697"/>
            <a:ext cx="340643" cy="277908"/>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2361636" y="1371600"/>
            <a:ext cx="1019195" cy="369332"/>
          </a:xfrm>
          <a:prstGeom prst="rect">
            <a:avLst/>
          </a:prstGeom>
          <a:noFill/>
        </p:spPr>
        <p:txBody>
          <a:bodyPr wrap="square" rtlCol="0">
            <a:spAutoFit/>
          </a:bodyPr>
          <a:lstStyle/>
          <a:p>
            <a:r>
              <a:rPr lang="en-US" dirty="0" smtClean="0"/>
              <a:t>MORB</a:t>
            </a:r>
            <a:endParaRPr lang="en-US" dirty="0"/>
          </a:p>
        </p:txBody>
      </p:sp>
      <p:sp>
        <p:nvSpPr>
          <p:cNvPr id="31" name="TextBox 30"/>
          <p:cNvSpPr txBox="1"/>
          <p:nvPr/>
        </p:nvSpPr>
        <p:spPr>
          <a:xfrm>
            <a:off x="4007423" y="1308100"/>
            <a:ext cx="727688" cy="369332"/>
          </a:xfrm>
          <a:prstGeom prst="rect">
            <a:avLst/>
          </a:prstGeom>
          <a:noFill/>
        </p:spPr>
        <p:txBody>
          <a:bodyPr wrap="square" rtlCol="0">
            <a:spAutoFit/>
          </a:bodyPr>
          <a:lstStyle/>
          <a:p>
            <a:r>
              <a:rPr lang="en-US" dirty="0" smtClean="0"/>
              <a:t>OIB</a:t>
            </a:r>
            <a:endParaRPr lang="en-US" dirty="0"/>
          </a:p>
        </p:txBody>
      </p:sp>
    </p:spTree>
    <p:extLst>
      <p:ext uri="{BB962C8B-B14F-4D97-AF65-F5344CB8AC3E}">
        <p14:creationId xmlns:p14="http://schemas.microsoft.com/office/powerpoint/2010/main" val="372887192"/>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98700" y="254000"/>
            <a:ext cx="4533900" cy="6350000"/>
          </a:xfrm>
          <a:prstGeom prst="rect">
            <a:avLst/>
          </a:prstGeom>
        </p:spPr>
      </p:pic>
    </p:spTree>
    <p:extLst>
      <p:ext uri="{BB962C8B-B14F-4D97-AF65-F5344CB8AC3E}">
        <p14:creationId xmlns:p14="http://schemas.microsoft.com/office/powerpoint/2010/main" val="218944313"/>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98700" y="254000"/>
            <a:ext cx="4533900" cy="6350000"/>
          </a:xfrm>
          <a:prstGeom prst="rect">
            <a:avLst/>
          </a:prstGeom>
        </p:spPr>
      </p:pic>
      <p:pic>
        <p:nvPicPr>
          <p:cNvPr id="3" name="Picture 2"/>
          <p:cNvPicPr>
            <a:picLocks noChangeAspect="1"/>
          </p:cNvPicPr>
          <p:nvPr/>
        </p:nvPicPr>
        <p:blipFill>
          <a:blip r:embed="rId3"/>
          <a:stretch>
            <a:fillRect/>
          </a:stretch>
        </p:blipFill>
        <p:spPr>
          <a:xfrm flipH="1">
            <a:off x="3778180" y="1961151"/>
            <a:ext cx="1800664" cy="1350301"/>
          </a:xfrm>
          <a:prstGeom prst="rect">
            <a:avLst/>
          </a:prstGeom>
        </p:spPr>
      </p:pic>
      <p:sp>
        <p:nvSpPr>
          <p:cNvPr id="4" name="TextBox 3"/>
          <p:cNvSpPr txBox="1"/>
          <p:nvPr/>
        </p:nvSpPr>
        <p:spPr>
          <a:xfrm>
            <a:off x="5215466" y="3475275"/>
            <a:ext cx="1371600" cy="830997"/>
          </a:xfrm>
          <a:prstGeom prst="rect">
            <a:avLst/>
          </a:prstGeom>
          <a:noFill/>
        </p:spPr>
        <p:txBody>
          <a:bodyPr wrap="square" rtlCol="0">
            <a:spAutoFit/>
          </a:bodyPr>
          <a:lstStyle/>
          <a:p>
            <a:r>
              <a:rPr lang="en-US" sz="2400" dirty="0" smtClean="0">
                <a:latin typeface="Chalkduster"/>
                <a:cs typeface="Chalkduster"/>
              </a:rPr>
              <a:t>The End</a:t>
            </a:r>
            <a:endParaRPr lang="en-US" sz="2400" dirty="0">
              <a:latin typeface="Chalkduster"/>
              <a:cs typeface="Chalkduster"/>
            </a:endParaRPr>
          </a:p>
        </p:txBody>
      </p:sp>
    </p:spTree>
    <p:extLst>
      <p:ext uri="{BB962C8B-B14F-4D97-AF65-F5344CB8AC3E}">
        <p14:creationId xmlns:p14="http://schemas.microsoft.com/office/powerpoint/2010/main" val="4023880242"/>
      </p:ext>
    </p:extLst>
  </p:cSld>
  <p:clrMapOvr>
    <a:masterClrMapping/>
  </p:clrMapOvr>
  <mc:AlternateContent xmlns:mc="http://schemas.openxmlformats.org/markup-compatibility/2006" xmlns:p14="http://schemas.microsoft.com/office/powerpoint/2010/main">
    <mc:Choice Requires="p14">
      <p:transition spd="slow" p14:dur="2700">
        <p:fad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ChangeArrowheads="1"/>
          </p:cNvSpPr>
          <p:nvPr/>
        </p:nvSpPr>
        <p:spPr bwMode="auto">
          <a:xfrm>
            <a:off x="381000" y="533400"/>
            <a:ext cx="4343400" cy="1939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1100">
                <a:solidFill>
                  <a:srgbClr val="333333"/>
                </a:solidFill>
                <a:latin typeface="Lucida Grande" charset="0"/>
              </a:rPr>
              <a:t>Science 24 April 2009:</a:t>
            </a:r>
          </a:p>
          <a:p>
            <a:r>
              <a:rPr lang="en-US" sz="1100">
                <a:solidFill>
                  <a:srgbClr val="333333"/>
                </a:solidFill>
                <a:latin typeface="Lucida Grande" charset="0"/>
              </a:rPr>
              <a:t>Vol. 324. no. 5926, pp. 499 - 502</a:t>
            </a:r>
          </a:p>
          <a:p>
            <a:endParaRPr lang="en-US" sz="1200">
              <a:solidFill>
                <a:srgbClr val="666666"/>
              </a:solidFill>
              <a:latin typeface="Lucida Grande" charset="0"/>
            </a:endParaRPr>
          </a:p>
          <a:p>
            <a:r>
              <a:rPr lang="en-US" sz="1600">
                <a:solidFill>
                  <a:srgbClr val="333333"/>
                </a:solidFill>
                <a:latin typeface="Lucida Grande" charset="0"/>
              </a:rPr>
              <a:t>Seismic Evidence for Sharp Lithosphere-</a:t>
            </a:r>
          </a:p>
          <a:p>
            <a:r>
              <a:rPr lang="en-US" sz="1600">
                <a:solidFill>
                  <a:srgbClr val="333333"/>
                </a:solidFill>
                <a:latin typeface="Lucida Grande" charset="0"/>
              </a:rPr>
              <a:t>Asthenosphere Boundaries of Oceanic Plates</a:t>
            </a:r>
          </a:p>
          <a:p>
            <a:r>
              <a:rPr lang="en-US" sz="1300">
                <a:solidFill>
                  <a:srgbClr val="333333"/>
                </a:solidFill>
                <a:latin typeface="Lucida Grande" charset="0"/>
              </a:rPr>
              <a:t>Hitoshi Kawakatsu</a:t>
            </a:r>
            <a:r>
              <a:rPr lang="en-US" sz="1100">
                <a:solidFill>
                  <a:srgbClr val="333333"/>
                </a:solidFill>
                <a:latin typeface="Lucida Grande" charset="0"/>
              </a:rPr>
              <a:t>,</a:t>
            </a:r>
            <a:r>
              <a:rPr lang="en-US" sz="1300">
                <a:solidFill>
                  <a:srgbClr val="333333"/>
                </a:solidFill>
                <a:latin typeface="Lucida Grande" charset="0"/>
              </a:rPr>
              <a:t>Prakash Kumar</a:t>
            </a:r>
            <a:r>
              <a:rPr lang="en-US" sz="1100">
                <a:solidFill>
                  <a:srgbClr val="333333"/>
                </a:solidFill>
                <a:latin typeface="Lucida Grande" charset="0"/>
              </a:rPr>
              <a:t>,</a:t>
            </a:r>
            <a:r>
              <a:rPr lang="en-US" sz="1300">
                <a:solidFill>
                  <a:srgbClr val="333333"/>
                </a:solidFill>
                <a:latin typeface="Lucida Grande" charset="0"/>
              </a:rPr>
              <a:t> Yasuko Takei,Masanao Shinohara,Toshihiko Kanazawa, Eiichiro Araki, Kiyoshi Suyehiro</a:t>
            </a:r>
            <a:endParaRPr lang="en-US" sz="1100">
              <a:solidFill>
                <a:srgbClr val="333333"/>
              </a:solidFill>
              <a:latin typeface="Lucida Grande" charset="0"/>
            </a:endParaRPr>
          </a:p>
        </p:txBody>
      </p:sp>
      <p:pic>
        <p:nvPicPr>
          <p:cNvPr id="604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276600"/>
            <a:ext cx="3657600"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604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1219200"/>
            <a:ext cx="4330700"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0421" name="Text Box 5"/>
          <p:cNvSpPr txBox="1">
            <a:spLocks noChangeArrowheads="1"/>
          </p:cNvSpPr>
          <p:nvPr/>
        </p:nvSpPr>
        <p:spPr bwMode="auto">
          <a:xfrm>
            <a:off x="5638800" y="609600"/>
            <a:ext cx="28194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a:t>The key papers</a:t>
            </a:r>
            <a:endParaRPr lang="en-US" sz="1600"/>
          </a:p>
        </p:txBody>
      </p:sp>
      <p:sp>
        <p:nvSpPr>
          <p:cNvPr id="60422" name="Text Box 6"/>
          <p:cNvSpPr txBox="1">
            <a:spLocks noChangeArrowheads="1"/>
          </p:cNvSpPr>
          <p:nvPr/>
        </p:nvSpPr>
        <p:spPr bwMode="auto">
          <a:xfrm>
            <a:off x="381000" y="3200400"/>
            <a:ext cx="3581400" cy="17399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800" i="1">
                <a:solidFill>
                  <a:srgbClr val="FF0000"/>
                </a:solidFill>
              </a:rPr>
              <a:t>Shearing</a:t>
            </a:r>
            <a:r>
              <a:rPr lang="en-US" sz="1800">
                <a:solidFill>
                  <a:schemeClr val="accent2"/>
                </a:solidFill>
              </a:rPr>
              <a:t> of a partially molten mantle results in spontaneous melt segregation into melt-rich  lamellae separated by refractory dunite lamellae &amp; shear-induced upwelling</a:t>
            </a:r>
            <a:endParaRPr lang="en-US" sz="1600"/>
          </a:p>
        </p:txBody>
      </p:sp>
      <p:sp>
        <p:nvSpPr>
          <p:cNvPr id="248838" name="Text Box 7"/>
          <p:cNvSpPr txBox="1">
            <a:spLocks noChangeArrowheads="1"/>
          </p:cNvSpPr>
          <p:nvPr/>
        </p:nvSpPr>
        <p:spPr bwMode="auto">
          <a:xfrm>
            <a:off x="1905000" y="0"/>
            <a:ext cx="678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a:t>Macrophysics of Anisotropy &amp; Anelasticity</a:t>
            </a:r>
            <a:endParaRPr lang="en-US" sz="1600"/>
          </a:p>
        </p:txBody>
      </p:sp>
      <p:sp>
        <p:nvSpPr>
          <p:cNvPr id="60424" name="Rectangle 8"/>
          <p:cNvSpPr>
            <a:spLocks noChangeArrowheads="1"/>
          </p:cNvSpPr>
          <p:nvPr/>
        </p:nvSpPr>
        <p:spPr bwMode="auto">
          <a:xfrm>
            <a:off x="4267200" y="5094288"/>
            <a:ext cx="4179888" cy="14303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400">
                <a:latin typeface="Arial Italic" charset="0"/>
              </a:rPr>
              <a:t>Conrad, C.P., B. Wu, E.I. Smith, T.A. Bianco, and </a:t>
            </a:r>
          </a:p>
          <a:p>
            <a:r>
              <a:rPr lang="en-US" sz="1400">
                <a:latin typeface="Arial Italic" charset="0"/>
              </a:rPr>
              <a:t>A. Tibbetts, </a:t>
            </a:r>
            <a:r>
              <a:rPr lang="en-US" sz="1800">
                <a:solidFill>
                  <a:srgbClr val="FF0000"/>
                </a:solidFill>
                <a:latin typeface="Arial Italic" charset="0"/>
              </a:rPr>
              <a:t>Shear-driven upwelling</a:t>
            </a:r>
            <a:r>
              <a:rPr lang="en-US" sz="1400">
                <a:latin typeface="Arial Italic" charset="0"/>
              </a:rPr>
              <a:t> induced </a:t>
            </a:r>
          </a:p>
          <a:p>
            <a:r>
              <a:rPr lang="en-US" sz="1400">
                <a:latin typeface="Arial Italic" charset="0"/>
              </a:rPr>
              <a:t>by lateral viscosity variations and asthenospheric </a:t>
            </a:r>
          </a:p>
          <a:p>
            <a:r>
              <a:rPr lang="en-US" sz="1400">
                <a:latin typeface="Arial Italic" charset="0"/>
              </a:rPr>
              <a:t>shear: A mechanism for intraplate volcanism, </a:t>
            </a:r>
          </a:p>
          <a:p>
            <a:r>
              <a:rPr lang="en-US" sz="1400">
                <a:latin typeface="Arial Italic" charset="0"/>
              </a:rPr>
              <a:t>Physics of the Earth and Planetary Interiors, </a:t>
            </a:r>
            <a:r>
              <a:rPr lang="en-US" sz="1400">
                <a:latin typeface="Arial Bold Italic" charset="0"/>
              </a:rPr>
              <a:t>178</a:t>
            </a:r>
            <a:r>
              <a:rPr lang="en-US" sz="1400">
                <a:latin typeface="Arial Italic" charset="0"/>
              </a:rPr>
              <a:t>, </a:t>
            </a:r>
          </a:p>
          <a:p>
            <a:r>
              <a:rPr lang="en-US" sz="1400">
                <a:latin typeface="Arial Italic" charset="0"/>
              </a:rPr>
              <a:t>162-175, 2010.</a:t>
            </a:r>
            <a:endParaRPr lang="en-US" sz="1300" u="sng">
              <a:solidFill>
                <a:srgbClr val="4797FF"/>
              </a:solidFill>
              <a:latin typeface="Arial Italic" charset="0"/>
            </a:endParaRPr>
          </a:p>
        </p:txBody>
      </p:sp>
      <p:sp>
        <p:nvSpPr>
          <p:cNvPr id="60425" name="Rectangle 9"/>
          <p:cNvSpPr>
            <a:spLocks noChangeArrowheads="1"/>
          </p:cNvSpPr>
          <p:nvPr/>
        </p:nvSpPr>
        <p:spPr bwMode="auto">
          <a:xfrm>
            <a:off x="4495800" y="609600"/>
            <a:ext cx="4267200" cy="2286000"/>
          </a:xfrm>
          <a:prstGeom prst="rect">
            <a:avLst/>
          </a:prstGeom>
          <a:solidFill>
            <a:schemeClr val="accent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a:r>
              <a:rPr lang="en-US" sz="3200" i="1">
                <a:solidFill>
                  <a:srgbClr val="FF0000"/>
                </a:solidFill>
              </a:rPr>
              <a:t>Dynamic fabric of the</a:t>
            </a:r>
          </a:p>
          <a:p>
            <a:pPr algn="ctr"/>
            <a:r>
              <a:rPr lang="en-US" sz="3200" i="1">
                <a:solidFill>
                  <a:srgbClr val="FF0000"/>
                </a:solidFill>
              </a:rPr>
              <a:t>upper mantle boundary</a:t>
            </a:r>
          </a:p>
          <a:p>
            <a:pPr algn="ctr"/>
            <a:r>
              <a:rPr lang="en-US" sz="3200" i="1">
                <a:solidFill>
                  <a:srgbClr val="FF0000"/>
                </a:solidFill>
              </a:rPr>
              <a:t>layer</a:t>
            </a:r>
          </a:p>
        </p:txBody>
      </p:sp>
      <p:sp>
        <p:nvSpPr>
          <p:cNvPr id="60426" name="Line 10"/>
          <p:cNvSpPr>
            <a:spLocks noChangeShapeType="1"/>
          </p:cNvSpPr>
          <p:nvPr/>
        </p:nvSpPr>
        <p:spPr bwMode="auto">
          <a:xfrm>
            <a:off x="4572000" y="3200400"/>
            <a:ext cx="1981200"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22425251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delay="0"/>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6042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041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041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04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0420"/>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0424"/>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04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04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8" grpId="0"/>
      <p:bldP spid="60421" grpId="0"/>
      <p:bldP spid="60422" grpId="0" animBg="1"/>
      <p:bldP spid="60424" grpId="0"/>
      <p:bldP spid="60425" grpId="0" animBg="1"/>
      <p:bldP spid="60426"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62708" y="321500"/>
            <a:ext cx="7797521" cy="5878531"/>
          </a:xfrm>
          <a:prstGeom prst="rect">
            <a:avLst/>
          </a:prstGeom>
          <a:noFill/>
        </p:spPr>
        <p:txBody>
          <a:bodyPr wrap="square" rtlCol="0">
            <a:spAutoFit/>
          </a:bodyPr>
          <a:lstStyle/>
          <a:p>
            <a:r>
              <a:rPr lang="en-US" sz="2800" dirty="0" smtClean="0"/>
              <a:t>Questions/Assertions</a:t>
            </a:r>
          </a:p>
          <a:p>
            <a:endParaRPr lang="en-US" dirty="0"/>
          </a:p>
          <a:p>
            <a:endParaRPr lang="en-US" dirty="0" smtClean="0"/>
          </a:p>
          <a:p>
            <a:pPr marL="342900" indent="-342900">
              <a:buAutoNum type="arabicPeriod"/>
            </a:pPr>
            <a:r>
              <a:rPr lang="en-US" sz="2400" dirty="0" smtClean="0"/>
              <a:t>Even if there is &lt;0.1 % melt, it will quickly </a:t>
            </a:r>
          </a:p>
          <a:p>
            <a:r>
              <a:rPr lang="en-US" sz="2400" dirty="0"/>
              <a:t> </a:t>
            </a:r>
            <a:r>
              <a:rPr lang="en-US" sz="2400" dirty="0" smtClean="0"/>
              <a:t>    drain out to the surface</a:t>
            </a:r>
          </a:p>
          <a:p>
            <a:pPr marL="342900" indent="-342900">
              <a:buAutoNum type="arabicPeriod"/>
            </a:pPr>
            <a:endParaRPr lang="en-US" sz="2400" dirty="0"/>
          </a:p>
          <a:p>
            <a:r>
              <a:rPr lang="en-US" sz="2400" dirty="0" smtClean="0"/>
              <a:t>Melt certainly is redistributed by buoyancy &amp; shear &amp; is constantly reorganizing. But this does not mean that it can drain to the surface. This depends on having extensional stress &amp; permeability to the surface</a:t>
            </a:r>
          </a:p>
          <a:p>
            <a:endParaRPr lang="en-US" sz="2400" dirty="0"/>
          </a:p>
          <a:p>
            <a:pPr marL="342900" indent="-342900">
              <a:buAutoNum type="arabicPeriod" startAt="2"/>
            </a:pPr>
            <a:r>
              <a:rPr lang="en-US" sz="2400" dirty="0" smtClean="0"/>
              <a:t>If the mantle is not adiabatic it will not </a:t>
            </a:r>
            <a:r>
              <a:rPr lang="en-US" sz="2400" dirty="0" err="1" smtClean="0"/>
              <a:t>convect</a:t>
            </a:r>
            <a:r>
              <a:rPr lang="en-US" sz="2400" dirty="0" smtClean="0"/>
              <a:t>  </a:t>
            </a:r>
          </a:p>
          <a:p>
            <a:r>
              <a:rPr lang="en-US" sz="2400" dirty="0"/>
              <a:t> </a:t>
            </a:r>
            <a:r>
              <a:rPr lang="en-US" sz="2400" dirty="0" smtClean="0"/>
              <a:t>   &amp; heat cannot be removed</a:t>
            </a:r>
          </a:p>
          <a:p>
            <a:pPr marL="342900" indent="-342900">
              <a:buAutoNum type="arabicPeriod" startAt="2"/>
            </a:pPr>
            <a:endParaRPr lang="en-US" sz="2400" dirty="0"/>
          </a:p>
          <a:p>
            <a:r>
              <a:rPr lang="en-US" sz="2400" dirty="0" smtClean="0"/>
              <a:t>The mantle is cooled by </a:t>
            </a:r>
            <a:r>
              <a:rPr lang="en-US" sz="2400" dirty="0" err="1" smtClean="0"/>
              <a:t>subducted</a:t>
            </a:r>
            <a:r>
              <a:rPr lang="en-US" sz="2400" dirty="0" smtClean="0"/>
              <a:t> slabs and slow </a:t>
            </a:r>
            <a:r>
              <a:rPr lang="en-US" sz="2400" dirty="0" err="1" smtClean="0"/>
              <a:t>upwellings</a:t>
            </a:r>
            <a:r>
              <a:rPr lang="en-US" sz="2400" dirty="0" smtClean="0"/>
              <a:t> that absorb heat as they rise</a:t>
            </a:r>
            <a:endParaRPr lang="en-US" sz="2400" dirty="0"/>
          </a:p>
        </p:txBody>
      </p:sp>
      <p:pic>
        <p:nvPicPr>
          <p:cNvPr id="3" name="Picture 2"/>
          <p:cNvPicPr>
            <a:picLocks noChangeAspect="1"/>
          </p:cNvPicPr>
          <p:nvPr/>
        </p:nvPicPr>
        <p:blipFill>
          <a:blip r:embed="rId2"/>
          <a:stretch>
            <a:fillRect/>
          </a:stretch>
        </p:blipFill>
        <p:spPr>
          <a:xfrm>
            <a:off x="7852759" y="1201774"/>
            <a:ext cx="1054100" cy="1143000"/>
          </a:xfrm>
          <a:prstGeom prst="rect">
            <a:avLst/>
          </a:prstGeom>
        </p:spPr>
      </p:pic>
      <p:pic>
        <p:nvPicPr>
          <p:cNvPr id="4" name="Picture 3"/>
          <p:cNvPicPr>
            <a:picLocks noChangeAspect="1"/>
          </p:cNvPicPr>
          <p:nvPr/>
        </p:nvPicPr>
        <p:blipFill>
          <a:blip r:embed="rId3"/>
          <a:stretch>
            <a:fillRect/>
          </a:stretch>
        </p:blipFill>
        <p:spPr>
          <a:xfrm>
            <a:off x="7657038" y="3922302"/>
            <a:ext cx="1281975" cy="1298760"/>
          </a:xfrm>
          <a:prstGeom prst="rect">
            <a:avLst/>
          </a:prstGeom>
        </p:spPr>
      </p:pic>
      <p:pic>
        <p:nvPicPr>
          <p:cNvPr id="5" name="Picture 4"/>
          <p:cNvPicPr>
            <a:picLocks noChangeAspect="1"/>
          </p:cNvPicPr>
          <p:nvPr/>
        </p:nvPicPr>
        <p:blipFill>
          <a:blip r:embed="rId4"/>
          <a:stretch>
            <a:fillRect/>
          </a:stretch>
        </p:blipFill>
        <p:spPr>
          <a:xfrm>
            <a:off x="6551551" y="321500"/>
            <a:ext cx="1454975" cy="1430676"/>
          </a:xfrm>
          <a:prstGeom prst="rect">
            <a:avLst/>
          </a:prstGeom>
        </p:spPr>
      </p:pic>
    </p:spTree>
    <p:extLst>
      <p:ext uri="{BB962C8B-B14F-4D97-AF65-F5344CB8AC3E}">
        <p14:creationId xmlns:p14="http://schemas.microsoft.com/office/powerpoint/2010/main" val="1413190212"/>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9700" y="457200"/>
            <a:ext cx="8864600" cy="4546600"/>
          </a:xfrm>
          <a:prstGeom prst="rect">
            <a:avLst/>
          </a:prstGeom>
        </p:spPr>
      </p:pic>
      <p:sp>
        <p:nvSpPr>
          <p:cNvPr id="3" name="Right Triangle 2"/>
          <p:cNvSpPr/>
          <p:nvPr/>
        </p:nvSpPr>
        <p:spPr>
          <a:xfrm>
            <a:off x="3670300" y="1266822"/>
            <a:ext cx="812800" cy="1974850"/>
          </a:xfrm>
          <a:prstGeom prst="r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Arrow Connector 4"/>
          <p:cNvCxnSpPr/>
          <p:nvPr/>
        </p:nvCxnSpPr>
        <p:spPr>
          <a:xfrm flipH="1">
            <a:off x="3905250" y="1930400"/>
            <a:ext cx="698500" cy="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flipH="1">
            <a:off x="4076700" y="2540000"/>
            <a:ext cx="546100" cy="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H="1">
            <a:off x="4387850" y="3219450"/>
            <a:ext cx="368300" cy="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sp>
        <p:nvSpPr>
          <p:cNvPr id="11" name="Bent Arrow 10"/>
          <p:cNvSpPr/>
          <p:nvPr/>
        </p:nvSpPr>
        <p:spPr>
          <a:xfrm rot="16200000">
            <a:off x="7797800" y="2273298"/>
            <a:ext cx="431800" cy="393700"/>
          </a:xfrm>
          <a:prstGeom prst="bentArrow">
            <a:avLst/>
          </a:prstGeom>
          <a:solidFill>
            <a:srgbClr val="FF00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 name="Bent Arrow 11"/>
          <p:cNvSpPr/>
          <p:nvPr/>
        </p:nvSpPr>
        <p:spPr>
          <a:xfrm rot="16200000" flipV="1">
            <a:off x="7458075" y="2295523"/>
            <a:ext cx="431800" cy="349250"/>
          </a:xfrm>
          <a:prstGeom prst="bentArrow">
            <a:avLst/>
          </a:prstGeom>
          <a:solidFill>
            <a:srgbClr val="FF00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7337425" y="1633316"/>
            <a:ext cx="1022350" cy="646331"/>
          </a:xfrm>
          <a:prstGeom prst="rect">
            <a:avLst/>
          </a:prstGeom>
          <a:noFill/>
        </p:spPr>
        <p:txBody>
          <a:bodyPr wrap="square" rtlCol="0">
            <a:spAutoFit/>
          </a:bodyPr>
          <a:lstStyle/>
          <a:p>
            <a:r>
              <a:rPr lang="en-US" dirty="0" smtClean="0"/>
              <a:t>Buoyant   flow</a:t>
            </a:r>
            <a:endParaRPr lang="en-US" dirty="0"/>
          </a:p>
        </p:txBody>
      </p:sp>
      <p:sp>
        <p:nvSpPr>
          <p:cNvPr id="14" name="Curved Right Arrow 13"/>
          <p:cNvSpPr/>
          <p:nvPr/>
        </p:nvSpPr>
        <p:spPr>
          <a:xfrm>
            <a:off x="4756150" y="2066925"/>
            <a:ext cx="558800" cy="635000"/>
          </a:xfrm>
          <a:prstGeom prst="curvedRightArrow">
            <a:avLst/>
          </a:prstGeom>
          <a:solidFill>
            <a:srgbClr val="FFFF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 name="Curved Right Arrow 14"/>
          <p:cNvSpPr/>
          <p:nvPr/>
        </p:nvSpPr>
        <p:spPr>
          <a:xfrm flipH="1" flipV="1">
            <a:off x="6172200" y="2066925"/>
            <a:ext cx="520700" cy="768350"/>
          </a:xfrm>
          <a:prstGeom prst="curvedRightArrow">
            <a:avLst/>
          </a:prstGeom>
          <a:solidFill>
            <a:srgbClr val="FFFF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5245100" y="2205588"/>
            <a:ext cx="1270000" cy="369332"/>
          </a:xfrm>
          <a:prstGeom prst="rect">
            <a:avLst/>
          </a:prstGeom>
          <a:noFill/>
        </p:spPr>
        <p:txBody>
          <a:bodyPr wrap="square" rtlCol="0">
            <a:spAutoFit/>
          </a:bodyPr>
          <a:lstStyle/>
          <a:p>
            <a:r>
              <a:rPr lang="en-US" dirty="0" smtClean="0"/>
              <a:t>Shear flow</a:t>
            </a:r>
            <a:endParaRPr lang="en-US" dirty="0"/>
          </a:p>
        </p:txBody>
      </p:sp>
      <p:sp>
        <p:nvSpPr>
          <p:cNvPr id="4" name="TextBox 3"/>
          <p:cNvSpPr txBox="1"/>
          <p:nvPr/>
        </p:nvSpPr>
        <p:spPr>
          <a:xfrm>
            <a:off x="3810000" y="1459468"/>
            <a:ext cx="990600" cy="369332"/>
          </a:xfrm>
          <a:prstGeom prst="rect">
            <a:avLst/>
          </a:prstGeom>
          <a:noFill/>
        </p:spPr>
        <p:txBody>
          <a:bodyPr wrap="square" rtlCol="0">
            <a:spAutoFit/>
          </a:bodyPr>
          <a:lstStyle/>
          <a:p>
            <a:r>
              <a:rPr lang="en-US" dirty="0" smtClean="0"/>
              <a:t>shear</a:t>
            </a:r>
            <a:endParaRPr lang="en-US" dirty="0"/>
          </a:p>
        </p:txBody>
      </p:sp>
      <p:pic>
        <p:nvPicPr>
          <p:cNvPr id="8" name="Picture 7"/>
          <p:cNvPicPr>
            <a:picLocks noChangeAspect="1"/>
          </p:cNvPicPr>
          <p:nvPr/>
        </p:nvPicPr>
        <p:blipFill>
          <a:blip r:embed="rId3"/>
          <a:stretch>
            <a:fillRect/>
          </a:stretch>
        </p:blipFill>
        <p:spPr>
          <a:xfrm>
            <a:off x="298450" y="4076700"/>
            <a:ext cx="3397250" cy="2476500"/>
          </a:xfrm>
          <a:prstGeom prst="rect">
            <a:avLst/>
          </a:prstGeom>
        </p:spPr>
      </p:pic>
    </p:spTree>
    <p:extLst>
      <p:ext uri="{BB962C8B-B14F-4D97-AF65-F5344CB8AC3E}">
        <p14:creationId xmlns:p14="http://schemas.microsoft.com/office/powerpoint/2010/main" val="3095187624"/>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22300" y="0"/>
            <a:ext cx="7878686" cy="6858000"/>
          </a:xfrm>
          <a:prstGeom prst="rect">
            <a:avLst/>
          </a:prstGeom>
        </p:spPr>
      </p:pic>
      <p:sp>
        <p:nvSpPr>
          <p:cNvPr id="3" name="TextBox 2"/>
          <p:cNvSpPr txBox="1"/>
          <p:nvPr/>
        </p:nvSpPr>
        <p:spPr>
          <a:xfrm>
            <a:off x="4457700" y="3111500"/>
            <a:ext cx="4241800" cy="1569660"/>
          </a:xfrm>
          <a:prstGeom prst="rect">
            <a:avLst/>
          </a:prstGeom>
          <a:noFill/>
        </p:spPr>
        <p:txBody>
          <a:bodyPr wrap="square" rtlCol="0">
            <a:spAutoFit/>
          </a:bodyPr>
          <a:lstStyle/>
          <a:p>
            <a:r>
              <a:rPr lang="en-US" sz="2400" dirty="0" smtClean="0"/>
              <a:t>Observed seismic velocity gradients are much steeper than predicted from adiabatic compression</a:t>
            </a:r>
            <a:endParaRPr lang="en-US" sz="2400" dirty="0"/>
          </a:p>
        </p:txBody>
      </p:sp>
      <p:sp>
        <p:nvSpPr>
          <p:cNvPr id="4" name="TextBox 3"/>
          <p:cNvSpPr txBox="1"/>
          <p:nvPr/>
        </p:nvSpPr>
        <p:spPr>
          <a:xfrm>
            <a:off x="1985367" y="1503723"/>
            <a:ext cx="2472333" cy="1323439"/>
          </a:xfrm>
          <a:prstGeom prst="rect">
            <a:avLst/>
          </a:prstGeom>
          <a:noFill/>
        </p:spPr>
        <p:txBody>
          <a:bodyPr wrap="square" rtlCol="0">
            <a:spAutoFit/>
          </a:bodyPr>
          <a:lstStyle/>
          <a:p>
            <a:r>
              <a:rPr lang="en-US" sz="2000" dirty="0" err="1" smtClean="0"/>
              <a:t>Subadiabats</a:t>
            </a:r>
            <a:endParaRPr lang="en-US" sz="2000" dirty="0" smtClean="0"/>
          </a:p>
          <a:p>
            <a:r>
              <a:rPr lang="en-US" sz="2000" dirty="0" smtClean="0"/>
              <a:t>Seismic velocities increase rapidly with depth </a:t>
            </a:r>
            <a:endParaRPr lang="en-US" sz="2000" dirty="0"/>
          </a:p>
        </p:txBody>
      </p:sp>
    </p:spTree>
    <p:extLst>
      <p:ext uri="{BB962C8B-B14F-4D97-AF65-F5344CB8AC3E}">
        <p14:creationId xmlns:p14="http://schemas.microsoft.com/office/powerpoint/2010/main" val="2739335687"/>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685800"/>
            <a:ext cx="9144000" cy="5478643"/>
          </a:xfrm>
          <a:prstGeom prst="rect">
            <a:avLst/>
          </a:prstGeom>
        </p:spPr>
      </p:pic>
      <p:sp>
        <p:nvSpPr>
          <p:cNvPr id="3" name="TextBox 2"/>
          <p:cNvSpPr txBox="1"/>
          <p:nvPr/>
        </p:nvSpPr>
        <p:spPr>
          <a:xfrm>
            <a:off x="774700" y="304800"/>
            <a:ext cx="8026400" cy="830997"/>
          </a:xfrm>
          <a:prstGeom prst="rect">
            <a:avLst/>
          </a:prstGeom>
          <a:noFill/>
        </p:spPr>
        <p:txBody>
          <a:bodyPr wrap="square" rtlCol="0">
            <a:spAutoFit/>
          </a:bodyPr>
          <a:lstStyle/>
          <a:p>
            <a:r>
              <a:rPr lang="en-US" sz="2400" dirty="0" smtClean="0"/>
              <a:t>Temperature profiles inferred from Caltech models; TNA (Tectonic North America) and SNA (Shield)</a:t>
            </a:r>
            <a:endParaRPr lang="en-US" sz="2400" dirty="0"/>
          </a:p>
        </p:txBody>
      </p:sp>
      <p:cxnSp>
        <p:nvCxnSpPr>
          <p:cNvPr id="5" name="Straight Connector 4"/>
          <p:cNvCxnSpPr/>
          <p:nvPr/>
        </p:nvCxnSpPr>
        <p:spPr>
          <a:xfrm flipH="1">
            <a:off x="4851400" y="1993900"/>
            <a:ext cx="25400" cy="1765300"/>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V="1">
            <a:off x="4965700" y="2184400"/>
            <a:ext cx="444500" cy="127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4965700" y="3517900"/>
            <a:ext cx="51435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629471" y="6164443"/>
            <a:ext cx="2322458" cy="369332"/>
          </a:xfrm>
          <a:prstGeom prst="rect">
            <a:avLst/>
          </a:prstGeom>
        </p:spPr>
        <p:txBody>
          <a:bodyPr wrap="none">
            <a:spAutoFit/>
          </a:bodyPr>
          <a:lstStyle/>
          <a:p>
            <a:r>
              <a:rPr lang="en-US" dirty="0" err="1" smtClean="0"/>
              <a:t>Xu</a:t>
            </a:r>
            <a:r>
              <a:rPr lang="en-US" dirty="0" smtClean="0"/>
              <a:t> FIGURE 2.6, 2.8, 2.9</a:t>
            </a:r>
          </a:p>
        </p:txBody>
      </p:sp>
      <p:sp>
        <p:nvSpPr>
          <p:cNvPr id="4" name="TextBox 3"/>
          <p:cNvSpPr txBox="1"/>
          <p:nvPr/>
        </p:nvSpPr>
        <p:spPr>
          <a:xfrm>
            <a:off x="629470" y="4714060"/>
            <a:ext cx="1614669" cy="830997"/>
          </a:xfrm>
          <a:prstGeom prst="rect">
            <a:avLst/>
          </a:prstGeom>
          <a:noFill/>
        </p:spPr>
        <p:txBody>
          <a:bodyPr wrap="square" rtlCol="0">
            <a:spAutoFit/>
          </a:bodyPr>
          <a:lstStyle/>
          <a:p>
            <a:r>
              <a:rPr lang="en-US" sz="2400" dirty="0" smtClean="0">
                <a:solidFill>
                  <a:srgbClr val="0000FF"/>
                </a:solidFill>
              </a:rPr>
              <a:t>Predicted </a:t>
            </a:r>
            <a:r>
              <a:rPr lang="en-US" sz="2400" dirty="0" err="1" smtClean="0">
                <a:solidFill>
                  <a:srgbClr val="0000FF"/>
                </a:solidFill>
              </a:rPr>
              <a:t>Vs</a:t>
            </a:r>
            <a:endParaRPr lang="en-US" sz="2400" dirty="0">
              <a:solidFill>
                <a:srgbClr val="0000FF"/>
              </a:solidFill>
            </a:endParaRPr>
          </a:p>
        </p:txBody>
      </p:sp>
      <p:sp>
        <p:nvSpPr>
          <p:cNvPr id="6" name="TextBox 5"/>
          <p:cNvSpPr txBox="1"/>
          <p:nvPr/>
        </p:nvSpPr>
        <p:spPr>
          <a:xfrm>
            <a:off x="1443904" y="3105029"/>
            <a:ext cx="1844022" cy="400110"/>
          </a:xfrm>
          <a:prstGeom prst="rect">
            <a:avLst/>
          </a:prstGeom>
          <a:noFill/>
        </p:spPr>
        <p:txBody>
          <a:bodyPr wrap="square" rtlCol="0">
            <a:spAutoFit/>
          </a:bodyPr>
          <a:lstStyle/>
          <a:p>
            <a:r>
              <a:rPr lang="en-US" sz="2000" dirty="0" err="1" smtClean="0">
                <a:solidFill>
                  <a:srgbClr val="000090"/>
                </a:solidFill>
              </a:rPr>
              <a:t>adiabat</a:t>
            </a:r>
            <a:endParaRPr lang="en-US" sz="2000" dirty="0">
              <a:solidFill>
                <a:srgbClr val="000090"/>
              </a:solidFill>
            </a:endParaRPr>
          </a:p>
        </p:txBody>
      </p:sp>
    </p:spTree>
    <p:extLst>
      <p:ext uri="{BB962C8B-B14F-4D97-AF65-F5344CB8AC3E}">
        <p14:creationId xmlns:p14="http://schemas.microsoft.com/office/powerpoint/2010/main" val="9346522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543827"/>
            <a:ext cx="4991100" cy="3644900"/>
          </a:xfrm>
          <a:prstGeom prst="rect">
            <a:avLst/>
          </a:prstGeom>
        </p:spPr>
      </p:pic>
      <p:pic>
        <p:nvPicPr>
          <p:cNvPr id="5" name="Picture 4"/>
          <p:cNvPicPr>
            <a:picLocks noChangeAspect="1"/>
          </p:cNvPicPr>
          <p:nvPr/>
        </p:nvPicPr>
        <p:blipFill>
          <a:blip r:embed="rId3"/>
          <a:stretch>
            <a:fillRect/>
          </a:stretch>
        </p:blipFill>
        <p:spPr>
          <a:xfrm>
            <a:off x="4241062" y="324545"/>
            <a:ext cx="4762500" cy="3864182"/>
          </a:xfrm>
          <a:prstGeom prst="rect">
            <a:avLst/>
          </a:prstGeom>
        </p:spPr>
      </p:pic>
      <p:pic>
        <p:nvPicPr>
          <p:cNvPr id="6" name="Picture 5"/>
          <p:cNvPicPr>
            <a:picLocks noChangeAspect="1"/>
          </p:cNvPicPr>
          <p:nvPr/>
        </p:nvPicPr>
        <p:blipFill>
          <a:blip r:embed="rId4"/>
          <a:stretch>
            <a:fillRect/>
          </a:stretch>
        </p:blipFill>
        <p:spPr>
          <a:xfrm>
            <a:off x="4470853" y="4270447"/>
            <a:ext cx="4470853" cy="2508887"/>
          </a:xfrm>
          <a:prstGeom prst="rect">
            <a:avLst/>
          </a:prstGeom>
        </p:spPr>
      </p:pic>
      <p:pic>
        <p:nvPicPr>
          <p:cNvPr id="7" name="Picture 6"/>
          <p:cNvPicPr>
            <a:picLocks noChangeAspect="1"/>
          </p:cNvPicPr>
          <p:nvPr/>
        </p:nvPicPr>
        <p:blipFill>
          <a:blip r:embed="rId5"/>
          <a:stretch>
            <a:fillRect/>
          </a:stretch>
        </p:blipFill>
        <p:spPr>
          <a:xfrm>
            <a:off x="140153" y="4188726"/>
            <a:ext cx="4330700" cy="2590607"/>
          </a:xfrm>
          <a:prstGeom prst="rect">
            <a:avLst/>
          </a:prstGeom>
        </p:spPr>
      </p:pic>
      <p:sp>
        <p:nvSpPr>
          <p:cNvPr id="9" name="TextBox 8"/>
          <p:cNvSpPr txBox="1"/>
          <p:nvPr/>
        </p:nvSpPr>
        <p:spPr>
          <a:xfrm>
            <a:off x="3517680" y="6484336"/>
            <a:ext cx="629361" cy="276999"/>
          </a:xfrm>
          <a:prstGeom prst="rect">
            <a:avLst/>
          </a:prstGeom>
          <a:noFill/>
        </p:spPr>
        <p:txBody>
          <a:bodyPr wrap="square" rtlCol="0">
            <a:spAutoFit/>
          </a:bodyPr>
          <a:lstStyle/>
          <a:p>
            <a:r>
              <a:rPr lang="en-US" sz="1200" dirty="0" smtClean="0"/>
              <a:t>3000</a:t>
            </a:r>
            <a:endParaRPr lang="en-US" sz="1200" dirty="0"/>
          </a:p>
        </p:txBody>
      </p:sp>
      <p:sp>
        <p:nvSpPr>
          <p:cNvPr id="10" name="TextBox 9"/>
          <p:cNvSpPr txBox="1"/>
          <p:nvPr/>
        </p:nvSpPr>
        <p:spPr>
          <a:xfrm>
            <a:off x="1269961" y="6484336"/>
            <a:ext cx="1112621" cy="276999"/>
          </a:xfrm>
          <a:prstGeom prst="rect">
            <a:avLst/>
          </a:prstGeom>
          <a:noFill/>
        </p:spPr>
        <p:txBody>
          <a:bodyPr wrap="square" rtlCol="0">
            <a:spAutoFit/>
          </a:bodyPr>
          <a:lstStyle/>
          <a:p>
            <a:r>
              <a:rPr lang="en-US" sz="1200" dirty="0" smtClean="0"/>
              <a:t>500 km</a:t>
            </a:r>
            <a:endParaRPr lang="en-US" sz="1200" dirty="0"/>
          </a:p>
        </p:txBody>
      </p:sp>
      <p:sp>
        <p:nvSpPr>
          <p:cNvPr id="11" name="TextBox 10"/>
          <p:cNvSpPr txBox="1"/>
          <p:nvPr/>
        </p:nvSpPr>
        <p:spPr>
          <a:xfrm>
            <a:off x="516975" y="5191964"/>
            <a:ext cx="752986" cy="369332"/>
          </a:xfrm>
          <a:prstGeom prst="rect">
            <a:avLst/>
          </a:prstGeom>
          <a:solidFill>
            <a:schemeClr val="bg1"/>
          </a:solidFill>
        </p:spPr>
        <p:txBody>
          <a:bodyPr wrap="square" rtlCol="0">
            <a:spAutoFit/>
          </a:bodyPr>
          <a:lstStyle/>
          <a:p>
            <a:r>
              <a:rPr lang="en-US" dirty="0" smtClean="0">
                <a:latin typeface="Symbol" charset="2"/>
                <a:cs typeface="Symbol" charset="2"/>
              </a:rPr>
              <a:t>D</a:t>
            </a:r>
            <a:r>
              <a:rPr lang="en-US" dirty="0" smtClean="0"/>
              <a:t>T (K)</a:t>
            </a:r>
            <a:endParaRPr lang="en-US" dirty="0"/>
          </a:p>
        </p:txBody>
      </p:sp>
      <p:sp>
        <p:nvSpPr>
          <p:cNvPr id="12" name="TextBox 11"/>
          <p:cNvSpPr txBox="1"/>
          <p:nvPr/>
        </p:nvSpPr>
        <p:spPr>
          <a:xfrm>
            <a:off x="842893" y="2386045"/>
            <a:ext cx="1910561" cy="646331"/>
          </a:xfrm>
          <a:prstGeom prst="rect">
            <a:avLst/>
          </a:prstGeom>
          <a:noFill/>
        </p:spPr>
        <p:txBody>
          <a:bodyPr wrap="square" rtlCol="0">
            <a:spAutoFit/>
          </a:bodyPr>
          <a:lstStyle/>
          <a:p>
            <a:r>
              <a:rPr lang="en-US" b="1" dirty="0" smtClean="0">
                <a:solidFill>
                  <a:srgbClr val="0000FF"/>
                </a:solidFill>
              </a:rPr>
              <a:t>LOWER</a:t>
            </a:r>
          </a:p>
          <a:p>
            <a:r>
              <a:rPr lang="en-US" b="1" dirty="0" smtClean="0">
                <a:solidFill>
                  <a:srgbClr val="0000FF"/>
                </a:solidFill>
              </a:rPr>
              <a:t>CONDUCTIVITY</a:t>
            </a:r>
            <a:endParaRPr lang="en-US" b="1" dirty="0">
              <a:solidFill>
                <a:srgbClr val="0000FF"/>
              </a:solidFill>
            </a:endParaRPr>
          </a:p>
        </p:txBody>
      </p:sp>
      <p:sp>
        <p:nvSpPr>
          <p:cNvPr id="13" name="TextBox 12"/>
          <p:cNvSpPr txBox="1"/>
          <p:nvPr/>
        </p:nvSpPr>
        <p:spPr>
          <a:xfrm>
            <a:off x="5179529" y="1512470"/>
            <a:ext cx="1876845" cy="646331"/>
          </a:xfrm>
          <a:prstGeom prst="rect">
            <a:avLst/>
          </a:prstGeom>
          <a:solidFill>
            <a:schemeClr val="bg1"/>
          </a:solidFill>
        </p:spPr>
        <p:txBody>
          <a:bodyPr wrap="square" rtlCol="0">
            <a:spAutoFit/>
          </a:bodyPr>
          <a:lstStyle/>
          <a:p>
            <a:r>
              <a:rPr lang="en-US" b="1" dirty="0" smtClean="0">
                <a:solidFill>
                  <a:srgbClr val="0000FF"/>
                </a:solidFill>
              </a:rPr>
              <a:t>HIGHER TEMPERATURES</a:t>
            </a:r>
            <a:endParaRPr lang="en-US" b="1" dirty="0">
              <a:solidFill>
                <a:srgbClr val="0000FF"/>
              </a:solidFill>
            </a:endParaRPr>
          </a:p>
        </p:txBody>
      </p:sp>
      <p:sp>
        <p:nvSpPr>
          <p:cNvPr id="14" name="TextBox 13"/>
          <p:cNvSpPr txBox="1"/>
          <p:nvPr/>
        </p:nvSpPr>
        <p:spPr>
          <a:xfrm>
            <a:off x="1070667" y="5983592"/>
            <a:ext cx="2989466" cy="523220"/>
          </a:xfrm>
          <a:prstGeom prst="rect">
            <a:avLst/>
          </a:prstGeom>
          <a:noFill/>
        </p:spPr>
        <p:txBody>
          <a:bodyPr wrap="square" rtlCol="0">
            <a:spAutoFit/>
          </a:bodyPr>
          <a:lstStyle/>
          <a:p>
            <a:r>
              <a:rPr lang="en-US" sz="1400" b="1" dirty="0" smtClean="0">
                <a:solidFill>
                  <a:srgbClr val="0000FF"/>
                </a:solidFill>
              </a:rPr>
              <a:t>THERMAL OVERSHOOT</a:t>
            </a:r>
          </a:p>
          <a:p>
            <a:r>
              <a:rPr lang="en-US" sz="1400" b="1" dirty="0" smtClean="0">
                <a:solidFill>
                  <a:srgbClr val="0000FF"/>
                </a:solidFill>
              </a:rPr>
              <a:t>SUBADIABAT</a:t>
            </a:r>
            <a:endParaRPr lang="en-US" sz="1400" b="1" dirty="0">
              <a:solidFill>
                <a:srgbClr val="0000FF"/>
              </a:solidFill>
            </a:endParaRPr>
          </a:p>
        </p:txBody>
      </p:sp>
      <p:sp>
        <p:nvSpPr>
          <p:cNvPr id="15" name="TextBox 14"/>
          <p:cNvSpPr txBox="1"/>
          <p:nvPr/>
        </p:nvSpPr>
        <p:spPr>
          <a:xfrm>
            <a:off x="5349570" y="4663777"/>
            <a:ext cx="1584642" cy="646331"/>
          </a:xfrm>
          <a:prstGeom prst="rect">
            <a:avLst/>
          </a:prstGeom>
          <a:noFill/>
        </p:spPr>
        <p:txBody>
          <a:bodyPr wrap="square" rtlCol="0">
            <a:spAutoFit/>
          </a:bodyPr>
          <a:lstStyle/>
          <a:p>
            <a:r>
              <a:rPr lang="en-US" b="1" dirty="0" smtClean="0">
                <a:solidFill>
                  <a:srgbClr val="0000FF"/>
                </a:solidFill>
              </a:rPr>
              <a:t>INTERNAL HEATING</a:t>
            </a:r>
            <a:endParaRPr lang="en-US" b="1" dirty="0">
              <a:solidFill>
                <a:srgbClr val="0000FF"/>
              </a:solidFill>
            </a:endParaRPr>
          </a:p>
        </p:txBody>
      </p:sp>
      <p:sp>
        <p:nvSpPr>
          <p:cNvPr id="16" name="TextBox 15"/>
          <p:cNvSpPr txBox="1"/>
          <p:nvPr/>
        </p:nvSpPr>
        <p:spPr>
          <a:xfrm>
            <a:off x="516975" y="89904"/>
            <a:ext cx="1528449" cy="523220"/>
          </a:xfrm>
          <a:prstGeom prst="rect">
            <a:avLst/>
          </a:prstGeom>
          <a:noFill/>
        </p:spPr>
        <p:txBody>
          <a:bodyPr wrap="square" rtlCol="0">
            <a:spAutoFit/>
          </a:bodyPr>
          <a:lstStyle/>
          <a:p>
            <a:r>
              <a:rPr lang="en-US" sz="28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PHYSICS</a:t>
            </a:r>
            <a:endParaRPr lang="en-US" sz="28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
        <p:nvSpPr>
          <p:cNvPr id="17" name="TextBox 16"/>
          <p:cNvSpPr txBox="1"/>
          <p:nvPr/>
        </p:nvSpPr>
        <p:spPr>
          <a:xfrm>
            <a:off x="7833299" y="5191964"/>
            <a:ext cx="876610" cy="646331"/>
          </a:xfrm>
          <a:prstGeom prst="rect">
            <a:avLst/>
          </a:prstGeom>
          <a:noFill/>
        </p:spPr>
        <p:txBody>
          <a:bodyPr wrap="square" rtlCol="0">
            <a:spAutoFit/>
          </a:bodyPr>
          <a:lstStyle/>
          <a:p>
            <a:r>
              <a:rPr lang="en-US" i="1" dirty="0" smtClean="0">
                <a:solidFill>
                  <a:srgbClr val="0000FF"/>
                </a:solidFill>
              </a:rPr>
              <a:t>Slab cooling</a:t>
            </a:r>
            <a:endParaRPr lang="en-US" i="1" dirty="0">
              <a:solidFill>
                <a:srgbClr val="0000FF"/>
              </a:solidFill>
            </a:endParaRPr>
          </a:p>
        </p:txBody>
      </p:sp>
      <p:sp>
        <p:nvSpPr>
          <p:cNvPr id="18" name="TextBox 17"/>
          <p:cNvSpPr txBox="1"/>
          <p:nvPr/>
        </p:nvSpPr>
        <p:spPr>
          <a:xfrm>
            <a:off x="7248892" y="4085781"/>
            <a:ext cx="1371109" cy="369332"/>
          </a:xfrm>
          <a:prstGeom prst="rect">
            <a:avLst/>
          </a:prstGeom>
          <a:noFill/>
        </p:spPr>
        <p:txBody>
          <a:bodyPr wrap="square" rtlCol="0">
            <a:spAutoFit/>
          </a:bodyPr>
          <a:lstStyle/>
          <a:p>
            <a:r>
              <a:rPr lang="en-US" dirty="0" err="1" smtClean="0">
                <a:solidFill>
                  <a:srgbClr val="0000FF"/>
                </a:solidFill>
              </a:rPr>
              <a:t>geotherm</a:t>
            </a:r>
            <a:endParaRPr lang="en-US" dirty="0">
              <a:solidFill>
                <a:srgbClr val="0000FF"/>
              </a:solidFill>
            </a:endParaRPr>
          </a:p>
        </p:txBody>
      </p:sp>
      <p:sp>
        <p:nvSpPr>
          <p:cNvPr id="19" name="Right Arrow 18"/>
          <p:cNvSpPr/>
          <p:nvPr/>
        </p:nvSpPr>
        <p:spPr>
          <a:xfrm>
            <a:off x="3416532" y="1607036"/>
            <a:ext cx="1775697" cy="663043"/>
          </a:xfrm>
          <a:prstGeom prst="rightArrow">
            <a:avLst/>
          </a:prstGeom>
          <a:noFill/>
          <a:ln w="38100" cmpd="sng">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7069075" y="2016713"/>
            <a:ext cx="1147826" cy="369332"/>
          </a:xfrm>
          <a:prstGeom prst="rect">
            <a:avLst/>
          </a:prstGeom>
          <a:solidFill>
            <a:schemeClr val="bg1"/>
          </a:solidFill>
        </p:spPr>
        <p:txBody>
          <a:bodyPr wrap="square" rtlCol="0">
            <a:spAutoFit/>
          </a:bodyPr>
          <a:lstStyle/>
          <a:p>
            <a:r>
              <a:rPr lang="en-US" dirty="0" smtClean="0">
                <a:solidFill>
                  <a:srgbClr val="FF0000"/>
                </a:solidFill>
              </a:rPr>
              <a:t>“classical”</a:t>
            </a:r>
            <a:endParaRPr lang="en-US" dirty="0">
              <a:solidFill>
                <a:srgbClr val="FF0000"/>
              </a:solidFill>
            </a:endParaRPr>
          </a:p>
        </p:txBody>
      </p:sp>
      <p:sp>
        <p:nvSpPr>
          <p:cNvPr id="3" name="TextBox 2"/>
          <p:cNvSpPr txBox="1"/>
          <p:nvPr/>
        </p:nvSpPr>
        <p:spPr>
          <a:xfrm>
            <a:off x="4060133" y="151459"/>
            <a:ext cx="2425700" cy="461665"/>
          </a:xfrm>
          <a:prstGeom prst="rect">
            <a:avLst/>
          </a:prstGeom>
          <a:solidFill>
            <a:schemeClr val="bg1"/>
          </a:solidFill>
        </p:spPr>
        <p:txBody>
          <a:bodyPr wrap="square" rtlCol="0">
            <a:spAutoFit/>
          </a:bodyPr>
          <a:lstStyle/>
          <a:p>
            <a:r>
              <a:rPr lang="en-US" sz="2400" dirty="0" smtClean="0"/>
              <a:t>Boundary layer</a:t>
            </a:r>
            <a:endParaRPr lang="en-US" sz="2400" dirty="0"/>
          </a:p>
        </p:txBody>
      </p:sp>
      <p:sp>
        <p:nvSpPr>
          <p:cNvPr id="8" name="TextBox 7"/>
          <p:cNvSpPr txBox="1"/>
          <p:nvPr/>
        </p:nvSpPr>
        <p:spPr>
          <a:xfrm>
            <a:off x="3937000" y="4171520"/>
            <a:ext cx="1701800" cy="461665"/>
          </a:xfrm>
          <a:prstGeom prst="rect">
            <a:avLst/>
          </a:prstGeom>
          <a:solidFill>
            <a:schemeClr val="bg1"/>
          </a:solidFill>
        </p:spPr>
        <p:txBody>
          <a:bodyPr wrap="square" rtlCol="0">
            <a:spAutoFit/>
          </a:bodyPr>
          <a:lstStyle/>
          <a:p>
            <a:r>
              <a:rPr lang="en-US" sz="2400" dirty="0" smtClean="0"/>
              <a:t>Interior</a:t>
            </a:r>
            <a:endParaRPr lang="en-US" sz="2400" dirty="0"/>
          </a:p>
        </p:txBody>
      </p:sp>
      <p:sp>
        <p:nvSpPr>
          <p:cNvPr id="20" name="TextBox 19"/>
          <p:cNvSpPr txBox="1"/>
          <p:nvPr/>
        </p:nvSpPr>
        <p:spPr>
          <a:xfrm>
            <a:off x="3441933" y="5561296"/>
            <a:ext cx="1831890" cy="646331"/>
          </a:xfrm>
          <a:prstGeom prst="rect">
            <a:avLst/>
          </a:prstGeom>
          <a:solidFill>
            <a:schemeClr val="bg1"/>
          </a:solidFill>
        </p:spPr>
        <p:txBody>
          <a:bodyPr wrap="square" rtlCol="0">
            <a:spAutoFit/>
          </a:bodyPr>
          <a:lstStyle/>
          <a:p>
            <a:r>
              <a:rPr lang="en-US" dirty="0" smtClean="0">
                <a:solidFill>
                  <a:srgbClr val="0000FF"/>
                </a:solidFill>
              </a:rPr>
              <a:t>LOWER TEMPERATURES</a:t>
            </a:r>
            <a:endParaRPr lang="en-US" dirty="0">
              <a:solidFill>
                <a:srgbClr val="0000FF"/>
              </a:solidFill>
            </a:endParaRPr>
          </a:p>
        </p:txBody>
      </p:sp>
    </p:spTree>
    <p:extLst>
      <p:ext uri="{BB962C8B-B14F-4D97-AF65-F5344CB8AC3E}">
        <p14:creationId xmlns:p14="http://schemas.microsoft.com/office/powerpoint/2010/main" val="4154004594"/>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ChangeArrowheads="1"/>
          </p:cNvSpPr>
          <p:nvPr/>
        </p:nvSpPr>
        <p:spPr bwMode="auto">
          <a:xfrm>
            <a:off x="2768600" y="381000"/>
            <a:ext cx="4648200" cy="5943600"/>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7650" name="Text Box 3"/>
          <p:cNvSpPr txBox="1">
            <a:spLocks noChangeArrowheads="1"/>
          </p:cNvSpPr>
          <p:nvPr/>
        </p:nvSpPr>
        <p:spPr bwMode="auto">
          <a:xfrm>
            <a:off x="2971800" y="533400"/>
            <a:ext cx="990600" cy="5475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lnSpc>
                <a:spcPct val="110000"/>
              </a:lnSpc>
              <a:spcBef>
                <a:spcPct val="50000"/>
              </a:spcBef>
            </a:pPr>
            <a:r>
              <a:rPr lang="en-US" sz="2900" dirty="0">
                <a:latin typeface="Futura" charset="0"/>
              </a:rPr>
              <a:t>A</a:t>
            </a:r>
          </a:p>
          <a:p>
            <a:pPr eaLnBrk="1" hangingPunct="1">
              <a:lnSpc>
                <a:spcPct val="110000"/>
              </a:lnSpc>
              <a:spcBef>
                <a:spcPct val="50000"/>
              </a:spcBef>
            </a:pPr>
            <a:r>
              <a:rPr lang="en-US" sz="2900" dirty="0">
                <a:solidFill>
                  <a:srgbClr val="FF6666"/>
                </a:solidFill>
                <a:latin typeface="Futura" charset="0"/>
              </a:rPr>
              <a:t>B</a:t>
            </a:r>
            <a:r>
              <a:rPr lang="ja-JP" altLang="en-US" sz="2900" dirty="0">
                <a:solidFill>
                  <a:srgbClr val="FF6666"/>
                </a:solidFill>
                <a:latin typeface="Futura" charset="0"/>
              </a:rPr>
              <a:t>’</a:t>
            </a:r>
            <a:endParaRPr lang="en-US" altLang="ja-JP" sz="2900" dirty="0">
              <a:solidFill>
                <a:srgbClr val="FF6666"/>
              </a:solidFill>
              <a:latin typeface="Futura" charset="0"/>
            </a:endParaRPr>
          </a:p>
          <a:p>
            <a:pPr eaLnBrk="1" hangingPunct="1">
              <a:lnSpc>
                <a:spcPct val="90000"/>
              </a:lnSpc>
              <a:spcBef>
                <a:spcPct val="50000"/>
              </a:spcBef>
            </a:pPr>
            <a:r>
              <a:rPr lang="en-US" sz="2900" dirty="0">
                <a:solidFill>
                  <a:srgbClr val="FF6666"/>
                </a:solidFill>
                <a:latin typeface="Futura" charset="0"/>
              </a:rPr>
              <a:t>B</a:t>
            </a:r>
            <a:r>
              <a:rPr lang="ja-JP" altLang="en-US" sz="2900" dirty="0">
                <a:solidFill>
                  <a:srgbClr val="FF6666"/>
                </a:solidFill>
                <a:latin typeface="Futura" charset="0"/>
              </a:rPr>
              <a:t>”</a:t>
            </a:r>
            <a:endParaRPr lang="en-US" altLang="ja-JP" sz="2900" dirty="0">
              <a:latin typeface="Futura" charset="0"/>
            </a:endParaRPr>
          </a:p>
          <a:p>
            <a:pPr eaLnBrk="1" hangingPunct="1">
              <a:lnSpc>
                <a:spcPct val="140000"/>
              </a:lnSpc>
              <a:spcBef>
                <a:spcPct val="50000"/>
              </a:spcBef>
            </a:pPr>
            <a:r>
              <a:rPr lang="en-US" sz="2900" dirty="0">
                <a:latin typeface="Futura" charset="0"/>
              </a:rPr>
              <a:t>C</a:t>
            </a:r>
            <a:r>
              <a:rPr lang="ja-JP" altLang="en-US" sz="2900" dirty="0">
                <a:latin typeface="Futura" charset="0"/>
              </a:rPr>
              <a:t>’</a:t>
            </a:r>
            <a:endParaRPr lang="en-US" altLang="ja-JP" sz="2900" dirty="0">
              <a:latin typeface="Futura" charset="0"/>
            </a:endParaRPr>
          </a:p>
          <a:p>
            <a:pPr eaLnBrk="1" hangingPunct="1">
              <a:lnSpc>
                <a:spcPct val="140000"/>
              </a:lnSpc>
              <a:spcBef>
                <a:spcPct val="50000"/>
              </a:spcBef>
            </a:pPr>
            <a:r>
              <a:rPr lang="en-US" sz="2900" dirty="0">
                <a:latin typeface="Futura" charset="0"/>
              </a:rPr>
              <a:t>C</a:t>
            </a:r>
            <a:r>
              <a:rPr lang="ja-JP" altLang="en-US" sz="2900" dirty="0">
                <a:latin typeface="Futura" charset="0"/>
              </a:rPr>
              <a:t>’’</a:t>
            </a:r>
            <a:endParaRPr lang="en-US" altLang="ja-JP" sz="2900" dirty="0">
              <a:latin typeface="Futura" charset="0"/>
            </a:endParaRPr>
          </a:p>
          <a:p>
            <a:pPr eaLnBrk="1" hangingPunct="1">
              <a:lnSpc>
                <a:spcPct val="80000"/>
              </a:lnSpc>
              <a:spcBef>
                <a:spcPct val="50000"/>
              </a:spcBef>
            </a:pPr>
            <a:endParaRPr lang="en-US" sz="2900" dirty="0">
              <a:latin typeface="Futura" charset="0"/>
            </a:endParaRPr>
          </a:p>
          <a:p>
            <a:pPr eaLnBrk="1" hangingPunct="1">
              <a:lnSpc>
                <a:spcPct val="50000"/>
              </a:lnSpc>
              <a:spcBef>
                <a:spcPct val="50000"/>
              </a:spcBef>
            </a:pPr>
            <a:r>
              <a:rPr lang="en-US" sz="2900" dirty="0">
                <a:latin typeface="Futura" charset="0"/>
              </a:rPr>
              <a:t>D</a:t>
            </a:r>
            <a:r>
              <a:rPr lang="ja-JP" altLang="en-US" sz="2900" dirty="0">
                <a:latin typeface="Futura" charset="0"/>
              </a:rPr>
              <a:t>’</a:t>
            </a:r>
            <a:endParaRPr lang="en-US" altLang="ja-JP" sz="2900" dirty="0">
              <a:latin typeface="Futura" charset="0"/>
            </a:endParaRPr>
          </a:p>
          <a:p>
            <a:pPr eaLnBrk="1" hangingPunct="1">
              <a:lnSpc>
                <a:spcPct val="50000"/>
              </a:lnSpc>
              <a:spcBef>
                <a:spcPct val="50000"/>
              </a:spcBef>
            </a:pPr>
            <a:endParaRPr lang="en-US" sz="2900" dirty="0">
              <a:latin typeface="Futura" charset="0"/>
            </a:endParaRPr>
          </a:p>
          <a:p>
            <a:pPr eaLnBrk="1" hangingPunct="1">
              <a:lnSpc>
                <a:spcPct val="50000"/>
              </a:lnSpc>
              <a:spcBef>
                <a:spcPct val="50000"/>
              </a:spcBef>
            </a:pPr>
            <a:r>
              <a:rPr lang="en-US" sz="2900" dirty="0">
                <a:latin typeface="Futura" charset="0"/>
              </a:rPr>
              <a:t>D</a:t>
            </a:r>
            <a:r>
              <a:rPr lang="ja-JP" altLang="en-US" sz="2900" dirty="0">
                <a:latin typeface="Futura" charset="0"/>
              </a:rPr>
              <a:t>”</a:t>
            </a:r>
            <a:endParaRPr lang="en-US" sz="3200" dirty="0">
              <a:latin typeface="Arial" charset="0"/>
            </a:endParaRPr>
          </a:p>
        </p:txBody>
      </p:sp>
      <p:sp>
        <p:nvSpPr>
          <p:cNvPr id="27651" name="Text Box 4"/>
          <p:cNvSpPr txBox="1">
            <a:spLocks noChangeArrowheads="1"/>
          </p:cNvSpPr>
          <p:nvPr/>
        </p:nvSpPr>
        <p:spPr bwMode="auto">
          <a:xfrm>
            <a:off x="3810000" y="-2406072"/>
            <a:ext cx="1447800" cy="104397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lvl1pPr marL="457200" indent="-457200"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lnSpc>
                <a:spcPct val="60000"/>
              </a:lnSpc>
              <a:spcBef>
                <a:spcPct val="50000"/>
              </a:spcBef>
            </a:pPr>
            <a:endParaRPr lang="en-US" sz="2800" dirty="0">
              <a:latin typeface="Bookman Old Style" charset="0"/>
            </a:endParaRPr>
          </a:p>
          <a:p>
            <a:pPr eaLnBrk="1" hangingPunct="1">
              <a:lnSpc>
                <a:spcPct val="60000"/>
              </a:lnSpc>
              <a:spcBef>
                <a:spcPct val="50000"/>
              </a:spcBef>
            </a:pPr>
            <a:endParaRPr lang="en-US" sz="2800" dirty="0" smtClean="0">
              <a:latin typeface="Bookman Old Style" charset="0"/>
            </a:endParaRPr>
          </a:p>
          <a:p>
            <a:pPr eaLnBrk="1" hangingPunct="1">
              <a:lnSpc>
                <a:spcPct val="60000"/>
              </a:lnSpc>
              <a:spcBef>
                <a:spcPct val="50000"/>
              </a:spcBef>
            </a:pPr>
            <a:endParaRPr lang="en-US" sz="2800" dirty="0" smtClean="0">
              <a:latin typeface="Bookman Old Style" charset="0"/>
            </a:endParaRPr>
          </a:p>
          <a:p>
            <a:pPr eaLnBrk="1" hangingPunct="1">
              <a:lnSpc>
                <a:spcPct val="60000"/>
              </a:lnSpc>
              <a:spcBef>
                <a:spcPct val="50000"/>
              </a:spcBef>
            </a:pPr>
            <a:endParaRPr lang="en-US" sz="2800" dirty="0" smtClean="0">
              <a:latin typeface="Bookman Old Style" charset="0"/>
            </a:endParaRPr>
          </a:p>
          <a:p>
            <a:pPr eaLnBrk="1" hangingPunct="1">
              <a:lnSpc>
                <a:spcPct val="60000"/>
              </a:lnSpc>
              <a:spcBef>
                <a:spcPct val="50000"/>
              </a:spcBef>
            </a:pPr>
            <a:endParaRPr lang="en-US" sz="2800" dirty="0">
              <a:latin typeface="Bookman Old Style" charset="0"/>
            </a:endParaRPr>
          </a:p>
          <a:p>
            <a:pPr eaLnBrk="1" hangingPunct="1">
              <a:lnSpc>
                <a:spcPct val="60000"/>
              </a:lnSpc>
              <a:spcBef>
                <a:spcPct val="50000"/>
              </a:spcBef>
            </a:pPr>
            <a:endParaRPr lang="en-US" sz="2800" dirty="0" smtClean="0">
              <a:latin typeface="Bookman Old Style" charset="0"/>
            </a:endParaRPr>
          </a:p>
          <a:p>
            <a:pPr eaLnBrk="1" hangingPunct="1">
              <a:lnSpc>
                <a:spcPct val="130000"/>
              </a:lnSpc>
              <a:spcBef>
                <a:spcPct val="50000"/>
              </a:spcBef>
            </a:pPr>
            <a:r>
              <a:rPr lang="en-US" dirty="0" smtClean="0">
                <a:latin typeface="Bookman Old Style" charset="0"/>
              </a:rPr>
              <a:t>Crust</a:t>
            </a:r>
          </a:p>
          <a:p>
            <a:pPr eaLnBrk="1" hangingPunct="1">
              <a:lnSpc>
                <a:spcPct val="130000"/>
              </a:lnSpc>
              <a:spcBef>
                <a:spcPct val="50000"/>
              </a:spcBef>
            </a:pPr>
            <a:r>
              <a:rPr lang="en-US" dirty="0" smtClean="0">
                <a:latin typeface="Bookman Old Style" charset="0"/>
              </a:rPr>
              <a:t>LID</a:t>
            </a:r>
            <a:endParaRPr lang="en-US" dirty="0">
              <a:latin typeface="Bookman Old Style" charset="0"/>
            </a:endParaRPr>
          </a:p>
          <a:p>
            <a:pPr eaLnBrk="1" hangingPunct="1">
              <a:lnSpc>
                <a:spcPct val="130000"/>
              </a:lnSpc>
              <a:spcBef>
                <a:spcPct val="50000"/>
              </a:spcBef>
            </a:pPr>
            <a:endParaRPr lang="en-US" dirty="0">
              <a:latin typeface="Bookman Old Style" charset="0"/>
            </a:endParaRPr>
          </a:p>
          <a:p>
            <a:pPr eaLnBrk="1" hangingPunct="1">
              <a:lnSpc>
                <a:spcPct val="130000"/>
              </a:lnSpc>
              <a:spcBef>
                <a:spcPct val="50000"/>
              </a:spcBef>
            </a:pPr>
            <a:r>
              <a:rPr lang="en-US" dirty="0" smtClean="0">
                <a:latin typeface="Bookman Old Style" charset="0"/>
              </a:rPr>
              <a:t>410</a:t>
            </a:r>
            <a:endParaRPr lang="en-US" dirty="0">
              <a:latin typeface="Bookman Old Style" charset="0"/>
            </a:endParaRPr>
          </a:p>
          <a:p>
            <a:pPr eaLnBrk="1" hangingPunct="1">
              <a:lnSpc>
                <a:spcPct val="130000"/>
              </a:lnSpc>
              <a:spcBef>
                <a:spcPct val="50000"/>
              </a:spcBef>
            </a:pPr>
            <a:endParaRPr lang="en-US" dirty="0" smtClean="0">
              <a:latin typeface="Bookman Old Style" charset="0"/>
            </a:endParaRPr>
          </a:p>
          <a:p>
            <a:pPr eaLnBrk="1" hangingPunct="1">
              <a:lnSpc>
                <a:spcPct val="130000"/>
              </a:lnSpc>
              <a:spcBef>
                <a:spcPct val="50000"/>
              </a:spcBef>
            </a:pPr>
            <a:r>
              <a:rPr lang="en-US" dirty="0" smtClean="0">
                <a:latin typeface="Bookman Old Style" charset="0"/>
              </a:rPr>
              <a:t>650</a:t>
            </a:r>
            <a:endParaRPr lang="en-US" dirty="0">
              <a:latin typeface="Bookman Old Style" charset="0"/>
            </a:endParaRPr>
          </a:p>
          <a:p>
            <a:pPr eaLnBrk="1" hangingPunct="1">
              <a:lnSpc>
                <a:spcPct val="130000"/>
              </a:lnSpc>
              <a:spcBef>
                <a:spcPct val="50000"/>
              </a:spcBef>
            </a:pPr>
            <a:r>
              <a:rPr lang="en-US" dirty="0" smtClean="0">
                <a:latin typeface="Bookman Old Style" charset="0"/>
              </a:rPr>
              <a:t>Lower</a:t>
            </a:r>
          </a:p>
          <a:p>
            <a:pPr eaLnBrk="1" hangingPunct="1">
              <a:lnSpc>
                <a:spcPct val="130000"/>
              </a:lnSpc>
              <a:spcBef>
                <a:spcPct val="50000"/>
              </a:spcBef>
            </a:pPr>
            <a:r>
              <a:rPr lang="en-US" dirty="0" smtClean="0">
                <a:latin typeface="Bookman Old Style" charset="0"/>
              </a:rPr>
              <a:t>Mantle</a:t>
            </a:r>
            <a:endParaRPr lang="en-US" dirty="0">
              <a:latin typeface="Bookman Old Style" charset="0"/>
            </a:endParaRPr>
          </a:p>
          <a:p>
            <a:pPr eaLnBrk="1" hangingPunct="1">
              <a:lnSpc>
                <a:spcPct val="50000"/>
              </a:lnSpc>
              <a:spcBef>
                <a:spcPct val="50000"/>
              </a:spcBef>
            </a:pPr>
            <a:endParaRPr lang="en-US" dirty="0">
              <a:latin typeface="Bookman Old Style" charset="0"/>
            </a:endParaRPr>
          </a:p>
          <a:p>
            <a:pPr eaLnBrk="1" hangingPunct="1">
              <a:lnSpc>
                <a:spcPct val="50000"/>
              </a:lnSpc>
              <a:spcBef>
                <a:spcPct val="50000"/>
              </a:spcBef>
            </a:pPr>
            <a:endParaRPr lang="en-US" dirty="0" smtClean="0">
              <a:latin typeface="Bookman Old Style" charset="0"/>
            </a:endParaRPr>
          </a:p>
          <a:p>
            <a:pPr eaLnBrk="1" hangingPunct="1">
              <a:lnSpc>
                <a:spcPct val="50000"/>
              </a:lnSpc>
              <a:spcBef>
                <a:spcPct val="50000"/>
              </a:spcBef>
            </a:pPr>
            <a:endParaRPr lang="en-US" dirty="0">
              <a:latin typeface="Bookman Old Style" charset="0"/>
            </a:endParaRPr>
          </a:p>
          <a:p>
            <a:pPr eaLnBrk="1" hangingPunct="1">
              <a:spcBef>
                <a:spcPct val="50000"/>
              </a:spcBef>
              <a:buFont typeface="Arial" charset="0"/>
              <a:buAutoNum type="arabicPlain" startAt="410"/>
            </a:pPr>
            <a:endParaRPr lang="en-US" dirty="0">
              <a:latin typeface="Bookman Old Style" charset="0"/>
            </a:endParaRPr>
          </a:p>
          <a:p>
            <a:pPr eaLnBrk="1" hangingPunct="1">
              <a:spcBef>
                <a:spcPct val="50000"/>
              </a:spcBef>
            </a:pPr>
            <a:endParaRPr lang="en-US" sz="3200" dirty="0">
              <a:latin typeface="Arial" charset="0"/>
            </a:endParaRPr>
          </a:p>
        </p:txBody>
      </p:sp>
      <p:sp>
        <p:nvSpPr>
          <p:cNvPr id="27652" name="Line 5"/>
          <p:cNvSpPr>
            <a:spLocks noChangeShapeType="1"/>
          </p:cNvSpPr>
          <p:nvPr/>
        </p:nvSpPr>
        <p:spPr bwMode="auto">
          <a:xfrm>
            <a:off x="5410200" y="381000"/>
            <a:ext cx="609600" cy="12192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653" name="Line 6"/>
          <p:cNvSpPr>
            <a:spLocks noChangeShapeType="1"/>
          </p:cNvSpPr>
          <p:nvPr/>
        </p:nvSpPr>
        <p:spPr bwMode="auto">
          <a:xfrm flipH="1">
            <a:off x="6248400" y="2286000"/>
            <a:ext cx="304800" cy="10414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654" name="Line 7"/>
          <p:cNvSpPr>
            <a:spLocks noChangeShapeType="1"/>
          </p:cNvSpPr>
          <p:nvPr/>
        </p:nvSpPr>
        <p:spPr bwMode="auto">
          <a:xfrm>
            <a:off x="5638800" y="5715000"/>
            <a:ext cx="1066800" cy="6096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655" name="Text Box 8"/>
          <p:cNvSpPr txBox="1">
            <a:spLocks noChangeArrowheads="1"/>
          </p:cNvSpPr>
          <p:nvPr/>
        </p:nvSpPr>
        <p:spPr bwMode="auto">
          <a:xfrm>
            <a:off x="5099050" y="439737"/>
            <a:ext cx="800100" cy="641350"/>
          </a:xfrm>
          <a:prstGeom prst="rect">
            <a:avLst/>
          </a:prstGeom>
          <a:solidFill>
            <a:schemeClr val="bg1"/>
          </a:solidFill>
          <a:ln>
            <a:noFill/>
          </a:ln>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3600" dirty="0" err="1">
                <a:latin typeface="American Typewriter" charset="0"/>
              </a:rPr>
              <a:t>Tp</a:t>
            </a:r>
            <a:endParaRPr lang="en-US" sz="3200" dirty="0">
              <a:latin typeface="Arial" charset="0"/>
            </a:endParaRPr>
          </a:p>
        </p:txBody>
      </p:sp>
      <p:sp>
        <p:nvSpPr>
          <p:cNvPr id="27656" name="Rectangle 9" descr="Dark horizontal"/>
          <p:cNvSpPr>
            <a:spLocks noChangeArrowheads="1"/>
          </p:cNvSpPr>
          <p:nvPr/>
        </p:nvSpPr>
        <p:spPr bwMode="auto">
          <a:xfrm>
            <a:off x="3810000" y="1828800"/>
            <a:ext cx="1828800" cy="685800"/>
          </a:xfrm>
          <a:prstGeom prst="rect">
            <a:avLst/>
          </a:prstGeom>
          <a:pattFill prst="dkHorz">
            <a:fgClr>
              <a:schemeClr val="tx1"/>
            </a:fgClr>
            <a:bgClr>
              <a:schemeClr val="bg1"/>
            </a:bgClr>
          </a:pattFill>
          <a:ln w="9525">
            <a:solidFill>
              <a:schemeClr val="tx1"/>
            </a:solidFill>
            <a:miter lim="800000"/>
            <a:headEnd/>
            <a:tailEnd/>
          </a:ln>
        </p:spPr>
        <p:txBody>
          <a:bodyPr wrap="none" anchor="ctr"/>
          <a:lstStyle/>
          <a:p>
            <a:endParaRPr lang="en-US"/>
          </a:p>
        </p:txBody>
      </p:sp>
      <p:sp>
        <p:nvSpPr>
          <p:cNvPr id="27657" name="Text Box 10"/>
          <p:cNvSpPr txBox="1">
            <a:spLocks noChangeArrowheads="1"/>
          </p:cNvSpPr>
          <p:nvPr/>
        </p:nvSpPr>
        <p:spPr bwMode="auto">
          <a:xfrm>
            <a:off x="6667500" y="1081087"/>
            <a:ext cx="838200" cy="519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2800" dirty="0">
                <a:latin typeface="American Typewriter" charset="0"/>
              </a:rPr>
              <a:t>BL</a:t>
            </a:r>
            <a:endParaRPr lang="en-US" sz="3200" dirty="0">
              <a:latin typeface="Arial" charset="0"/>
            </a:endParaRPr>
          </a:p>
        </p:txBody>
      </p:sp>
      <p:sp>
        <p:nvSpPr>
          <p:cNvPr id="27658" name="Text Box 11"/>
          <p:cNvSpPr txBox="1">
            <a:spLocks noChangeArrowheads="1"/>
          </p:cNvSpPr>
          <p:nvPr/>
        </p:nvSpPr>
        <p:spPr bwMode="auto">
          <a:xfrm>
            <a:off x="6426200" y="5592465"/>
            <a:ext cx="762000" cy="519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2800" dirty="0">
                <a:latin typeface="American Typewriter" charset="0"/>
              </a:rPr>
              <a:t>BL</a:t>
            </a:r>
            <a:endParaRPr lang="en-US" sz="3200" dirty="0">
              <a:latin typeface="Arial" charset="0"/>
            </a:endParaRPr>
          </a:p>
        </p:txBody>
      </p:sp>
      <p:sp>
        <p:nvSpPr>
          <p:cNvPr id="27659" name="Text Box 12"/>
          <p:cNvSpPr txBox="1">
            <a:spLocks noChangeArrowheads="1"/>
          </p:cNvSpPr>
          <p:nvPr/>
        </p:nvSpPr>
        <p:spPr bwMode="auto">
          <a:xfrm>
            <a:off x="4038600" y="1981200"/>
            <a:ext cx="1219200" cy="488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2600">
                <a:solidFill>
                  <a:schemeClr val="bg1"/>
                </a:solidFill>
                <a:latin typeface="Arial" charset="0"/>
              </a:rPr>
              <a:t>LVL</a:t>
            </a:r>
            <a:endParaRPr lang="en-US" sz="3200">
              <a:latin typeface="Arial" charset="0"/>
            </a:endParaRPr>
          </a:p>
        </p:txBody>
      </p:sp>
      <p:sp>
        <p:nvSpPr>
          <p:cNvPr id="27660" name="Text Box 13"/>
          <p:cNvSpPr txBox="1">
            <a:spLocks noChangeArrowheads="1"/>
          </p:cNvSpPr>
          <p:nvPr/>
        </p:nvSpPr>
        <p:spPr bwMode="auto">
          <a:xfrm>
            <a:off x="5638800" y="1676400"/>
            <a:ext cx="457200" cy="1004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a:latin typeface="Arial" charset="0"/>
              </a:rPr>
              <a:t>G</a:t>
            </a:r>
          </a:p>
          <a:p>
            <a:pPr eaLnBrk="1" hangingPunct="1">
              <a:spcBef>
                <a:spcPct val="50000"/>
              </a:spcBef>
            </a:pPr>
            <a:r>
              <a:rPr lang="en-US">
                <a:latin typeface="Arial" charset="0"/>
              </a:rPr>
              <a:t>L</a:t>
            </a:r>
          </a:p>
        </p:txBody>
      </p:sp>
      <p:sp>
        <p:nvSpPr>
          <p:cNvPr id="27661" name="Text Box 14"/>
          <p:cNvSpPr txBox="1">
            <a:spLocks noChangeArrowheads="1"/>
          </p:cNvSpPr>
          <p:nvPr/>
        </p:nvSpPr>
        <p:spPr bwMode="auto">
          <a:xfrm>
            <a:off x="1028700" y="1344613"/>
            <a:ext cx="1739900" cy="877163"/>
          </a:xfrm>
          <a:prstGeom prst="rect">
            <a:avLst/>
          </a:prstGeom>
          <a:noFill/>
          <a:ln>
            <a:noFill/>
          </a:ln>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altLang="ja-JP" dirty="0" smtClean="0">
                <a:solidFill>
                  <a:srgbClr val="008000"/>
                </a:solidFill>
                <a:latin typeface="Arial" charset="0"/>
              </a:rPr>
              <a:t> </a:t>
            </a:r>
            <a:r>
              <a:rPr lang="en-US" altLang="ja-JP" dirty="0">
                <a:solidFill>
                  <a:srgbClr val="008000"/>
                </a:solidFill>
                <a:latin typeface="Arial" charset="0"/>
              </a:rPr>
              <a:t>Region B</a:t>
            </a:r>
          </a:p>
          <a:p>
            <a:pPr eaLnBrk="1" hangingPunct="1">
              <a:spcBef>
                <a:spcPct val="50000"/>
              </a:spcBef>
            </a:pPr>
            <a:r>
              <a:rPr lang="en-US" sz="1800" dirty="0" smtClean="0">
                <a:solidFill>
                  <a:srgbClr val="008000"/>
                </a:solidFill>
                <a:latin typeface="Arial" charset="0"/>
              </a:rPr>
              <a:t> Moho</a:t>
            </a:r>
            <a:r>
              <a:rPr lang="en-US" sz="1800" dirty="0">
                <a:solidFill>
                  <a:srgbClr val="008000"/>
                </a:solidFill>
                <a:latin typeface="Arial" charset="0"/>
              </a:rPr>
              <a:t>-</a:t>
            </a:r>
            <a:r>
              <a:rPr lang="en-US" sz="1800" dirty="0" smtClean="0">
                <a:solidFill>
                  <a:srgbClr val="008000"/>
                </a:solidFill>
                <a:latin typeface="Arial" charset="0"/>
              </a:rPr>
              <a:t>220 </a:t>
            </a:r>
            <a:r>
              <a:rPr lang="en-US" sz="1800" dirty="0">
                <a:solidFill>
                  <a:srgbClr val="008000"/>
                </a:solidFill>
                <a:latin typeface="Arial" charset="0"/>
              </a:rPr>
              <a:t>km</a:t>
            </a:r>
          </a:p>
        </p:txBody>
      </p:sp>
      <p:sp>
        <p:nvSpPr>
          <p:cNvPr id="27662" name="Text Box 15"/>
          <p:cNvSpPr txBox="1">
            <a:spLocks noChangeArrowheads="1"/>
          </p:cNvSpPr>
          <p:nvPr/>
        </p:nvSpPr>
        <p:spPr bwMode="auto">
          <a:xfrm>
            <a:off x="1016000" y="5592465"/>
            <a:ext cx="1866900"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altLang="ja-JP" dirty="0" smtClean="0">
                <a:solidFill>
                  <a:srgbClr val="0000FF"/>
                </a:solidFill>
                <a:latin typeface="Arial" charset="0"/>
              </a:rPr>
              <a:t> </a:t>
            </a:r>
            <a:r>
              <a:rPr lang="en-US" altLang="ja-JP" dirty="0">
                <a:solidFill>
                  <a:srgbClr val="0000FF"/>
                </a:solidFill>
                <a:latin typeface="Arial" charset="0"/>
              </a:rPr>
              <a:t>Region D</a:t>
            </a:r>
            <a:r>
              <a:rPr lang="ja-JP" altLang="en-US" dirty="0">
                <a:solidFill>
                  <a:srgbClr val="0000FF"/>
                </a:solidFill>
                <a:latin typeface="Arial" charset="0"/>
              </a:rPr>
              <a:t>”</a:t>
            </a:r>
            <a:endParaRPr lang="en-US" dirty="0">
              <a:solidFill>
                <a:srgbClr val="0000FF"/>
              </a:solidFill>
              <a:latin typeface="Arial" charset="0"/>
            </a:endParaRPr>
          </a:p>
        </p:txBody>
      </p:sp>
      <p:sp>
        <p:nvSpPr>
          <p:cNvPr id="27663" name="Text Box 16"/>
          <p:cNvSpPr txBox="1">
            <a:spLocks noChangeArrowheads="1"/>
          </p:cNvSpPr>
          <p:nvPr/>
        </p:nvSpPr>
        <p:spPr bwMode="auto">
          <a:xfrm>
            <a:off x="6299200" y="3173709"/>
            <a:ext cx="1981200" cy="822325"/>
          </a:xfrm>
          <a:prstGeom prst="rect">
            <a:avLst/>
          </a:prstGeom>
          <a:solidFill>
            <a:schemeClr val="bg1"/>
          </a:solidFill>
          <a:ln>
            <a:noFill/>
          </a:ln>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dirty="0" err="1">
                <a:latin typeface="Arial" charset="0"/>
              </a:rPr>
              <a:t>Subadiabatic</a:t>
            </a:r>
            <a:r>
              <a:rPr lang="en-US" dirty="0">
                <a:latin typeface="Arial" charset="0"/>
              </a:rPr>
              <a:t> </a:t>
            </a:r>
            <a:r>
              <a:rPr lang="en-US" dirty="0" err="1">
                <a:latin typeface="Arial" charset="0"/>
              </a:rPr>
              <a:t>geotherm</a:t>
            </a:r>
            <a:endParaRPr lang="en-US" dirty="0">
              <a:latin typeface="Arial" charset="0"/>
            </a:endParaRPr>
          </a:p>
        </p:txBody>
      </p:sp>
      <p:sp>
        <p:nvSpPr>
          <p:cNvPr id="25617" name="Text Box 17"/>
          <p:cNvSpPr txBox="1">
            <a:spLocks noChangeArrowheads="1"/>
          </p:cNvSpPr>
          <p:nvPr/>
        </p:nvSpPr>
        <p:spPr bwMode="auto">
          <a:xfrm>
            <a:off x="5816600" y="4232742"/>
            <a:ext cx="1778000" cy="1015663"/>
          </a:xfrm>
          <a:prstGeom prst="rect">
            <a:avLst/>
          </a:prstGeom>
          <a:solidFill>
            <a:schemeClr val="bg1"/>
          </a:solidFill>
          <a:ln>
            <a:noFill/>
          </a:ln>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2000" dirty="0" err="1" smtClean="0">
                <a:solidFill>
                  <a:srgbClr val="FF0000"/>
                </a:solidFill>
                <a:latin typeface="Arial" charset="0"/>
              </a:rPr>
              <a:t>Tp</a:t>
            </a:r>
            <a:r>
              <a:rPr lang="en-US" sz="2000" dirty="0" smtClean="0">
                <a:solidFill>
                  <a:srgbClr val="FF0000"/>
                </a:solidFill>
                <a:latin typeface="Arial" charset="0"/>
              </a:rPr>
              <a:t> </a:t>
            </a:r>
            <a:r>
              <a:rPr lang="en-US" sz="2000" dirty="0">
                <a:solidFill>
                  <a:srgbClr val="FF0000"/>
                </a:solidFill>
                <a:latin typeface="Arial" charset="0"/>
              </a:rPr>
              <a:t>in </a:t>
            </a:r>
            <a:r>
              <a:rPr lang="en-US" sz="2000" dirty="0" smtClean="0">
                <a:solidFill>
                  <a:srgbClr val="FF0000"/>
                </a:solidFill>
                <a:latin typeface="Arial" charset="0"/>
              </a:rPr>
              <a:t>C &amp; D</a:t>
            </a:r>
            <a:r>
              <a:rPr lang="en-US" altLang="ja-JP" sz="2000" dirty="0" smtClean="0">
                <a:solidFill>
                  <a:srgbClr val="FF0000"/>
                </a:solidFill>
                <a:latin typeface="Arial" charset="0"/>
              </a:rPr>
              <a:t> can be lower than </a:t>
            </a:r>
            <a:r>
              <a:rPr lang="en-US" altLang="ja-JP" sz="2000" dirty="0">
                <a:solidFill>
                  <a:srgbClr val="FF0000"/>
                </a:solidFill>
                <a:latin typeface="Arial" charset="0"/>
              </a:rPr>
              <a:t>in B</a:t>
            </a:r>
            <a:endParaRPr lang="en-US" sz="2000" dirty="0">
              <a:latin typeface="Arial" charset="0"/>
            </a:endParaRPr>
          </a:p>
        </p:txBody>
      </p:sp>
      <p:sp>
        <p:nvSpPr>
          <p:cNvPr id="25618" name="Line 18"/>
          <p:cNvSpPr>
            <a:spLocks noChangeShapeType="1"/>
          </p:cNvSpPr>
          <p:nvPr/>
        </p:nvSpPr>
        <p:spPr bwMode="auto">
          <a:xfrm flipH="1" flipV="1">
            <a:off x="5918200" y="419100"/>
            <a:ext cx="177800" cy="3048000"/>
          </a:xfrm>
          <a:prstGeom prst="line">
            <a:avLst/>
          </a:prstGeom>
          <a:noFill/>
          <a:ln w="28575">
            <a:solidFill>
              <a:srgbClr val="3366FF"/>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2" name="Line 5"/>
          <p:cNvSpPr>
            <a:spLocks noChangeShapeType="1"/>
          </p:cNvSpPr>
          <p:nvPr/>
        </p:nvSpPr>
        <p:spPr bwMode="auto">
          <a:xfrm>
            <a:off x="6019800" y="1600200"/>
            <a:ext cx="533400" cy="685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 name="Line 6"/>
          <p:cNvSpPr>
            <a:spLocks noChangeShapeType="1"/>
          </p:cNvSpPr>
          <p:nvPr/>
        </p:nvSpPr>
        <p:spPr bwMode="auto">
          <a:xfrm flipH="1">
            <a:off x="5918200" y="3327400"/>
            <a:ext cx="330200" cy="4064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 name="Line 6"/>
          <p:cNvSpPr>
            <a:spLocks noChangeShapeType="1"/>
          </p:cNvSpPr>
          <p:nvPr/>
        </p:nvSpPr>
        <p:spPr bwMode="auto">
          <a:xfrm flipH="1">
            <a:off x="5638800" y="3733800"/>
            <a:ext cx="279400" cy="19812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 name="Rectangle 1"/>
          <p:cNvSpPr/>
          <p:nvPr/>
        </p:nvSpPr>
        <p:spPr>
          <a:xfrm>
            <a:off x="3810000" y="3467100"/>
            <a:ext cx="1689100" cy="336550"/>
          </a:xfrm>
          <a:prstGeom prst="rect">
            <a:avLst/>
          </a:prstGeom>
          <a:pattFill prst="horzBrick">
            <a:fgClr>
              <a:srgbClr val="008000"/>
            </a:fgClr>
            <a:bgClr>
              <a:srgbClr val="FFFFFF"/>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p:nvPr/>
        </p:nvSpPr>
        <p:spPr>
          <a:xfrm>
            <a:off x="3810000" y="3035300"/>
            <a:ext cx="1689100" cy="431800"/>
          </a:xfrm>
          <a:prstGeom prst="rect">
            <a:avLst/>
          </a:prstGeom>
          <a:pattFill prst="diagBrick">
            <a:fgClr>
              <a:srgbClr val="008000"/>
            </a:fgClr>
            <a:bgClr>
              <a:srgbClr val="FFFFFF"/>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Line 18"/>
          <p:cNvSpPr>
            <a:spLocks noChangeShapeType="1"/>
          </p:cNvSpPr>
          <p:nvPr/>
        </p:nvSpPr>
        <p:spPr bwMode="auto">
          <a:xfrm flipH="1" flipV="1">
            <a:off x="6248400" y="419100"/>
            <a:ext cx="127000" cy="1562100"/>
          </a:xfrm>
          <a:prstGeom prst="line">
            <a:avLst/>
          </a:prstGeom>
          <a:noFill/>
          <a:ln w="28575">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 name="TextBox 4"/>
          <p:cNvSpPr txBox="1"/>
          <p:nvPr/>
        </p:nvSpPr>
        <p:spPr>
          <a:xfrm>
            <a:off x="4191000" y="3404542"/>
            <a:ext cx="1219200" cy="461665"/>
          </a:xfrm>
          <a:prstGeom prst="rect">
            <a:avLst/>
          </a:prstGeom>
          <a:noFill/>
        </p:spPr>
        <p:txBody>
          <a:bodyPr wrap="square" rtlCol="0">
            <a:spAutoFit/>
          </a:bodyPr>
          <a:lstStyle/>
          <a:p>
            <a:r>
              <a:rPr lang="en-US" sz="2400" dirty="0" smtClean="0"/>
              <a:t>slabs</a:t>
            </a:r>
            <a:endParaRPr lang="en-US" sz="2400" dirty="0"/>
          </a:p>
        </p:txBody>
      </p:sp>
      <p:sp>
        <p:nvSpPr>
          <p:cNvPr id="6" name="TextBox 5"/>
          <p:cNvSpPr txBox="1"/>
          <p:nvPr/>
        </p:nvSpPr>
        <p:spPr>
          <a:xfrm>
            <a:off x="5499100" y="3173709"/>
            <a:ext cx="609600" cy="461665"/>
          </a:xfrm>
          <a:prstGeom prst="rect">
            <a:avLst/>
          </a:prstGeom>
          <a:noFill/>
        </p:spPr>
        <p:txBody>
          <a:bodyPr wrap="square" rtlCol="0">
            <a:spAutoFit/>
          </a:bodyPr>
          <a:lstStyle/>
          <a:p>
            <a:r>
              <a:rPr lang="en-US" sz="2400" dirty="0" smtClean="0"/>
              <a:t>TZ</a:t>
            </a:r>
            <a:endParaRPr lang="en-US" sz="2400" dirty="0"/>
          </a:p>
        </p:txBody>
      </p:sp>
      <p:sp>
        <p:nvSpPr>
          <p:cNvPr id="4" name="TextBox 3"/>
          <p:cNvSpPr txBox="1"/>
          <p:nvPr/>
        </p:nvSpPr>
        <p:spPr>
          <a:xfrm>
            <a:off x="8280400" y="6324600"/>
            <a:ext cx="658614" cy="369332"/>
          </a:xfrm>
          <a:prstGeom prst="rect">
            <a:avLst/>
          </a:prstGeom>
          <a:noFill/>
        </p:spPr>
        <p:txBody>
          <a:bodyPr wrap="square" rtlCol="0">
            <a:spAutoFit/>
          </a:bodyPr>
          <a:lstStyle/>
          <a:p>
            <a:r>
              <a:rPr lang="en-US" dirty="0" smtClean="0"/>
              <a:t>4:36</a:t>
            </a:r>
            <a:endParaRPr lang="en-US" dirty="0"/>
          </a:p>
        </p:txBody>
      </p:sp>
    </p:spTree>
    <p:extLst>
      <p:ext uri="{BB962C8B-B14F-4D97-AF65-F5344CB8AC3E}">
        <p14:creationId xmlns:p14="http://schemas.microsoft.com/office/powerpoint/2010/main" val="32036391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61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7" presetClass="entr" presetSubtype="4" fill="hold" grpId="0" nodeType="clickEffect">
                                  <p:stCondLst>
                                    <p:cond delay="0"/>
                                  </p:stCondLst>
                                  <p:childTnLst>
                                    <p:set>
                                      <p:cBhvr>
                                        <p:cTn id="10" dur="1" fill="hold">
                                          <p:stCondLst>
                                            <p:cond delay="0"/>
                                          </p:stCondLst>
                                        </p:cTn>
                                        <p:tgtEl>
                                          <p:spTgt spid="25618"/>
                                        </p:tgtEl>
                                        <p:attrNameLst>
                                          <p:attrName>style.visibility</p:attrName>
                                        </p:attrNameLst>
                                      </p:cBhvr>
                                      <p:to>
                                        <p:strVal val="visible"/>
                                      </p:to>
                                    </p:set>
                                    <p:anim calcmode="lin" valueType="num">
                                      <p:cBhvr additive="base">
                                        <p:cTn id="11" dur="1000" fill="hold"/>
                                        <p:tgtEl>
                                          <p:spTgt spid="25618"/>
                                        </p:tgtEl>
                                        <p:attrNameLst>
                                          <p:attrName>ppt_x</p:attrName>
                                        </p:attrNameLst>
                                      </p:cBhvr>
                                      <p:tavLst>
                                        <p:tav tm="0">
                                          <p:val>
                                            <p:strVal val="#ppt_x"/>
                                          </p:val>
                                        </p:tav>
                                        <p:tav tm="100000">
                                          <p:val>
                                            <p:strVal val="#ppt_x"/>
                                          </p:val>
                                        </p:tav>
                                      </p:tavLst>
                                    </p:anim>
                                    <p:anim calcmode="lin" valueType="num">
                                      <p:cBhvr additive="base">
                                        <p:cTn id="12" dur="1000" fill="hold"/>
                                        <p:tgtEl>
                                          <p:spTgt spid="2561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7" presetClass="entr" presetSubtype="4"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additive="base">
                                        <p:cTn id="17" dur="1000" fill="hold"/>
                                        <p:tgtEl>
                                          <p:spTgt spid="27"/>
                                        </p:tgtEl>
                                        <p:attrNameLst>
                                          <p:attrName>ppt_x</p:attrName>
                                        </p:attrNameLst>
                                      </p:cBhvr>
                                      <p:tavLst>
                                        <p:tav tm="0">
                                          <p:val>
                                            <p:strVal val="#ppt_x"/>
                                          </p:val>
                                        </p:tav>
                                        <p:tav tm="100000">
                                          <p:val>
                                            <p:strVal val="#ppt_x"/>
                                          </p:val>
                                        </p:tav>
                                      </p:tavLst>
                                    </p:anim>
                                    <p:anim calcmode="lin" valueType="num">
                                      <p:cBhvr additive="base">
                                        <p:cTn id="18" dur="10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17" grpId="0" animBg="1"/>
      <p:bldP spid="25618" grpId="0" animBg="1"/>
      <p:bldP spid="27"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1547" y="979817"/>
            <a:ext cx="8633544" cy="3046988"/>
          </a:xfrm>
          <a:prstGeom prst="rect">
            <a:avLst/>
          </a:prstGeom>
        </p:spPr>
        <p:txBody>
          <a:bodyPr wrap="square">
            <a:spAutoFit/>
          </a:bodyPr>
          <a:lstStyle/>
          <a:p>
            <a:endParaRPr lang="en-US" sz="2400" dirty="0"/>
          </a:p>
          <a:p>
            <a:r>
              <a:rPr lang="en-US" sz="2400" b="1" dirty="0" smtClean="0"/>
              <a:t>The </a:t>
            </a:r>
            <a:r>
              <a:rPr lang="en-US" sz="2400" b="1" dirty="0"/>
              <a:t>temperature of ambient mantle and </a:t>
            </a:r>
            <a:r>
              <a:rPr lang="en-US" sz="2400" b="1" dirty="0" smtClean="0"/>
              <a:t>the existence </a:t>
            </a:r>
            <a:r>
              <a:rPr lang="en-US" sz="2400" b="1" dirty="0"/>
              <a:t>of </a:t>
            </a:r>
            <a:r>
              <a:rPr lang="en-US" sz="2400" b="1" dirty="0" smtClean="0"/>
              <a:t> </a:t>
            </a:r>
            <a:r>
              <a:rPr lang="en-US" sz="2400" b="1" dirty="0"/>
              <a:t>thermal anomalies are </a:t>
            </a:r>
            <a:r>
              <a:rPr lang="en-US" sz="2400" b="1" dirty="0" smtClean="0"/>
              <a:t>fundamental properties </a:t>
            </a:r>
            <a:r>
              <a:rPr lang="en-US" sz="2400" b="1" dirty="0"/>
              <a:t>of the </a:t>
            </a:r>
            <a:r>
              <a:rPr lang="en-US" sz="2400" b="1" dirty="0" smtClean="0"/>
              <a:t>Earth…temperature always </a:t>
            </a:r>
            <a:r>
              <a:rPr lang="en-US" sz="2400" b="1" dirty="0"/>
              <a:t>increases with </a:t>
            </a:r>
            <a:r>
              <a:rPr lang="en-US" sz="2400" b="1" dirty="0" smtClean="0"/>
              <a:t>depth…comparison of temperatures </a:t>
            </a:r>
            <a:r>
              <a:rPr lang="en-US" sz="2400" b="1" dirty="0"/>
              <a:t>is commonly made using </a:t>
            </a:r>
            <a:r>
              <a:rPr lang="en-US" sz="2400" b="1" dirty="0" smtClean="0"/>
              <a:t>a reference termed </a:t>
            </a:r>
            <a:r>
              <a:rPr lang="en-US" sz="2400" b="1" dirty="0"/>
              <a:t>the </a:t>
            </a:r>
            <a:r>
              <a:rPr lang="en-US" sz="2400" b="1" dirty="0" smtClean="0"/>
              <a:t>mantle potential </a:t>
            </a:r>
            <a:r>
              <a:rPr lang="en-US" sz="2400" b="1" dirty="0"/>
              <a:t>temperature </a:t>
            </a:r>
            <a:r>
              <a:rPr lang="en-US" sz="2400" b="1" dirty="0" err="1" smtClean="0"/>
              <a:t>Tp</a:t>
            </a:r>
            <a:r>
              <a:rPr lang="en-US" sz="2400" b="1" dirty="0" smtClean="0"/>
              <a:t> </a:t>
            </a:r>
            <a:r>
              <a:rPr lang="en-US" sz="2400" b="1" dirty="0"/>
              <a:t>[</a:t>
            </a:r>
            <a:r>
              <a:rPr lang="en-US" sz="2400" dirty="0"/>
              <a:t>McKenzie and </a:t>
            </a:r>
            <a:r>
              <a:rPr lang="en-US" sz="2400" dirty="0" err="1"/>
              <a:t>Bickle</a:t>
            </a:r>
            <a:r>
              <a:rPr lang="en-US" sz="2400" b="1" dirty="0" smtClean="0"/>
              <a:t>, 1988], </a:t>
            </a:r>
            <a:r>
              <a:rPr lang="en-US" sz="2400" b="1" dirty="0" smtClean="0">
                <a:solidFill>
                  <a:srgbClr val="0000FF"/>
                </a:solidFill>
              </a:rPr>
              <a:t>the </a:t>
            </a:r>
            <a:r>
              <a:rPr lang="en-US" sz="2400" b="1" dirty="0">
                <a:solidFill>
                  <a:srgbClr val="0000FF"/>
                </a:solidFill>
              </a:rPr>
              <a:t>temperature that the solid </a:t>
            </a:r>
            <a:r>
              <a:rPr lang="en-US" sz="2400" b="1" dirty="0" smtClean="0">
                <a:solidFill>
                  <a:srgbClr val="0000FF"/>
                </a:solidFill>
              </a:rPr>
              <a:t>adiabatically </a:t>
            </a:r>
            <a:r>
              <a:rPr lang="en-US" sz="2400" b="1" dirty="0" err="1" smtClean="0">
                <a:solidFill>
                  <a:srgbClr val="0000FF"/>
                </a:solidFill>
              </a:rPr>
              <a:t>convecting</a:t>
            </a:r>
            <a:r>
              <a:rPr lang="en-US" sz="2400" b="1" dirty="0" smtClean="0">
                <a:solidFill>
                  <a:srgbClr val="0000FF"/>
                </a:solidFill>
              </a:rPr>
              <a:t> </a:t>
            </a:r>
            <a:r>
              <a:rPr lang="en-US" sz="2400" b="1" dirty="0">
                <a:solidFill>
                  <a:srgbClr val="0000FF"/>
                </a:solidFill>
              </a:rPr>
              <a:t>mantle would attain if it </a:t>
            </a:r>
            <a:r>
              <a:rPr lang="en-US" sz="2400" b="1" dirty="0" smtClean="0">
                <a:solidFill>
                  <a:srgbClr val="0000FF"/>
                </a:solidFill>
              </a:rPr>
              <a:t>could reach </a:t>
            </a:r>
            <a:r>
              <a:rPr lang="en-US" sz="2400" b="1" dirty="0">
                <a:solidFill>
                  <a:srgbClr val="0000FF"/>
                </a:solidFill>
              </a:rPr>
              <a:t>the surface without melting</a:t>
            </a:r>
            <a:r>
              <a:rPr lang="en-US" sz="2400" b="1" dirty="0"/>
              <a:t>.</a:t>
            </a:r>
            <a:endParaRPr lang="en-US" sz="2400" dirty="0"/>
          </a:p>
        </p:txBody>
      </p:sp>
      <p:sp>
        <p:nvSpPr>
          <p:cNvPr id="5" name="Rectangle 4"/>
          <p:cNvSpPr/>
          <p:nvPr/>
        </p:nvSpPr>
        <p:spPr>
          <a:xfrm>
            <a:off x="498399" y="4635412"/>
            <a:ext cx="8456692" cy="1938992"/>
          </a:xfrm>
          <a:prstGeom prst="rect">
            <a:avLst/>
          </a:prstGeom>
        </p:spPr>
        <p:txBody>
          <a:bodyPr wrap="square">
            <a:spAutoFit/>
          </a:bodyPr>
          <a:lstStyle/>
          <a:p>
            <a:r>
              <a:rPr lang="en-US" sz="2400" dirty="0" smtClean="0"/>
              <a:t>Actually, McKenzie and </a:t>
            </a:r>
            <a:r>
              <a:rPr lang="en-US" sz="2400" dirty="0" err="1" smtClean="0"/>
              <a:t>Bickle</a:t>
            </a:r>
            <a:r>
              <a:rPr lang="en-US" sz="2400" dirty="0" smtClean="0"/>
              <a:t> define  </a:t>
            </a:r>
            <a:r>
              <a:rPr lang="en-US" sz="2400" dirty="0"/>
              <a:t>potential </a:t>
            </a:r>
            <a:r>
              <a:rPr lang="en-US" sz="2400" dirty="0" smtClean="0"/>
              <a:t>temperature</a:t>
            </a:r>
            <a:r>
              <a:rPr lang="en-US" sz="2400" dirty="0"/>
              <a:t> </a:t>
            </a:r>
            <a:r>
              <a:rPr lang="en-US" sz="2400" dirty="0" smtClean="0"/>
              <a:t>as “the </a:t>
            </a:r>
            <a:r>
              <a:rPr lang="en-US" sz="2400" dirty="0"/>
              <a:t>temperature the fluid mass would have (hence the term 'potential') if it </a:t>
            </a:r>
            <a:r>
              <a:rPr lang="en-US" sz="2400" dirty="0" smtClean="0"/>
              <a:t>were compressed </a:t>
            </a:r>
            <a:r>
              <a:rPr lang="en-US" sz="2400" dirty="0"/>
              <a:t>or expanded to some constant reference pressure</a:t>
            </a:r>
            <a:r>
              <a:rPr lang="en-US" sz="2400" dirty="0" smtClean="0"/>
              <a:t>.” Any point on the </a:t>
            </a:r>
            <a:r>
              <a:rPr lang="en-US" sz="2400" dirty="0" err="1" smtClean="0"/>
              <a:t>geotherm</a:t>
            </a:r>
            <a:r>
              <a:rPr lang="en-US" sz="2400" dirty="0" smtClean="0"/>
              <a:t>, </a:t>
            </a:r>
            <a:r>
              <a:rPr lang="en-US" sz="2400" dirty="0" err="1" smtClean="0"/>
              <a:t>convecting</a:t>
            </a:r>
            <a:r>
              <a:rPr lang="en-US" sz="2400" dirty="0" smtClean="0"/>
              <a:t> or not, adiabatic or not, can be assigned a potential temperature.</a:t>
            </a:r>
            <a:endParaRPr lang="en-US" sz="2400" dirty="0"/>
          </a:p>
        </p:txBody>
      </p:sp>
      <p:sp>
        <p:nvSpPr>
          <p:cNvPr id="6" name="Rectangle 5"/>
          <p:cNvSpPr/>
          <p:nvPr/>
        </p:nvSpPr>
        <p:spPr>
          <a:xfrm>
            <a:off x="498399" y="333486"/>
            <a:ext cx="8456692" cy="646331"/>
          </a:xfrm>
          <a:prstGeom prst="rect">
            <a:avLst/>
          </a:prstGeom>
        </p:spPr>
        <p:txBody>
          <a:bodyPr wrap="square">
            <a:spAutoFit/>
          </a:bodyPr>
          <a:lstStyle/>
          <a:p>
            <a:r>
              <a:rPr lang="en-US" dirty="0"/>
              <a:t>Herzberg, C., and P. D. </a:t>
            </a:r>
            <a:r>
              <a:rPr lang="en-US" dirty="0" err="1"/>
              <a:t>Asimow</a:t>
            </a:r>
            <a:r>
              <a:rPr lang="en-US" dirty="0"/>
              <a:t> (2008), Petrology of some oceanic island basalts: PRIMELT2.XLS software for </a:t>
            </a:r>
            <a:r>
              <a:rPr lang="en-US" dirty="0" smtClean="0"/>
              <a:t>primary magma </a:t>
            </a:r>
            <a:r>
              <a:rPr lang="en-US" dirty="0"/>
              <a:t>calculation, </a:t>
            </a:r>
            <a:r>
              <a:rPr lang="en-US" dirty="0" err="1"/>
              <a:t>Geochem</a:t>
            </a:r>
            <a:r>
              <a:rPr lang="en-US" dirty="0"/>
              <a:t>. </a:t>
            </a:r>
            <a:r>
              <a:rPr lang="en-US" dirty="0" err="1"/>
              <a:t>Geophys</a:t>
            </a:r>
            <a:r>
              <a:rPr lang="en-US" dirty="0"/>
              <a:t>. </a:t>
            </a:r>
            <a:r>
              <a:rPr lang="en-US" dirty="0" err="1"/>
              <a:t>Geosyst</a:t>
            </a:r>
            <a:r>
              <a:rPr lang="en-US" dirty="0"/>
              <a:t>., </a:t>
            </a:r>
            <a:r>
              <a:rPr lang="en-US" dirty="0" smtClean="0"/>
              <a:t>9</a:t>
            </a:r>
            <a:endParaRPr lang="en-US" dirty="0"/>
          </a:p>
        </p:txBody>
      </p:sp>
    </p:spTree>
    <p:extLst>
      <p:ext uri="{BB962C8B-B14F-4D97-AF65-F5344CB8AC3E}">
        <p14:creationId xmlns:p14="http://schemas.microsoft.com/office/powerpoint/2010/main" val="3365864829"/>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1600" y="114300"/>
            <a:ext cx="8890000" cy="3993931"/>
          </a:xfrm>
          <a:prstGeom prst="rect">
            <a:avLst/>
          </a:prstGeom>
        </p:spPr>
      </p:pic>
      <p:pic>
        <p:nvPicPr>
          <p:cNvPr id="4" name="Picture 3"/>
          <p:cNvPicPr>
            <a:picLocks noChangeAspect="1"/>
          </p:cNvPicPr>
          <p:nvPr/>
        </p:nvPicPr>
        <p:blipFill>
          <a:blip r:embed="rId3"/>
          <a:stretch>
            <a:fillRect/>
          </a:stretch>
        </p:blipFill>
        <p:spPr>
          <a:xfrm>
            <a:off x="101600" y="4381500"/>
            <a:ext cx="8826500" cy="2120900"/>
          </a:xfrm>
          <a:prstGeom prst="rect">
            <a:avLst/>
          </a:prstGeom>
        </p:spPr>
      </p:pic>
      <p:cxnSp>
        <p:nvCxnSpPr>
          <p:cNvPr id="6" name="Straight Connector 5"/>
          <p:cNvCxnSpPr/>
          <p:nvPr/>
        </p:nvCxnSpPr>
        <p:spPr>
          <a:xfrm>
            <a:off x="6210300" y="5549900"/>
            <a:ext cx="2781300" cy="12700"/>
          </a:xfrm>
          <a:prstGeom prst="line">
            <a:avLst/>
          </a:prstGeom>
          <a:ln w="28575"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330200" y="5842000"/>
            <a:ext cx="5295900" cy="0"/>
          </a:xfrm>
          <a:prstGeom prst="line">
            <a:avLst/>
          </a:prstGeom>
          <a:ln w="28575" cmpd="sng">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37511406"/>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06400" y="3848100"/>
            <a:ext cx="4368800" cy="2603500"/>
          </a:xfrm>
          <a:prstGeom prst="rect">
            <a:avLst/>
          </a:prstGeom>
        </p:spPr>
      </p:pic>
      <p:pic>
        <p:nvPicPr>
          <p:cNvPr id="3" name="Picture 2"/>
          <p:cNvPicPr>
            <a:picLocks noChangeAspect="1"/>
          </p:cNvPicPr>
          <p:nvPr/>
        </p:nvPicPr>
        <p:blipFill>
          <a:blip r:embed="rId4"/>
          <a:stretch>
            <a:fillRect/>
          </a:stretch>
        </p:blipFill>
        <p:spPr>
          <a:xfrm>
            <a:off x="165100" y="139700"/>
            <a:ext cx="5905500" cy="3416300"/>
          </a:xfrm>
          <a:prstGeom prst="rect">
            <a:avLst/>
          </a:prstGeom>
        </p:spPr>
      </p:pic>
      <p:pic>
        <p:nvPicPr>
          <p:cNvPr id="4" name="Picture 3"/>
          <p:cNvPicPr>
            <a:picLocks noChangeAspect="1"/>
          </p:cNvPicPr>
          <p:nvPr/>
        </p:nvPicPr>
        <p:blipFill>
          <a:blip r:embed="rId5"/>
          <a:stretch>
            <a:fillRect/>
          </a:stretch>
        </p:blipFill>
        <p:spPr>
          <a:xfrm>
            <a:off x="4775200" y="3848100"/>
            <a:ext cx="4102100" cy="2844800"/>
          </a:xfrm>
          <a:prstGeom prst="rect">
            <a:avLst/>
          </a:prstGeom>
        </p:spPr>
      </p:pic>
      <p:sp>
        <p:nvSpPr>
          <p:cNvPr id="5" name="TextBox 4"/>
          <p:cNvSpPr txBox="1"/>
          <p:nvPr/>
        </p:nvSpPr>
        <p:spPr>
          <a:xfrm>
            <a:off x="5691386" y="1989969"/>
            <a:ext cx="3210735" cy="1569660"/>
          </a:xfrm>
          <a:prstGeom prst="rect">
            <a:avLst/>
          </a:prstGeom>
          <a:noFill/>
        </p:spPr>
        <p:txBody>
          <a:bodyPr wrap="square" rtlCol="0">
            <a:spAutoFit/>
          </a:bodyPr>
          <a:lstStyle/>
          <a:p>
            <a:r>
              <a:rPr lang="en-US" sz="2400" dirty="0" smtClean="0">
                <a:solidFill>
                  <a:schemeClr val="accent2">
                    <a:lumMod val="75000"/>
                  </a:schemeClr>
                </a:solidFill>
              </a:rPr>
              <a:t>2. Ridges are broad, at 100-200 km depth &amp; include almost all hotspots!</a:t>
            </a:r>
            <a:endParaRPr lang="en-US" sz="2400" dirty="0">
              <a:solidFill>
                <a:schemeClr val="accent2">
                  <a:lumMod val="75000"/>
                </a:schemeClr>
              </a:solidFill>
            </a:endParaRPr>
          </a:p>
        </p:txBody>
      </p:sp>
      <p:sp>
        <p:nvSpPr>
          <p:cNvPr id="6" name="TextBox 5"/>
          <p:cNvSpPr txBox="1"/>
          <p:nvPr/>
        </p:nvSpPr>
        <p:spPr>
          <a:xfrm>
            <a:off x="5691386" y="139700"/>
            <a:ext cx="3334081" cy="1569660"/>
          </a:xfrm>
          <a:prstGeom prst="rect">
            <a:avLst/>
          </a:prstGeom>
          <a:noFill/>
        </p:spPr>
        <p:txBody>
          <a:bodyPr wrap="square" rtlCol="0">
            <a:spAutoFit/>
          </a:bodyPr>
          <a:lstStyle/>
          <a:p>
            <a:r>
              <a:rPr lang="en-US" sz="2400" dirty="0" smtClean="0">
                <a:solidFill>
                  <a:srgbClr val="000090"/>
                </a:solidFill>
              </a:rPr>
              <a:t>1. The upper mantle is very anisotropic; one ignores this, at one’s peril</a:t>
            </a:r>
            <a:endParaRPr lang="en-US" sz="2400" dirty="0">
              <a:solidFill>
                <a:srgbClr val="000090"/>
              </a:solidFill>
            </a:endParaRPr>
          </a:p>
        </p:txBody>
      </p:sp>
    </p:spTree>
    <p:extLst>
      <p:ext uri="{BB962C8B-B14F-4D97-AF65-F5344CB8AC3E}">
        <p14:creationId xmlns:p14="http://schemas.microsoft.com/office/powerpoint/2010/main" val="4222395106"/>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p:cNvSpPr>
          <p:nvPr>
            <p:ph type="title"/>
          </p:nvPr>
        </p:nvSpPr>
        <p:spPr/>
        <p:txBody>
          <a:bodyPr/>
          <a:lstStyle/>
          <a:p>
            <a:pPr eaLnBrk="1" hangingPunct="1"/>
            <a:r>
              <a:rPr lang="en-US" sz="3600" dirty="0">
                <a:solidFill>
                  <a:srgbClr val="0000FF"/>
                </a:solidFill>
                <a:latin typeface="Calibri" charset="0"/>
                <a:ea typeface="ＭＳ Ｐゴシック" charset="0"/>
                <a:cs typeface="ＭＳ Ｐゴシック" charset="0"/>
              </a:rPr>
              <a:t>The </a:t>
            </a:r>
            <a:r>
              <a:rPr lang="ja-JP" altLang="en-US" sz="3600" dirty="0">
                <a:solidFill>
                  <a:srgbClr val="0000FF"/>
                </a:solidFill>
                <a:latin typeface="Calibri" charset="0"/>
                <a:ea typeface="ＭＳ Ｐゴシック" charset="0"/>
                <a:cs typeface="ＭＳ Ｐゴシック" charset="0"/>
              </a:rPr>
              <a:t>“</a:t>
            </a:r>
            <a:r>
              <a:rPr lang="en-US" altLang="ja-JP" sz="3600" dirty="0">
                <a:solidFill>
                  <a:srgbClr val="0000FF"/>
                </a:solidFill>
                <a:latin typeface="Calibri" charset="0"/>
                <a:ea typeface="ＭＳ Ｐゴシック" charset="0"/>
                <a:cs typeface="ＭＳ Ｐゴシック" charset="0"/>
              </a:rPr>
              <a:t>Hindsight Heresy</a:t>
            </a:r>
            <a:r>
              <a:rPr lang="ja-JP" altLang="en-US" sz="3600" dirty="0">
                <a:solidFill>
                  <a:srgbClr val="0000FF"/>
                </a:solidFill>
                <a:latin typeface="Calibri" charset="0"/>
                <a:ea typeface="ＭＳ Ｐゴシック" charset="0"/>
                <a:cs typeface="ＭＳ Ｐゴシック" charset="0"/>
              </a:rPr>
              <a:t>”</a:t>
            </a:r>
            <a:endParaRPr lang="en-US" sz="3600" dirty="0">
              <a:solidFill>
                <a:srgbClr val="0000FF"/>
              </a:solidFill>
              <a:latin typeface="Calibri" charset="0"/>
              <a:ea typeface="ＭＳ Ｐゴシック" charset="0"/>
              <a:cs typeface="ＭＳ Ｐゴシック" charset="0"/>
            </a:endParaRPr>
          </a:p>
        </p:txBody>
      </p:sp>
      <p:sp>
        <p:nvSpPr>
          <p:cNvPr id="36866" name="Content Placeholder 2"/>
          <p:cNvSpPr>
            <a:spLocks noGrp="1"/>
          </p:cNvSpPr>
          <p:nvPr>
            <p:ph idx="1"/>
          </p:nvPr>
        </p:nvSpPr>
        <p:spPr/>
        <p:txBody>
          <a:bodyPr>
            <a:normAutofit fontScale="92500" lnSpcReduction="20000"/>
          </a:bodyPr>
          <a:lstStyle/>
          <a:p>
            <a:pPr eaLnBrk="1" hangingPunct="1"/>
            <a:r>
              <a:rPr lang="en-US" sz="2400" dirty="0">
                <a:latin typeface="Calibri" charset="0"/>
                <a:ea typeface="ＭＳ Ｐゴシック" charset="0"/>
                <a:cs typeface="ＭＳ Ｐゴシック" charset="0"/>
              </a:rPr>
              <a:t>Constructing a hypothesis after looking at a data set, then using the same data set to test the hypothesis</a:t>
            </a:r>
            <a:r>
              <a:rPr lang="en-US" sz="2400" dirty="0" smtClean="0">
                <a:latin typeface="Calibri" charset="0"/>
                <a:ea typeface="ＭＳ Ｐゴシック" charset="0"/>
                <a:cs typeface="ＭＳ Ｐゴシック" charset="0"/>
              </a:rPr>
              <a:t>.-</a:t>
            </a:r>
            <a:r>
              <a:rPr lang="en-US" sz="2400" i="1" dirty="0" smtClean="0">
                <a:latin typeface="Calibri" charset="0"/>
                <a:ea typeface="ＭＳ Ｐゴシック" charset="0"/>
                <a:cs typeface="ＭＳ Ｐゴシック" charset="0"/>
              </a:rPr>
              <a:t>Acton, Julian</a:t>
            </a:r>
          </a:p>
          <a:p>
            <a:pPr eaLnBrk="1" hangingPunct="1"/>
            <a:endParaRPr lang="en-US" sz="2400" dirty="0">
              <a:latin typeface="Calibri" charset="0"/>
              <a:ea typeface="ＭＳ Ｐゴシック" charset="0"/>
              <a:cs typeface="ＭＳ Ｐゴシック" charset="0"/>
            </a:endParaRPr>
          </a:p>
          <a:p>
            <a:pPr eaLnBrk="1" hangingPunct="1"/>
            <a:r>
              <a:rPr lang="en-US" sz="2400" dirty="0" smtClean="0">
                <a:latin typeface="Calibri" charset="0"/>
                <a:ea typeface="ＭＳ Ｐゴシック" charset="0"/>
                <a:cs typeface="ＭＳ Ｐゴシック" charset="0"/>
              </a:rPr>
              <a:t>Although the statistical significance cannot be determined since the parameters were fine tuned for the favored hypothesis, one can compare the probabilities with other hypotheses.</a:t>
            </a:r>
          </a:p>
          <a:p>
            <a:pPr eaLnBrk="1" hangingPunct="1"/>
            <a:endParaRPr lang="en-US" sz="2400" dirty="0">
              <a:latin typeface="Calibri" charset="0"/>
              <a:ea typeface="ＭＳ Ｐゴシック" charset="0"/>
              <a:cs typeface="ＭＳ Ｐゴシック" charset="0"/>
            </a:endParaRPr>
          </a:p>
          <a:p>
            <a:pPr eaLnBrk="1" hangingPunct="1"/>
            <a:r>
              <a:rPr lang="en-US" sz="2400" dirty="0" smtClean="0">
                <a:latin typeface="Calibri" charset="0"/>
                <a:ea typeface="ＭＳ Ｐゴシック" charset="0"/>
                <a:cs typeface="ＭＳ Ｐゴシック" charset="0"/>
              </a:rPr>
              <a:t>Null Hypothesis:</a:t>
            </a:r>
          </a:p>
          <a:p>
            <a:pPr eaLnBrk="1" hangingPunct="1"/>
            <a:r>
              <a:rPr lang="en-US" sz="3000" dirty="0" smtClean="0">
                <a:solidFill>
                  <a:srgbClr val="0000FF"/>
                </a:solidFill>
                <a:latin typeface="Calibri" charset="0"/>
                <a:ea typeface="ＭＳ Ｐゴシック" charset="0"/>
                <a:cs typeface="ＭＳ Ｐゴシック" charset="0"/>
              </a:rPr>
              <a:t>H(0): Hotspots correlate better with lower mantle shear velocities than with velocities at 150-km depth (or crustal age)</a:t>
            </a:r>
          </a:p>
          <a:p>
            <a:pPr eaLnBrk="1" hangingPunct="1"/>
            <a:endParaRPr lang="en-US" sz="3000" dirty="0">
              <a:solidFill>
                <a:srgbClr val="0000FF"/>
              </a:solidFill>
              <a:latin typeface="Calibri" charset="0"/>
              <a:ea typeface="ＭＳ Ｐゴシック" charset="0"/>
              <a:cs typeface="ＭＳ Ｐゴシック" charset="0"/>
            </a:endParaRPr>
          </a:p>
          <a:p>
            <a:pPr eaLnBrk="1" hangingPunct="1"/>
            <a:r>
              <a:rPr lang="en-US" sz="3000" dirty="0" smtClean="0">
                <a:solidFill>
                  <a:srgbClr val="0000FF"/>
                </a:solidFill>
                <a:latin typeface="Calibri" charset="0"/>
                <a:ea typeface="ＭＳ Ｐゴシック" charset="0"/>
                <a:cs typeface="ＭＳ Ｐゴシック" charset="0"/>
              </a:rPr>
              <a:t>REJECTED!</a:t>
            </a:r>
            <a:endParaRPr lang="en-US" sz="3000" dirty="0">
              <a:solidFill>
                <a:srgbClr val="0000FF"/>
              </a:solidFill>
              <a:latin typeface="Calibri" charset="0"/>
              <a:ea typeface="ＭＳ Ｐゴシック" charset="0"/>
              <a:cs typeface="ＭＳ Ｐゴシック" charset="0"/>
            </a:endParaRPr>
          </a:p>
        </p:txBody>
      </p:sp>
      <p:sp>
        <p:nvSpPr>
          <p:cNvPr id="2" name="Rounded Rectangle 1"/>
          <p:cNvSpPr/>
          <p:nvPr/>
        </p:nvSpPr>
        <p:spPr>
          <a:xfrm>
            <a:off x="269726" y="4068162"/>
            <a:ext cx="8327797" cy="2202652"/>
          </a:xfrm>
          <a:prstGeom prst="roundRect">
            <a:avLst/>
          </a:prstGeom>
          <a:noFill/>
          <a:ln w="571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4770285"/>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Arc 3"/>
          <p:cNvSpPr>
            <a:spLocks/>
          </p:cNvSpPr>
          <p:nvPr/>
        </p:nvSpPr>
        <p:spPr bwMode="auto">
          <a:xfrm flipV="1">
            <a:off x="685800" y="3352800"/>
            <a:ext cx="6781800" cy="1600200"/>
          </a:xfrm>
          <a:custGeom>
            <a:avLst/>
            <a:gdLst>
              <a:gd name="T0" fmla="*/ 0 w 21472"/>
              <a:gd name="T1" fmla="*/ 2147483647 h 21600"/>
              <a:gd name="T2" fmla="*/ 2147483647 w 21472"/>
              <a:gd name="T3" fmla="*/ 2147483647 h 21600"/>
              <a:gd name="T4" fmla="*/ 0 w 21472"/>
              <a:gd name="T5" fmla="*/ 2147483647 h 21600"/>
              <a:gd name="T6" fmla="*/ 0 60000 65536"/>
              <a:gd name="T7" fmla="*/ 0 60000 65536"/>
              <a:gd name="T8" fmla="*/ 0 60000 65536"/>
            </a:gdLst>
            <a:ahLst/>
            <a:cxnLst>
              <a:cxn ang="T6">
                <a:pos x="T0" y="T1"/>
              </a:cxn>
              <a:cxn ang="T7">
                <a:pos x="T2" y="T3"/>
              </a:cxn>
              <a:cxn ang="T8">
                <a:pos x="T4" y="T5"/>
              </a:cxn>
            </a:cxnLst>
            <a:rect l="0" t="0" r="r" b="b"/>
            <a:pathLst>
              <a:path w="21472" h="21600" fill="none" extrusionOk="0">
                <a:moveTo>
                  <a:pt x="0" y="-1"/>
                </a:moveTo>
                <a:cubicBezTo>
                  <a:pt x="11021" y="-1"/>
                  <a:pt x="20275" y="8297"/>
                  <a:pt x="21472" y="19253"/>
                </a:cubicBezTo>
              </a:path>
              <a:path w="21472" h="21600" stroke="0" extrusionOk="0">
                <a:moveTo>
                  <a:pt x="0" y="-1"/>
                </a:moveTo>
                <a:cubicBezTo>
                  <a:pt x="11021" y="-1"/>
                  <a:pt x="20275" y="8297"/>
                  <a:pt x="21472" y="19253"/>
                </a:cubicBezTo>
                <a:lnTo>
                  <a:pt x="0" y="21600"/>
                </a:lnTo>
                <a:lnTo>
                  <a:pt x="0" y="-1"/>
                </a:lnTo>
                <a:close/>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3554" name="Arc 4"/>
          <p:cNvSpPr>
            <a:spLocks/>
          </p:cNvSpPr>
          <p:nvPr/>
        </p:nvSpPr>
        <p:spPr bwMode="auto">
          <a:xfrm flipV="1">
            <a:off x="533400" y="3581400"/>
            <a:ext cx="7010400" cy="2362200"/>
          </a:xfrm>
          <a:custGeom>
            <a:avLst/>
            <a:gdLst>
              <a:gd name="T0" fmla="*/ 0 w 21472"/>
              <a:gd name="T1" fmla="*/ 2147483647 h 21600"/>
              <a:gd name="T2" fmla="*/ 2147483647 w 21472"/>
              <a:gd name="T3" fmla="*/ 2147483647 h 21600"/>
              <a:gd name="T4" fmla="*/ 0 w 21472"/>
              <a:gd name="T5" fmla="*/ 2147483647 h 21600"/>
              <a:gd name="T6" fmla="*/ 0 60000 65536"/>
              <a:gd name="T7" fmla="*/ 0 60000 65536"/>
              <a:gd name="T8" fmla="*/ 0 60000 65536"/>
            </a:gdLst>
            <a:ahLst/>
            <a:cxnLst>
              <a:cxn ang="T6">
                <a:pos x="T0" y="T1"/>
              </a:cxn>
              <a:cxn ang="T7">
                <a:pos x="T2" y="T3"/>
              </a:cxn>
              <a:cxn ang="T8">
                <a:pos x="T4" y="T5"/>
              </a:cxn>
            </a:cxnLst>
            <a:rect l="0" t="0" r="r" b="b"/>
            <a:pathLst>
              <a:path w="21472" h="21600" fill="none" extrusionOk="0">
                <a:moveTo>
                  <a:pt x="0" y="-1"/>
                </a:moveTo>
                <a:cubicBezTo>
                  <a:pt x="11021" y="-1"/>
                  <a:pt x="20275" y="8297"/>
                  <a:pt x="21472" y="19253"/>
                </a:cubicBezTo>
              </a:path>
              <a:path w="21472" h="21600" stroke="0" extrusionOk="0">
                <a:moveTo>
                  <a:pt x="0" y="-1"/>
                </a:moveTo>
                <a:cubicBezTo>
                  <a:pt x="11021" y="-1"/>
                  <a:pt x="20275" y="8297"/>
                  <a:pt x="21472" y="19253"/>
                </a:cubicBezTo>
                <a:lnTo>
                  <a:pt x="0" y="21600"/>
                </a:lnTo>
                <a:lnTo>
                  <a:pt x="0" y="-1"/>
                </a:lnTo>
                <a:close/>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3555" name="Rectangle 5"/>
          <p:cNvSpPr>
            <a:spLocks noChangeArrowheads="1"/>
          </p:cNvSpPr>
          <p:nvPr/>
        </p:nvSpPr>
        <p:spPr bwMode="auto">
          <a:xfrm>
            <a:off x="533400" y="3505200"/>
            <a:ext cx="7086600" cy="24384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3556" name="Text Box 6"/>
          <p:cNvSpPr txBox="1">
            <a:spLocks noChangeArrowheads="1"/>
          </p:cNvSpPr>
          <p:nvPr/>
        </p:nvSpPr>
        <p:spPr bwMode="auto">
          <a:xfrm>
            <a:off x="2667000" y="4343400"/>
            <a:ext cx="1066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a:latin typeface="Arial" charset="0"/>
              </a:rPr>
              <a:t>Lid</a:t>
            </a:r>
          </a:p>
        </p:txBody>
      </p:sp>
      <p:sp>
        <p:nvSpPr>
          <p:cNvPr id="23557" name="Text Box 7"/>
          <p:cNvSpPr txBox="1">
            <a:spLocks noChangeArrowheads="1"/>
          </p:cNvSpPr>
          <p:nvPr/>
        </p:nvSpPr>
        <p:spPr bwMode="auto">
          <a:xfrm>
            <a:off x="1524000" y="5257800"/>
            <a:ext cx="762000" cy="396875"/>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2000">
                <a:latin typeface="Arial" charset="0"/>
              </a:rPr>
              <a:t>LVL</a:t>
            </a:r>
            <a:endParaRPr lang="en-US">
              <a:latin typeface="Arial" charset="0"/>
            </a:endParaRPr>
          </a:p>
        </p:txBody>
      </p:sp>
      <p:sp>
        <p:nvSpPr>
          <p:cNvPr id="23558" name="Text Box 8"/>
          <p:cNvSpPr txBox="1">
            <a:spLocks noChangeArrowheads="1"/>
          </p:cNvSpPr>
          <p:nvPr/>
        </p:nvSpPr>
        <p:spPr bwMode="auto">
          <a:xfrm>
            <a:off x="533400" y="4495800"/>
            <a:ext cx="381000" cy="519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2800">
                <a:latin typeface="American Typewriter" charset="0"/>
              </a:rPr>
              <a:t>G</a:t>
            </a:r>
          </a:p>
        </p:txBody>
      </p:sp>
      <p:sp>
        <p:nvSpPr>
          <p:cNvPr id="23559" name="Rectangle 10"/>
          <p:cNvSpPr>
            <a:spLocks noChangeArrowheads="1"/>
          </p:cNvSpPr>
          <p:nvPr/>
        </p:nvSpPr>
        <p:spPr bwMode="auto">
          <a:xfrm>
            <a:off x="6477000" y="5562600"/>
            <a:ext cx="3810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a:r>
              <a:rPr lang="en-US">
                <a:latin typeface="American Typewriter" charset="0"/>
              </a:rPr>
              <a:t>LL</a:t>
            </a:r>
            <a:endParaRPr lang="en-US"/>
          </a:p>
        </p:txBody>
      </p:sp>
      <p:sp>
        <p:nvSpPr>
          <p:cNvPr id="23560" name="AutoShape 12"/>
          <p:cNvSpPr>
            <a:spLocks noChangeArrowheads="1"/>
          </p:cNvSpPr>
          <p:nvPr/>
        </p:nvSpPr>
        <p:spPr bwMode="auto">
          <a:xfrm>
            <a:off x="4267200" y="5715000"/>
            <a:ext cx="381000" cy="228600"/>
          </a:xfrm>
          <a:prstGeom prst="rightArrow">
            <a:avLst>
              <a:gd name="adj1" fmla="val 50000"/>
              <a:gd name="adj2" fmla="val 41667"/>
            </a:avLst>
          </a:prstGeom>
          <a:solidFill>
            <a:schemeClr val="accent1"/>
          </a:solidFill>
          <a:ln w="19050">
            <a:solidFill>
              <a:schemeClr val="tx1"/>
            </a:solidFill>
            <a:miter lim="800000"/>
            <a:headEnd/>
            <a:tailEnd/>
          </a:ln>
        </p:spPr>
        <p:txBody>
          <a:bodyPr wrap="none" anchor="ctr"/>
          <a:lstStyle/>
          <a:p>
            <a:endParaRPr lang="en-US"/>
          </a:p>
        </p:txBody>
      </p:sp>
      <p:sp>
        <p:nvSpPr>
          <p:cNvPr id="23561" name="AutoShape 13"/>
          <p:cNvSpPr>
            <a:spLocks noChangeArrowheads="1"/>
          </p:cNvSpPr>
          <p:nvPr/>
        </p:nvSpPr>
        <p:spPr bwMode="auto">
          <a:xfrm>
            <a:off x="5029200" y="5638800"/>
            <a:ext cx="381000" cy="228600"/>
          </a:xfrm>
          <a:prstGeom prst="rightArrow">
            <a:avLst>
              <a:gd name="adj1" fmla="val 50000"/>
              <a:gd name="adj2" fmla="val 41667"/>
            </a:avLst>
          </a:prstGeom>
          <a:solidFill>
            <a:schemeClr val="accent1"/>
          </a:solidFill>
          <a:ln w="19050">
            <a:solidFill>
              <a:schemeClr val="tx1"/>
            </a:solidFill>
            <a:miter lim="800000"/>
            <a:headEnd/>
            <a:tailEnd/>
          </a:ln>
        </p:spPr>
        <p:txBody>
          <a:bodyPr wrap="none" anchor="ctr"/>
          <a:lstStyle/>
          <a:p>
            <a:endParaRPr lang="en-US"/>
          </a:p>
        </p:txBody>
      </p:sp>
      <p:sp>
        <p:nvSpPr>
          <p:cNvPr id="23562" name="AutoShape 14"/>
          <p:cNvSpPr>
            <a:spLocks noChangeArrowheads="1"/>
          </p:cNvSpPr>
          <p:nvPr/>
        </p:nvSpPr>
        <p:spPr bwMode="auto">
          <a:xfrm rot="-1261038">
            <a:off x="5867400" y="5410200"/>
            <a:ext cx="381000" cy="228600"/>
          </a:xfrm>
          <a:prstGeom prst="rightArrow">
            <a:avLst>
              <a:gd name="adj1" fmla="val 50000"/>
              <a:gd name="adj2" fmla="val 41667"/>
            </a:avLst>
          </a:prstGeom>
          <a:solidFill>
            <a:schemeClr val="accent1"/>
          </a:solidFill>
          <a:ln w="19050">
            <a:solidFill>
              <a:schemeClr val="tx1"/>
            </a:solidFill>
            <a:miter lim="800000"/>
            <a:headEnd/>
            <a:tailEnd/>
          </a:ln>
        </p:spPr>
        <p:txBody>
          <a:bodyPr wrap="none" anchor="ctr"/>
          <a:lstStyle/>
          <a:p>
            <a:endParaRPr lang="en-US"/>
          </a:p>
        </p:txBody>
      </p:sp>
      <p:sp>
        <p:nvSpPr>
          <p:cNvPr id="23563" name="AutoShape 15"/>
          <p:cNvSpPr>
            <a:spLocks noChangeArrowheads="1"/>
          </p:cNvSpPr>
          <p:nvPr/>
        </p:nvSpPr>
        <p:spPr bwMode="auto">
          <a:xfrm rot="-1329981">
            <a:off x="6629400" y="5029200"/>
            <a:ext cx="381000" cy="228600"/>
          </a:xfrm>
          <a:prstGeom prst="rightArrow">
            <a:avLst>
              <a:gd name="adj1" fmla="val 50000"/>
              <a:gd name="adj2" fmla="val 41667"/>
            </a:avLst>
          </a:prstGeom>
          <a:solidFill>
            <a:schemeClr val="accent1"/>
          </a:solidFill>
          <a:ln w="19050">
            <a:solidFill>
              <a:schemeClr val="tx1"/>
            </a:solidFill>
            <a:miter lim="800000"/>
            <a:headEnd/>
            <a:tailEnd/>
          </a:ln>
        </p:spPr>
        <p:txBody>
          <a:bodyPr wrap="none" anchor="ctr"/>
          <a:lstStyle/>
          <a:p>
            <a:endParaRPr lang="en-US"/>
          </a:p>
        </p:txBody>
      </p:sp>
      <p:sp>
        <p:nvSpPr>
          <p:cNvPr id="23564" name="AutoShape 16"/>
          <p:cNvSpPr>
            <a:spLocks noChangeArrowheads="1"/>
          </p:cNvSpPr>
          <p:nvPr/>
        </p:nvSpPr>
        <p:spPr bwMode="auto">
          <a:xfrm rot="-2891606">
            <a:off x="7162800" y="4495800"/>
            <a:ext cx="381000" cy="228600"/>
          </a:xfrm>
          <a:prstGeom prst="rightArrow">
            <a:avLst>
              <a:gd name="adj1" fmla="val 50000"/>
              <a:gd name="adj2" fmla="val 41667"/>
            </a:avLst>
          </a:prstGeom>
          <a:solidFill>
            <a:schemeClr val="accent1"/>
          </a:solidFill>
          <a:ln w="19050">
            <a:solidFill>
              <a:schemeClr val="tx1"/>
            </a:solidFill>
            <a:miter lim="800000"/>
            <a:headEnd/>
            <a:tailEnd/>
          </a:ln>
        </p:spPr>
        <p:txBody>
          <a:bodyPr wrap="none" anchor="ctr"/>
          <a:lstStyle/>
          <a:p>
            <a:endParaRPr lang="en-US"/>
          </a:p>
        </p:txBody>
      </p:sp>
      <p:sp>
        <p:nvSpPr>
          <p:cNvPr id="23565" name="AutoShape 17"/>
          <p:cNvSpPr>
            <a:spLocks noChangeArrowheads="1"/>
          </p:cNvSpPr>
          <p:nvPr/>
        </p:nvSpPr>
        <p:spPr bwMode="auto">
          <a:xfrm>
            <a:off x="6934200" y="2590800"/>
            <a:ext cx="1371600" cy="3657600"/>
          </a:xfrm>
          <a:prstGeom prst="upArrow">
            <a:avLst>
              <a:gd name="adj1" fmla="val 50000"/>
              <a:gd name="adj2" fmla="val 66667"/>
            </a:avLst>
          </a:prstGeom>
          <a:solidFill>
            <a:schemeClr val="accent1"/>
          </a:solidFill>
          <a:ln w="19050">
            <a:solidFill>
              <a:schemeClr val="tx1"/>
            </a:solidFill>
            <a:miter lim="800000"/>
            <a:headEnd/>
            <a:tailEnd/>
          </a:ln>
        </p:spPr>
        <p:txBody>
          <a:bodyPr wrap="none" anchor="ctr"/>
          <a:lstStyle/>
          <a:p>
            <a:endParaRPr lang="en-US"/>
          </a:p>
        </p:txBody>
      </p:sp>
      <p:sp>
        <p:nvSpPr>
          <p:cNvPr id="23566" name="Text Box 18"/>
          <p:cNvSpPr txBox="1">
            <a:spLocks noChangeArrowheads="1"/>
          </p:cNvSpPr>
          <p:nvPr/>
        </p:nvSpPr>
        <p:spPr bwMode="auto">
          <a:xfrm>
            <a:off x="7315200" y="5562600"/>
            <a:ext cx="685800" cy="58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1600">
                <a:latin typeface="Arial" charset="0"/>
              </a:rPr>
              <a:t>from  TZ</a:t>
            </a:r>
            <a:endParaRPr lang="en-US">
              <a:latin typeface="Arial" charset="0"/>
            </a:endParaRPr>
          </a:p>
        </p:txBody>
      </p:sp>
      <p:sp>
        <p:nvSpPr>
          <p:cNvPr id="23567" name="AutoShape 19"/>
          <p:cNvSpPr>
            <a:spLocks noChangeArrowheads="1"/>
          </p:cNvSpPr>
          <p:nvPr/>
        </p:nvSpPr>
        <p:spPr bwMode="auto">
          <a:xfrm>
            <a:off x="3124200" y="5867400"/>
            <a:ext cx="1219200" cy="581025"/>
          </a:xfrm>
          <a:prstGeom prst="upArrow">
            <a:avLst>
              <a:gd name="adj1" fmla="val 50000"/>
              <a:gd name="adj2" fmla="val 25000"/>
            </a:avLst>
          </a:prstGeom>
          <a:solidFill>
            <a:schemeClr val="accent1"/>
          </a:solidFill>
          <a:ln w="12700">
            <a:solidFill>
              <a:schemeClr val="tx1"/>
            </a:solidFill>
            <a:miter lim="800000"/>
            <a:headEnd/>
            <a:tailEnd/>
          </a:ln>
        </p:spPr>
        <p:txBody>
          <a:bodyPr wrap="none" anchor="ctr"/>
          <a:lstStyle/>
          <a:p>
            <a:endParaRPr lang="en-US"/>
          </a:p>
        </p:txBody>
      </p:sp>
      <p:sp>
        <p:nvSpPr>
          <p:cNvPr id="23568" name="Text Box 20"/>
          <p:cNvSpPr txBox="1">
            <a:spLocks noChangeArrowheads="1"/>
          </p:cNvSpPr>
          <p:nvPr/>
        </p:nvSpPr>
        <p:spPr bwMode="auto">
          <a:xfrm>
            <a:off x="3429000" y="5867400"/>
            <a:ext cx="685800" cy="58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1600" dirty="0">
                <a:latin typeface="Arial" charset="0"/>
              </a:rPr>
              <a:t>from  TZ</a:t>
            </a:r>
            <a:endParaRPr lang="en-US" dirty="0">
              <a:latin typeface="Arial" charset="0"/>
            </a:endParaRPr>
          </a:p>
        </p:txBody>
      </p:sp>
      <p:sp>
        <p:nvSpPr>
          <p:cNvPr id="23569" name="Arc 21"/>
          <p:cNvSpPr>
            <a:spLocks/>
          </p:cNvSpPr>
          <p:nvPr/>
        </p:nvSpPr>
        <p:spPr bwMode="auto">
          <a:xfrm flipV="1">
            <a:off x="762000" y="3657600"/>
            <a:ext cx="6145213" cy="1371600"/>
          </a:xfrm>
          <a:custGeom>
            <a:avLst/>
            <a:gdLst>
              <a:gd name="T0" fmla="*/ 0 w 20490"/>
              <a:gd name="T1" fmla="*/ 1040578564 h 21600"/>
              <a:gd name="T2" fmla="*/ 2147483647 w 20490"/>
              <a:gd name="T3" fmla="*/ 2147483647 h 21600"/>
              <a:gd name="T4" fmla="*/ 0 w 20490"/>
              <a:gd name="T5" fmla="*/ 2147483647 h 21600"/>
              <a:gd name="T6" fmla="*/ 0 60000 65536"/>
              <a:gd name="T7" fmla="*/ 0 60000 65536"/>
              <a:gd name="T8" fmla="*/ 0 60000 65536"/>
            </a:gdLst>
            <a:ahLst/>
            <a:cxnLst>
              <a:cxn ang="T6">
                <a:pos x="T0" y="T1"/>
              </a:cxn>
              <a:cxn ang="T7">
                <a:pos x="T2" y="T3"/>
              </a:cxn>
              <a:cxn ang="T8">
                <a:pos x="T4" y="T5"/>
              </a:cxn>
            </a:cxnLst>
            <a:rect l="0" t="0" r="r" b="b"/>
            <a:pathLst>
              <a:path w="20490" h="21600" fill="none" extrusionOk="0">
                <a:moveTo>
                  <a:pt x="0" y="-1"/>
                </a:moveTo>
                <a:cubicBezTo>
                  <a:pt x="9295" y="-1"/>
                  <a:pt x="17549" y="5947"/>
                  <a:pt x="20490" y="14765"/>
                </a:cubicBezTo>
              </a:path>
              <a:path w="20490" h="21600" stroke="0" extrusionOk="0">
                <a:moveTo>
                  <a:pt x="0" y="-1"/>
                </a:moveTo>
                <a:cubicBezTo>
                  <a:pt x="9295" y="-1"/>
                  <a:pt x="17549" y="5947"/>
                  <a:pt x="20490" y="14765"/>
                </a:cubicBezTo>
                <a:lnTo>
                  <a:pt x="0" y="21600"/>
                </a:lnTo>
                <a:lnTo>
                  <a:pt x="0" y="-1"/>
                </a:lnTo>
                <a:close/>
              </a:path>
            </a:pathLst>
          </a:custGeom>
          <a:noFill/>
          <a:ln w="57150">
            <a:solidFill>
              <a:srgbClr val="FF3333"/>
            </a:solidFill>
            <a:prstDash val="dash"/>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3570" name="Arc 22"/>
          <p:cNvSpPr>
            <a:spLocks/>
          </p:cNvSpPr>
          <p:nvPr/>
        </p:nvSpPr>
        <p:spPr bwMode="auto">
          <a:xfrm flipV="1">
            <a:off x="685800" y="3886200"/>
            <a:ext cx="6400800" cy="1371600"/>
          </a:xfrm>
          <a:custGeom>
            <a:avLst/>
            <a:gdLst>
              <a:gd name="T0" fmla="*/ 0 w 21029"/>
              <a:gd name="T1" fmla="*/ 1040578564 h 21600"/>
              <a:gd name="T2" fmla="*/ 2147483647 w 21029"/>
              <a:gd name="T3" fmla="*/ 2147483647 h 21600"/>
              <a:gd name="T4" fmla="*/ 0 w 21029"/>
              <a:gd name="T5" fmla="*/ 2147483647 h 21600"/>
              <a:gd name="T6" fmla="*/ 0 60000 65536"/>
              <a:gd name="T7" fmla="*/ 0 60000 65536"/>
              <a:gd name="T8" fmla="*/ 0 60000 65536"/>
            </a:gdLst>
            <a:ahLst/>
            <a:cxnLst>
              <a:cxn ang="T6">
                <a:pos x="T0" y="T1"/>
              </a:cxn>
              <a:cxn ang="T7">
                <a:pos x="T2" y="T3"/>
              </a:cxn>
              <a:cxn ang="T8">
                <a:pos x="T4" y="T5"/>
              </a:cxn>
            </a:cxnLst>
            <a:rect l="0" t="0" r="r" b="b"/>
            <a:pathLst>
              <a:path w="21029" h="21600" fill="none" extrusionOk="0">
                <a:moveTo>
                  <a:pt x="0" y="-1"/>
                </a:moveTo>
                <a:cubicBezTo>
                  <a:pt x="10030" y="-1"/>
                  <a:pt x="18740" y="6904"/>
                  <a:pt x="21029" y="16669"/>
                </a:cubicBezTo>
              </a:path>
              <a:path w="21029" h="21600" stroke="0" extrusionOk="0">
                <a:moveTo>
                  <a:pt x="0" y="-1"/>
                </a:moveTo>
                <a:cubicBezTo>
                  <a:pt x="10030" y="-1"/>
                  <a:pt x="18740" y="6904"/>
                  <a:pt x="21029" y="16669"/>
                </a:cubicBezTo>
                <a:lnTo>
                  <a:pt x="0" y="21600"/>
                </a:lnTo>
                <a:lnTo>
                  <a:pt x="0" y="-1"/>
                </a:lnTo>
                <a:close/>
              </a:path>
            </a:pathLst>
          </a:custGeom>
          <a:noFill/>
          <a:ln w="57150">
            <a:solidFill>
              <a:srgbClr val="FF3333"/>
            </a:solidFill>
            <a:prstDash val="dash"/>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3571" name="Arc 23"/>
          <p:cNvSpPr>
            <a:spLocks/>
          </p:cNvSpPr>
          <p:nvPr/>
        </p:nvSpPr>
        <p:spPr bwMode="auto">
          <a:xfrm flipV="1">
            <a:off x="685800" y="4267200"/>
            <a:ext cx="5064125" cy="1371600"/>
          </a:xfrm>
          <a:custGeom>
            <a:avLst/>
            <a:gdLst>
              <a:gd name="T0" fmla="*/ 0 w 17256"/>
              <a:gd name="T1" fmla="*/ 1040578564 h 21600"/>
              <a:gd name="T2" fmla="*/ 2147483647 w 17256"/>
              <a:gd name="T3" fmla="*/ 2147483647 h 21600"/>
              <a:gd name="T4" fmla="*/ 0 w 17256"/>
              <a:gd name="T5" fmla="*/ 2147483647 h 21600"/>
              <a:gd name="T6" fmla="*/ 0 60000 65536"/>
              <a:gd name="T7" fmla="*/ 0 60000 65536"/>
              <a:gd name="T8" fmla="*/ 0 60000 65536"/>
            </a:gdLst>
            <a:ahLst/>
            <a:cxnLst>
              <a:cxn ang="T6">
                <a:pos x="T0" y="T1"/>
              </a:cxn>
              <a:cxn ang="T7">
                <a:pos x="T2" y="T3"/>
              </a:cxn>
              <a:cxn ang="T8">
                <a:pos x="T4" y="T5"/>
              </a:cxn>
            </a:cxnLst>
            <a:rect l="0" t="0" r="r" b="b"/>
            <a:pathLst>
              <a:path w="17256" h="21600" fill="none" extrusionOk="0">
                <a:moveTo>
                  <a:pt x="0" y="-1"/>
                </a:moveTo>
                <a:cubicBezTo>
                  <a:pt x="6784" y="-1"/>
                  <a:pt x="13175" y="3188"/>
                  <a:pt x="17256" y="8608"/>
                </a:cubicBezTo>
              </a:path>
              <a:path w="17256" h="21600" stroke="0" extrusionOk="0">
                <a:moveTo>
                  <a:pt x="0" y="-1"/>
                </a:moveTo>
                <a:cubicBezTo>
                  <a:pt x="6784" y="-1"/>
                  <a:pt x="13175" y="3188"/>
                  <a:pt x="17256" y="8608"/>
                </a:cubicBezTo>
                <a:lnTo>
                  <a:pt x="0" y="21600"/>
                </a:lnTo>
                <a:lnTo>
                  <a:pt x="0" y="-1"/>
                </a:lnTo>
                <a:close/>
              </a:path>
            </a:pathLst>
          </a:custGeom>
          <a:noFill/>
          <a:ln w="57150">
            <a:solidFill>
              <a:srgbClr val="FF3333"/>
            </a:solidFill>
            <a:prstDash val="dash"/>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3572" name="AutoShape 24"/>
          <p:cNvSpPr>
            <a:spLocks noChangeArrowheads="1"/>
          </p:cNvSpPr>
          <p:nvPr/>
        </p:nvSpPr>
        <p:spPr bwMode="auto">
          <a:xfrm>
            <a:off x="2362200" y="2819400"/>
            <a:ext cx="381000" cy="2590800"/>
          </a:xfrm>
          <a:prstGeom prst="upArrow">
            <a:avLst>
              <a:gd name="adj1" fmla="val 50000"/>
              <a:gd name="adj2" fmla="val 170000"/>
            </a:avLst>
          </a:prstGeom>
          <a:solidFill>
            <a:srgbClr val="FFCCCC"/>
          </a:solidFill>
          <a:ln w="12700">
            <a:solidFill>
              <a:schemeClr val="tx1"/>
            </a:solidFill>
            <a:miter lim="800000"/>
            <a:headEnd/>
            <a:tailEnd/>
          </a:ln>
        </p:spPr>
        <p:txBody>
          <a:bodyPr wrap="none" anchor="ctr"/>
          <a:lstStyle/>
          <a:p>
            <a:endParaRPr lang="en-US"/>
          </a:p>
        </p:txBody>
      </p:sp>
      <p:sp>
        <p:nvSpPr>
          <p:cNvPr id="23573" name="AutoShape 25"/>
          <p:cNvSpPr>
            <a:spLocks noChangeArrowheads="1"/>
          </p:cNvSpPr>
          <p:nvPr/>
        </p:nvSpPr>
        <p:spPr bwMode="auto">
          <a:xfrm>
            <a:off x="3886200" y="2743200"/>
            <a:ext cx="381000" cy="2362200"/>
          </a:xfrm>
          <a:prstGeom prst="upArrow">
            <a:avLst>
              <a:gd name="adj1" fmla="val 50000"/>
              <a:gd name="adj2" fmla="val 155000"/>
            </a:avLst>
          </a:prstGeom>
          <a:solidFill>
            <a:srgbClr val="FFCCCC"/>
          </a:solidFill>
          <a:ln w="12700">
            <a:solidFill>
              <a:schemeClr val="tx1"/>
            </a:solidFill>
            <a:miter lim="800000"/>
            <a:headEnd/>
            <a:tailEnd/>
          </a:ln>
        </p:spPr>
        <p:txBody>
          <a:bodyPr wrap="none" anchor="ctr"/>
          <a:lstStyle/>
          <a:p>
            <a:endParaRPr lang="en-US"/>
          </a:p>
        </p:txBody>
      </p:sp>
      <p:sp>
        <p:nvSpPr>
          <p:cNvPr id="23574" name="AutoShape 26"/>
          <p:cNvSpPr>
            <a:spLocks noChangeArrowheads="1"/>
          </p:cNvSpPr>
          <p:nvPr/>
        </p:nvSpPr>
        <p:spPr bwMode="auto">
          <a:xfrm>
            <a:off x="5715000" y="2514600"/>
            <a:ext cx="381000" cy="2133600"/>
          </a:xfrm>
          <a:prstGeom prst="upArrow">
            <a:avLst>
              <a:gd name="adj1" fmla="val 50000"/>
              <a:gd name="adj2" fmla="val 135000"/>
            </a:avLst>
          </a:prstGeom>
          <a:solidFill>
            <a:srgbClr val="FFCCCC"/>
          </a:solidFill>
          <a:ln w="12700">
            <a:solidFill>
              <a:schemeClr val="tx1"/>
            </a:solidFill>
            <a:miter lim="800000"/>
            <a:headEnd/>
            <a:tailEnd/>
          </a:ln>
        </p:spPr>
        <p:txBody>
          <a:bodyPr wrap="none" anchor="ctr"/>
          <a:lstStyle/>
          <a:p>
            <a:endParaRPr lang="en-US"/>
          </a:p>
        </p:txBody>
      </p:sp>
      <p:sp>
        <p:nvSpPr>
          <p:cNvPr id="23575" name="Text Box 27"/>
          <p:cNvSpPr txBox="1">
            <a:spLocks noChangeArrowheads="1"/>
          </p:cNvSpPr>
          <p:nvPr/>
        </p:nvSpPr>
        <p:spPr bwMode="auto">
          <a:xfrm>
            <a:off x="7378700" y="2908300"/>
            <a:ext cx="914400" cy="457200"/>
          </a:xfrm>
          <a:prstGeom prst="rect">
            <a:avLst/>
          </a:prstGeom>
          <a:solidFill>
            <a:schemeClr val="bg1"/>
          </a:solidFill>
          <a:ln>
            <a:noFill/>
          </a:ln>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dirty="0">
                <a:latin typeface="Arial" charset="0"/>
              </a:rPr>
              <a:t>ridge</a:t>
            </a:r>
          </a:p>
        </p:txBody>
      </p:sp>
      <p:sp>
        <p:nvSpPr>
          <p:cNvPr id="23576" name="Text Box 28"/>
          <p:cNvSpPr txBox="1">
            <a:spLocks noChangeArrowheads="1"/>
          </p:cNvSpPr>
          <p:nvPr/>
        </p:nvSpPr>
        <p:spPr bwMode="auto">
          <a:xfrm>
            <a:off x="228600" y="2514600"/>
            <a:ext cx="2057400"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a:latin typeface="Arial" charset="0"/>
              </a:rPr>
              <a:t>Intraplate  volcanoes</a:t>
            </a:r>
          </a:p>
        </p:txBody>
      </p:sp>
      <p:sp>
        <p:nvSpPr>
          <p:cNvPr id="23577" name="Text Box 29"/>
          <p:cNvSpPr txBox="1">
            <a:spLocks noChangeArrowheads="1"/>
          </p:cNvSpPr>
          <p:nvPr/>
        </p:nvSpPr>
        <p:spPr bwMode="auto">
          <a:xfrm>
            <a:off x="6907213" y="6302512"/>
            <a:ext cx="16002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dirty="0">
                <a:latin typeface="Arial" charset="0"/>
              </a:rPr>
              <a:t>DMM</a:t>
            </a:r>
          </a:p>
        </p:txBody>
      </p:sp>
      <p:sp>
        <p:nvSpPr>
          <p:cNvPr id="23578" name="Text Box 30"/>
          <p:cNvSpPr txBox="1">
            <a:spLocks noChangeArrowheads="1"/>
          </p:cNvSpPr>
          <p:nvPr/>
        </p:nvSpPr>
        <p:spPr bwMode="auto">
          <a:xfrm>
            <a:off x="5181600" y="4038600"/>
            <a:ext cx="381000" cy="519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2800">
                <a:latin typeface="American Typewriter" charset="0"/>
              </a:rPr>
              <a:t>G</a:t>
            </a:r>
          </a:p>
        </p:txBody>
      </p:sp>
      <p:sp>
        <p:nvSpPr>
          <p:cNvPr id="23579" name="Arc 32"/>
          <p:cNvSpPr>
            <a:spLocks/>
          </p:cNvSpPr>
          <p:nvPr/>
        </p:nvSpPr>
        <p:spPr bwMode="auto">
          <a:xfrm flipV="1">
            <a:off x="533400" y="1905000"/>
            <a:ext cx="7086600" cy="1600200"/>
          </a:xfrm>
          <a:custGeom>
            <a:avLst/>
            <a:gdLst>
              <a:gd name="T0" fmla="*/ 0 w 19583"/>
              <a:gd name="T1" fmla="*/ 2147483647 h 21600"/>
              <a:gd name="T2" fmla="*/ 2147483647 w 19583"/>
              <a:gd name="T3" fmla="*/ 2147483647 h 21600"/>
              <a:gd name="T4" fmla="*/ 0 w 19583"/>
              <a:gd name="T5" fmla="*/ 2147483647 h 21600"/>
              <a:gd name="T6" fmla="*/ 0 60000 65536"/>
              <a:gd name="T7" fmla="*/ 0 60000 65536"/>
              <a:gd name="T8" fmla="*/ 0 60000 65536"/>
            </a:gdLst>
            <a:ahLst/>
            <a:cxnLst>
              <a:cxn ang="T6">
                <a:pos x="T0" y="T1"/>
              </a:cxn>
              <a:cxn ang="T7">
                <a:pos x="T2" y="T3"/>
              </a:cxn>
              <a:cxn ang="T8">
                <a:pos x="T4" y="T5"/>
              </a:cxn>
            </a:cxnLst>
            <a:rect l="0" t="0" r="r" b="b"/>
            <a:pathLst>
              <a:path w="19583" h="21600" fill="none" extrusionOk="0">
                <a:moveTo>
                  <a:pt x="0" y="-1"/>
                </a:moveTo>
                <a:cubicBezTo>
                  <a:pt x="8400" y="-1"/>
                  <a:pt x="16039" y="4870"/>
                  <a:pt x="19583" y="12487"/>
                </a:cubicBezTo>
              </a:path>
              <a:path w="19583" h="21600" stroke="0" extrusionOk="0">
                <a:moveTo>
                  <a:pt x="0" y="-1"/>
                </a:moveTo>
                <a:cubicBezTo>
                  <a:pt x="8400" y="-1"/>
                  <a:pt x="16039" y="4870"/>
                  <a:pt x="19583" y="12487"/>
                </a:cubicBezTo>
                <a:lnTo>
                  <a:pt x="0" y="21600"/>
                </a:lnTo>
                <a:lnTo>
                  <a:pt x="0" y="-1"/>
                </a:lnTo>
                <a:close/>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3580" name="AutoShape 33"/>
          <p:cNvSpPr>
            <a:spLocks noChangeArrowheads="1"/>
          </p:cNvSpPr>
          <p:nvPr/>
        </p:nvSpPr>
        <p:spPr bwMode="auto">
          <a:xfrm>
            <a:off x="7086600" y="2590800"/>
            <a:ext cx="381000" cy="3429000"/>
          </a:xfrm>
          <a:prstGeom prst="upArrow">
            <a:avLst>
              <a:gd name="adj1" fmla="val 50000"/>
              <a:gd name="adj2" fmla="val 105000"/>
            </a:avLst>
          </a:prstGeom>
          <a:gradFill flip="none" rotWithShape="1">
            <a:gsLst>
              <a:gs pos="0">
                <a:srgbClr val="FFCCCC"/>
              </a:gs>
              <a:gs pos="100000">
                <a:srgbClr val="000000"/>
              </a:gs>
              <a:gs pos="85000">
                <a:srgbClr val="3366FF">
                  <a:alpha val="61000"/>
                </a:srgbClr>
              </a:gs>
            </a:gsLst>
            <a:path path="circle">
              <a:fillToRect r="100000" b="100000"/>
            </a:path>
            <a:tileRect l="-100000" t="-100000"/>
          </a:gradFill>
          <a:ln w="6350">
            <a:solidFill>
              <a:schemeClr val="tx1"/>
            </a:solidFill>
            <a:miter lim="800000"/>
            <a:headEnd/>
            <a:tailEnd/>
          </a:ln>
        </p:spPr>
        <p:txBody>
          <a:bodyPr wrap="none" anchor="ctr"/>
          <a:lstStyle/>
          <a:p>
            <a:endParaRPr lang="en-US"/>
          </a:p>
        </p:txBody>
      </p:sp>
      <p:sp>
        <p:nvSpPr>
          <p:cNvPr id="23581" name="Arc 34"/>
          <p:cNvSpPr>
            <a:spLocks/>
          </p:cNvSpPr>
          <p:nvPr/>
        </p:nvSpPr>
        <p:spPr bwMode="auto">
          <a:xfrm flipV="1">
            <a:off x="762000" y="2819400"/>
            <a:ext cx="6400800" cy="1600200"/>
          </a:xfrm>
          <a:custGeom>
            <a:avLst/>
            <a:gdLst>
              <a:gd name="T0" fmla="*/ 0 w 18983"/>
              <a:gd name="T1" fmla="*/ 2147483647 h 21600"/>
              <a:gd name="T2" fmla="*/ 2147483647 w 18983"/>
              <a:gd name="T3" fmla="*/ 2147483647 h 21600"/>
              <a:gd name="T4" fmla="*/ 0 w 18983"/>
              <a:gd name="T5" fmla="*/ 2147483647 h 21600"/>
              <a:gd name="T6" fmla="*/ 0 60000 65536"/>
              <a:gd name="T7" fmla="*/ 0 60000 65536"/>
              <a:gd name="T8" fmla="*/ 0 60000 65536"/>
            </a:gdLst>
            <a:ahLst/>
            <a:cxnLst>
              <a:cxn ang="T6">
                <a:pos x="T0" y="T1"/>
              </a:cxn>
              <a:cxn ang="T7">
                <a:pos x="T2" y="T3"/>
              </a:cxn>
              <a:cxn ang="T8">
                <a:pos x="T4" y="T5"/>
              </a:cxn>
            </a:cxnLst>
            <a:rect l="0" t="0" r="r" b="b"/>
            <a:pathLst>
              <a:path w="18983" h="21600" fill="none" extrusionOk="0">
                <a:moveTo>
                  <a:pt x="0" y="-1"/>
                </a:moveTo>
                <a:cubicBezTo>
                  <a:pt x="7919" y="-1"/>
                  <a:pt x="15204" y="4334"/>
                  <a:pt x="18983" y="11294"/>
                </a:cubicBezTo>
              </a:path>
              <a:path w="18983" h="21600" stroke="0" extrusionOk="0">
                <a:moveTo>
                  <a:pt x="0" y="-1"/>
                </a:moveTo>
                <a:cubicBezTo>
                  <a:pt x="7919" y="-1"/>
                  <a:pt x="15204" y="4334"/>
                  <a:pt x="18983" y="11294"/>
                </a:cubicBezTo>
                <a:lnTo>
                  <a:pt x="0" y="21600"/>
                </a:lnTo>
                <a:lnTo>
                  <a:pt x="0" y="-1"/>
                </a:lnTo>
                <a:close/>
              </a:path>
            </a:pathLst>
          </a:custGeom>
          <a:noFill/>
          <a:ln w="6350">
            <a:solidFill>
              <a:schemeClr val="tx1"/>
            </a:solidFill>
            <a:prstDash val="dash"/>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3582" name="Text Box 35"/>
          <p:cNvSpPr txBox="1">
            <a:spLocks noChangeArrowheads="1"/>
          </p:cNvSpPr>
          <p:nvPr/>
        </p:nvSpPr>
        <p:spPr bwMode="auto">
          <a:xfrm>
            <a:off x="685800" y="3657600"/>
            <a:ext cx="19812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a:latin typeface="Arial" charset="0"/>
              </a:rPr>
              <a:t>lithosphere</a:t>
            </a:r>
          </a:p>
        </p:txBody>
      </p:sp>
      <p:sp>
        <p:nvSpPr>
          <p:cNvPr id="2" name="Trapezoid 1"/>
          <p:cNvSpPr/>
          <p:nvPr/>
        </p:nvSpPr>
        <p:spPr>
          <a:xfrm rot="15999307">
            <a:off x="3198057" y="1978323"/>
            <a:ext cx="1458456" cy="6795892"/>
          </a:xfrm>
          <a:prstGeom prst="trapezoid">
            <a:avLst/>
          </a:prstGeom>
          <a:gradFill flip="none" rotWithShape="1">
            <a:gsLst>
              <a:gs pos="28000">
                <a:schemeClr val="accent1">
                  <a:tint val="100000"/>
                  <a:shade val="100000"/>
                  <a:satMod val="130000"/>
                  <a:alpha val="20000"/>
                </a:schemeClr>
              </a:gs>
              <a:gs pos="100000">
                <a:schemeClr val="accent1">
                  <a:tint val="50000"/>
                  <a:shade val="100000"/>
                  <a:satMod val="350000"/>
                </a:schemeClr>
              </a:gs>
              <a:gs pos="54000">
                <a:srgbClr val="FF0000"/>
              </a:gs>
            </a:gsLst>
            <a:lin ang="13320000" scaled="0"/>
            <a:tileRect/>
          </a:gradFill>
          <a:ln>
            <a:noFill/>
          </a:ln>
          <a:effectLst>
            <a:outerShdw blurRad="40000" dist="23000" dir="5400000" rotWithShape="0">
              <a:srgbClr val="000000">
                <a:alpha val="35000"/>
              </a:srgbClr>
            </a:outerShdw>
            <a:softEdge rad="1524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1893720" y="5237854"/>
            <a:ext cx="2642136" cy="461665"/>
          </a:xfrm>
          <a:prstGeom prst="rect">
            <a:avLst/>
          </a:prstGeom>
          <a:noFill/>
        </p:spPr>
        <p:txBody>
          <a:bodyPr wrap="square" rtlCol="0">
            <a:spAutoFit/>
          </a:bodyPr>
          <a:lstStyle/>
          <a:p>
            <a:r>
              <a:rPr lang="en-US" sz="2400" dirty="0" smtClean="0"/>
              <a:t>Ambient mantle</a:t>
            </a:r>
            <a:endParaRPr lang="en-US" sz="2400" dirty="0"/>
          </a:p>
        </p:txBody>
      </p:sp>
      <p:sp>
        <p:nvSpPr>
          <p:cNvPr id="4" name="TextBox 3"/>
          <p:cNvSpPr txBox="1"/>
          <p:nvPr/>
        </p:nvSpPr>
        <p:spPr>
          <a:xfrm>
            <a:off x="6629400" y="1905000"/>
            <a:ext cx="1524000" cy="707886"/>
          </a:xfrm>
          <a:prstGeom prst="rect">
            <a:avLst/>
          </a:prstGeom>
          <a:noFill/>
        </p:spPr>
        <p:txBody>
          <a:bodyPr wrap="square" rtlCol="0">
            <a:spAutoFit/>
          </a:bodyPr>
          <a:lstStyle/>
          <a:p>
            <a:r>
              <a:rPr lang="en-US" sz="2000" dirty="0" smtClean="0"/>
              <a:t>Near-ridge</a:t>
            </a:r>
          </a:p>
          <a:p>
            <a:r>
              <a:rPr lang="en-US" sz="2000" dirty="0" smtClean="0"/>
              <a:t>‘hotspots’</a:t>
            </a:r>
            <a:endParaRPr lang="en-US" sz="2000" dirty="0"/>
          </a:p>
        </p:txBody>
      </p:sp>
      <p:sp>
        <p:nvSpPr>
          <p:cNvPr id="5" name="TextBox 4"/>
          <p:cNvSpPr txBox="1"/>
          <p:nvPr/>
        </p:nvSpPr>
        <p:spPr>
          <a:xfrm>
            <a:off x="492580" y="305425"/>
            <a:ext cx="8414279" cy="1508105"/>
          </a:xfrm>
          <a:prstGeom prst="rect">
            <a:avLst/>
          </a:prstGeom>
          <a:noFill/>
        </p:spPr>
        <p:txBody>
          <a:bodyPr wrap="square" rtlCol="0">
            <a:spAutoFit/>
          </a:bodyPr>
          <a:lstStyle/>
          <a:p>
            <a:r>
              <a:rPr lang="en-US" sz="3600" dirty="0" smtClean="0">
                <a:solidFill>
                  <a:srgbClr val="008000"/>
                </a:solidFill>
              </a:rPr>
              <a:t>Key point</a:t>
            </a:r>
            <a:r>
              <a:rPr lang="en-US" sz="2800" dirty="0" smtClean="0"/>
              <a:t>– passive </a:t>
            </a:r>
            <a:r>
              <a:rPr lang="en-US" sz="2800" dirty="0" err="1" smtClean="0"/>
              <a:t>upwellings</a:t>
            </a:r>
            <a:r>
              <a:rPr lang="en-US" sz="2800" dirty="0" smtClean="0"/>
              <a:t> (</a:t>
            </a:r>
            <a:r>
              <a:rPr lang="en-US" sz="2800" dirty="0"/>
              <a:t>s</a:t>
            </a:r>
            <a:r>
              <a:rPr lang="en-US" sz="2800" dirty="0" smtClean="0"/>
              <a:t>preading or </a:t>
            </a:r>
            <a:r>
              <a:rPr lang="en-US" sz="2800" dirty="0" err="1" smtClean="0"/>
              <a:t>subduction</a:t>
            </a:r>
            <a:r>
              <a:rPr lang="en-US" sz="2800" dirty="0" smtClean="0"/>
              <a:t> induced) from depth can be colder than the thermal overshoot of the surface boundary layer </a:t>
            </a:r>
            <a:endParaRPr lang="en-US" sz="2800" dirty="0"/>
          </a:p>
        </p:txBody>
      </p:sp>
      <p:sp>
        <p:nvSpPr>
          <p:cNvPr id="6" name="Cube 5"/>
          <p:cNvSpPr/>
          <p:nvPr/>
        </p:nvSpPr>
        <p:spPr>
          <a:xfrm>
            <a:off x="8162444" y="1813530"/>
            <a:ext cx="439092" cy="388344"/>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1092200" y="6448425"/>
            <a:ext cx="5003800" cy="369332"/>
          </a:xfrm>
          <a:prstGeom prst="rect">
            <a:avLst/>
          </a:prstGeom>
          <a:noFill/>
        </p:spPr>
        <p:txBody>
          <a:bodyPr wrap="square" rtlCol="0">
            <a:spAutoFit/>
          </a:bodyPr>
          <a:lstStyle/>
          <a:p>
            <a:r>
              <a:rPr lang="en-US" dirty="0" smtClean="0"/>
              <a:t>Lateral </a:t>
            </a:r>
            <a:r>
              <a:rPr lang="en-US" dirty="0" err="1" smtClean="0"/>
              <a:t>subplate</a:t>
            </a:r>
            <a:r>
              <a:rPr lang="en-US" dirty="0" smtClean="0"/>
              <a:t> temperature gradient</a:t>
            </a:r>
            <a:endParaRPr lang="en-US" dirty="0"/>
          </a:p>
        </p:txBody>
      </p:sp>
      <p:cxnSp>
        <p:nvCxnSpPr>
          <p:cNvPr id="9" name="Straight Arrow Connector 8"/>
          <p:cNvCxnSpPr/>
          <p:nvPr/>
        </p:nvCxnSpPr>
        <p:spPr>
          <a:xfrm>
            <a:off x="4813300" y="6654800"/>
            <a:ext cx="901700" cy="127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24132546"/>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6328" y="4940837"/>
            <a:ext cx="8485833" cy="1015663"/>
          </a:xfrm>
          <a:prstGeom prst="rect">
            <a:avLst/>
          </a:prstGeom>
        </p:spPr>
        <p:txBody>
          <a:bodyPr wrap="square">
            <a:spAutoFit/>
          </a:bodyPr>
          <a:lstStyle/>
          <a:p>
            <a:r>
              <a:rPr lang="en-US" sz="2000" dirty="0" err="1" smtClean="0"/>
              <a:t>Tp</a:t>
            </a:r>
            <a:r>
              <a:rPr lang="en-US" sz="2000" dirty="0" smtClean="0"/>
              <a:t> </a:t>
            </a:r>
            <a:r>
              <a:rPr lang="en-US" sz="2000" dirty="0"/>
              <a:t>maxima </a:t>
            </a:r>
            <a:r>
              <a:rPr lang="en-US" sz="2000" dirty="0" smtClean="0"/>
              <a:t>of</a:t>
            </a:r>
            <a:r>
              <a:rPr lang="en-US" sz="2000" dirty="0"/>
              <a:t>1450–1500C in the Atlantic </a:t>
            </a:r>
            <a:r>
              <a:rPr lang="en-US" sz="2000" dirty="0" smtClean="0"/>
              <a:t>and 1500</a:t>
            </a:r>
            <a:r>
              <a:rPr lang="en-US" sz="2000" dirty="0"/>
              <a:t>–1600C in the Pacific, substantially greater than 1350C for </a:t>
            </a:r>
            <a:r>
              <a:rPr lang="en-US" sz="2000" dirty="0" err="1" smtClean="0"/>
              <a:t>subridge</a:t>
            </a:r>
            <a:r>
              <a:rPr lang="en-US" sz="2000" dirty="0" smtClean="0"/>
              <a:t> mantle, are ok for LLAMA, a mechanical mix of &lt;2% melt, not a fertile </a:t>
            </a:r>
            <a:r>
              <a:rPr lang="en-US" sz="2000" dirty="0" err="1" smtClean="0"/>
              <a:t>pyrolite</a:t>
            </a:r>
            <a:r>
              <a:rPr lang="en-US" sz="2000" dirty="0" smtClean="0"/>
              <a:t> (20% melt potential).</a:t>
            </a:r>
            <a:endParaRPr lang="en-US" sz="2000" dirty="0"/>
          </a:p>
        </p:txBody>
      </p:sp>
      <p:sp>
        <p:nvSpPr>
          <p:cNvPr id="3" name="Rectangle 2"/>
          <p:cNvSpPr/>
          <p:nvPr/>
        </p:nvSpPr>
        <p:spPr>
          <a:xfrm>
            <a:off x="276328" y="6093081"/>
            <a:ext cx="8485833" cy="369332"/>
          </a:xfrm>
          <a:prstGeom prst="rect">
            <a:avLst/>
          </a:prstGeom>
        </p:spPr>
        <p:txBody>
          <a:bodyPr wrap="square">
            <a:spAutoFit/>
          </a:bodyPr>
          <a:lstStyle/>
          <a:p>
            <a:r>
              <a:rPr lang="en-US" dirty="0"/>
              <a:t>Herzberg, C., and P. D. </a:t>
            </a:r>
            <a:r>
              <a:rPr lang="en-US" dirty="0" err="1"/>
              <a:t>Asimow</a:t>
            </a:r>
            <a:r>
              <a:rPr lang="en-US" dirty="0"/>
              <a:t> (2008), </a:t>
            </a:r>
            <a:r>
              <a:rPr lang="en-US" dirty="0" smtClean="0"/>
              <a:t> </a:t>
            </a:r>
            <a:r>
              <a:rPr lang="en-US" dirty="0" err="1"/>
              <a:t>Geochem</a:t>
            </a:r>
            <a:r>
              <a:rPr lang="en-US" dirty="0"/>
              <a:t>. </a:t>
            </a:r>
            <a:r>
              <a:rPr lang="en-US" dirty="0" err="1"/>
              <a:t>Geophys</a:t>
            </a:r>
            <a:r>
              <a:rPr lang="en-US" dirty="0"/>
              <a:t>. </a:t>
            </a:r>
            <a:r>
              <a:rPr lang="en-US" dirty="0" err="1"/>
              <a:t>Geosyst</a:t>
            </a:r>
            <a:r>
              <a:rPr lang="en-US" dirty="0"/>
              <a:t>., </a:t>
            </a:r>
            <a:r>
              <a:rPr lang="en-US" dirty="0" smtClean="0"/>
              <a:t>9</a:t>
            </a:r>
            <a:endParaRPr lang="en-US" dirty="0"/>
          </a:p>
        </p:txBody>
      </p:sp>
      <p:sp>
        <p:nvSpPr>
          <p:cNvPr id="4" name="TextBox 3"/>
          <p:cNvSpPr txBox="1"/>
          <p:nvPr/>
        </p:nvSpPr>
        <p:spPr>
          <a:xfrm>
            <a:off x="401934" y="369725"/>
            <a:ext cx="8360227" cy="4438138"/>
          </a:xfrm>
          <a:prstGeom prst="rect">
            <a:avLst/>
          </a:prstGeom>
          <a:noFill/>
        </p:spPr>
        <p:txBody>
          <a:bodyPr wrap="square" rtlCol="0">
            <a:spAutoFit/>
          </a:bodyPr>
          <a:lstStyle/>
          <a:p>
            <a:pPr algn="just">
              <a:lnSpc>
                <a:spcPct val="90000"/>
              </a:lnSpc>
            </a:pPr>
            <a:r>
              <a:rPr lang="en-US" sz="2800" dirty="0" smtClean="0"/>
              <a:t>Lateral gradients in residual bathymetry (&amp; seismic velocity below 150 km depth) imply that the mantle beneath spreading ridges is </a:t>
            </a:r>
            <a:r>
              <a:rPr lang="en-US" sz="2800" dirty="0" smtClean="0">
                <a:solidFill>
                  <a:srgbClr val="008000"/>
                </a:solidFill>
              </a:rPr>
              <a:t>substantially colder than normal mantle  under </a:t>
            </a:r>
            <a:r>
              <a:rPr lang="en-US" sz="2800" dirty="0" err="1" smtClean="0">
                <a:solidFill>
                  <a:srgbClr val="008000"/>
                </a:solidFill>
              </a:rPr>
              <a:t>intraplate</a:t>
            </a:r>
            <a:r>
              <a:rPr lang="en-US" sz="2800" dirty="0" smtClean="0">
                <a:solidFill>
                  <a:srgbClr val="008000"/>
                </a:solidFill>
              </a:rPr>
              <a:t> locations</a:t>
            </a:r>
            <a:r>
              <a:rPr lang="en-US" sz="2800" dirty="0" smtClean="0"/>
              <a:t>. </a:t>
            </a:r>
          </a:p>
          <a:p>
            <a:pPr algn="just"/>
            <a:endParaRPr lang="en-US" sz="2800" dirty="0"/>
          </a:p>
          <a:p>
            <a:pPr algn="just">
              <a:lnSpc>
                <a:spcPct val="80000"/>
              </a:lnSpc>
            </a:pPr>
            <a:r>
              <a:rPr lang="en-US" sz="2800" dirty="0" smtClean="0"/>
              <a:t>Hawaii and other islands do not sample ‘ambient’ mantle [that  which rises from depth under ridges]. </a:t>
            </a:r>
            <a:r>
              <a:rPr lang="en-US" sz="2800" dirty="0"/>
              <a:t>S</a:t>
            </a:r>
            <a:r>
              <a:rPr lang="en-US" sz="2800" dirty="0" smtClean="0"/>
              <a:t>eafloor flattening suggest the same thing. </a:t>
            </a:r>
            <a:r>
              <a:rPr lang="en-US" sz="2800" dirty="0"/>
              <a:t>T</a:t>
            </a:r>
            <a:r>
              <a:rPr lang="en-US" sz="2800" dirty="0" smtClean="0"/>
              <a:t>his does not imply lower mantle jets.</a:t>
            </a:r>
          </a:p>
          <a:p>
            <a:pPr algn="just"/>
            <a:endParaRPr lang="en-US" sz="3200" dirty="0" smtClean="0">
              <a:solidFill>
                <a:srgbClr val="008000"/>
              </a:solidFill>
            </a:endParaRPr>
          </a:p>
          <a:p>
            <a:pPr algn="just"/>
            <a:r>
              <a:rPr lang="en-US" sz="3200" dirty="0" err="1" smtClean="0">
                <a:solidFill>
                  <a:srgbClr val="008000"/>
                </a:solidFill>
              </a:rPr>
              <a:t>Midplate</a:t>
            </a:r>
            <a:r>
              <a:rPr lang="en-US" sz="3200" dirty="0" smtClean="0">
                <a:solidFill>
                  <a:srgbClr val="008000"/>
                </a:solidFill>
              </a:rPr>
              <a:t> BLs are not fertile </a:t>
            </a:r>
            <a:r>
              <a:rPr lang="en-US" sz="3200" dirty="0" err="1" smtClean="0">
                <a:solidFill>
                  <a:srgbClr val="008000"/>
                </a:solidFill>
              </a:rPr>
              <a:t>peridotite</a:t>
            </a:r>
            <a:r>
              <a:rPr lang="en-US" sz="3200" dirty="0" smtClean="0">
                <a:solidFill>
                  <a:srgbClr val="008000"/>
                </a:solidFill>
              </a:rPr>
              <a:t>.</a:t>
            </a:r>
            <a:endParaRPr lang="en-US" sz="3200" dirty="0">
              <a:solidFill>
                <a:srgbClr val="008000"/>
              </a:solidFill>
            </a:endParaRPr>
          </a:p>
        </p:txBody>
      </p:sp>
      <p:sp>
        <p:nvSpPr>
          <p:cNvPr id="5" name="TextBox 4"/>
          <p:cNvSpPr txBox="1"/>
          <p:nvPr/>
        </p:nvSpPr>
        <p:spPr>
          <a:xfrm>
            <a:off x="8408461" y="6430003"/>
            <a:ext cx="594862" cy="369332"/>
          </a:xfrm>
          <a:prstGeom prst="rect">
            <a:avLst/>
          </a:prstGeom>
          <a:noFill/>
        </p:spPr>
        <p:txBody>
          <a:bodyPr wrap="square" rtlCol="0">
            <a:spAutoFit/>
          </a:bodyPr>
          <a:lstStyle/>
          <a:p>
            <a:r>
              <a:rPr lang="en-US" dirty="0" smtClean="0"/>
              <a:t>4:20</a:t>
            </a:r>
            <a:endParaRPr lang="en-US" dirty="0"/>
          </a:p>
        </p:txBody>
      </p:sp>
    </p:spTree>
    <p:extLst>
      <p:ext uri="{BB962C8B-B14F-4D97-AF65-F5344CB8AC3E}">
        <p14:creationId xmlns:p14="http://schemas.microsoft.com/office/powerpoint/2010/main" val="2195924913"/>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1224416"/>
            <a:ext cx="7658100" cy="5823132"/>
          </a:xfrm>
          <a:prstGeom prst="rect">
            <a:avLst/>
          </a:prstGeom>
          <a:noFill/>
        </p:spPr>
        <p:txBody>
          <a:bodyPr wrap="square" rtlCol="0">
            <a:spAutoFit/>
          </a:bodyPr>
          <a:lstStyle/>
          <a:p>
            <a:pPr>
              <a:lnSpc>
                <a:spcPct val="80000"/>
              </a:lnSpc>
            </a:pPr>
            <a:endParaRPr lang="en-US" sz="2000" b="1" dirty="0" smtClean="0"/>
          </a:p>
          <a:p>
            <a:pPr>
              <a:lnSpc>
                <a:spcPct val="80000"/>
              </a:lnSpc>
            </a:pPr>
            <a:r>
              <a:rPr lang="en-US" sz="2400" b="1" dirty="0" smtClean="0"/>
              <a:t>An-isotropy-</a:t>
            </a:r>
            <a:r>
              <a:rPr lang="en-US" sz="2400" dirty="0" smtClean="0"/>
              <a:t>the neglect of which creates  </a:t>
            </a:r>
            <a:r>
              <a:rPr lang="en-US" sz="2800" dirty="0" err="1" smtClean="0">
                <a:solidFill>
                  <a:srgbClr val="008000"/>
                </a:solidFill>
              </a:rPr>
              <a:t>artefacts</a:t>
            </a:r>
            <a:r>
              <a:rPr lang="en-US" sz="2400" dirty="0" smtClean="0"/>
              <a:t> in travel-time tomography &amp; the inclusion of which shows that plates </a:t>
            </a:r>
            <a:r>
              <a:rPr lang="en-US" sz="2400" dirty="0" err="1" smtClean="0"/>
              <a:t>advect</a:t>
            </a:r>
            <a:r>
              <a:rPr lang="en-US" sz="2400" dirty="0" smtClean="0"/>
              <a:t> laterally (to 200-km) &amp; </a:t>
            </a:r>
            <a:r>
              <a:rPr lang="en-US" sz="2400" dirty="0" smtClean="0">
                <a:solidFill>
                  <a:srgbClr val="008000"/>
                </a:solidFill>
              </a:rPr>
              <a:t>ridges may be fueled from the TZ (&gt;400-km).</a:t>
            </a:r>
          </a:p>
          <a:p>
            <a:pPr>
              <a:lnSpc>
                <a:spcPct val="80000"/>
              </a:lnSpc>
            </a:pPr>
            <a:endParaRPr lang="en-US" sz="2400" dirty="0"/>
          </a:p>
          <a:p>
            <a:pPr>
              <a:lnSpc>
                <a:spcPct val="80000"/>
              </a:lnSpc>
            </a:pPr>
            <a:r>
              <a:rPr lang="en-US" sz="2400" b="1" dirty="0" smtClean="0"/>
              <a:t>An-</a:t>
            </a:r>
            <a:r>
              <a:rPr lang="en-US" sz="2400" b="1" dirty="0" err="1" smtClean="0"/>
              <a:t>harmonicity</a:t>
            </a:r>
            <a:r>
              <a:rPr lang="en-US" sz="2400" dirty="0" smtClean="0"/>
              <a:t>-causes thermal properties to vary with T and P, </a:t>
            </a:r>
            <a:r>
              <a:rPr lang="en-US" sz="2400" dirty="0" smtClean="0">
                <a:solidFill>
                  <a:srgbClr val="FF0000"/>
                </a:solidFill>
              </a:rPr>
              <a:t>increases T in upper boundary layer</a:t>
            </a:r>
            <a:r>
              <a:rPr lang="en-US" sz="2400" dirty="0" smtClean="0"/>
              <a:t>, insulates, &amp; makes deep buoyancy hard to achieve.</a:t>
            </a:r>
          </a:p>
          <a:p>
            <a:pPr>
              <a:lnSpc>
                <a:spcPct val="80000"/>
              </a:lnSpc>
            </a:pPr>
            <a:endParaRPr lang="en-US" sz="2400" dirty="0"/>
          </a:p>
          <a:p>
            <a:pPr>
              <a:lnSpc>
                <a:spcPct val="80000"/>
              </a:lnSpc>
            </a:pPr>
            <a:r>
              <a:rPr lang="en-US" sz="2400" dirty="0" smtClean="0"/>
              <a:t>Non</a:t>
            </a:r>
            <a:r>
              <a:rPr lang="en-US" sz="2400" b="1" dirty="0" smtClean="0"/>
              <a:t>-</a:t>
            </a:r>
            <a:r>
              <a:rPr lang="en-US" sz="2400" b="1" dirty="0" err="1" smtClean="0"/>
              <a:t>Adiabaticity</a:t>
            </a:r>
            <a:r>
              <a:rPr lang="en-US" sz="2400" b="1" dirty="0" smtClean="0"/>
              <a:t>-</a:t>
            </a:r>
            <a:r>
              <a:rPr lang="en-US" sz="2400" dirty="0" smtClean="0">
                <a:solidFill>
                  <a:srgbClr val="008000"/>
                </a:solidFill>
              </a:rPr>
              <a:t>increases upper boundary layer temperatures by </a:t>
            </a:r>
            <a:r>
              <a:rPr lang="en-US" sz="2400" dirty="0" smtClean="0">
                <a:solidFill>
                  <a:srgbClr val="FF0000"/>
                </a:solidFill>
              </a:rPr>
              <a:t>~200 K </a:t>
            </a:r>
            <a:r>
              <a:rPr lang="en-US" sz="2400" dirty="0" smtClean="0">
                <a:solidFill>
                  <a:srgbClr val="008000"/>
                </a:solidFill>
              </a:rPr>
              <a:t>(thick thermal boundary layer) &amp; decreases deep mantle temperatures by ~300-400  K.</a:t>
            </a:r>
          </a:p>
          <a:p>
            <a:pPr>
              <a:lnSpc>
                <a:spcPct val="80000"/>
              </a:lnSpc>
            </a:pPr>
            <a:endParaRPr lang="en-US" sz="2400" b="1" dirty="0"/>
          </a:p>
          <a:p>
            <a:pPr>
              <a:lnSpc>
                <a:spcPct val="80000"/>
              </a:lnSpc>
            </a:pPr>
            <a:r>
              <a:rPr lang="en-US" sz="2400" b="1" dirty="0" smtClean="0"/>
              <a:t>Ambient</a:t>
            </a:r>
            <a:r>
              <a:rPr lang="en-US" sz="2400" dirty="0" smtClean="0"/>
              <a:t>-ridge </a:t>
            </a:r>
            <a:r>
              <a:rPr lang="en-US" sz="2400" dirty="0" smtClean="0">
                <a:solidFill>
                  <a:srgbClr val="008000"/>
                </a:solidFill>
              </a:rPr>
              <a:t>(MORB) mantle* is not the ambient shallow mantle under </a:t>
            </a:r>
            <a:r>
              <a:rPr lang="en-US" sz="2400" dirty="0" err="1" smtClean="0">
                <a:solidFill>
                  <a:srgbClr val="008000"/>
                </a:solidFill>
              </a:rPr>
              <a:t>midplate</a:t>
            </a:r>
            <a:r>
              <a:rPr lang="en-US" sz="2400" dirty="0" smtClean="0">
                <a:solidFill>
                  <a:srgbClr val="008000"/>
                </a:solidFill>
              </a:rPr>
              <a:t> locations</a:t>
            </a:r>
            <a:r>
              <a:rPr lang="en-US" sz="2400" dirty="0" smtClean="0"/>
              <a:t>. </a:t>
            </a:r>
          </a:p>
          <a:p>
            <a:pPr>
              <a:lnSpc>
                <a:spcPct val="80000"/>
              </a:lnSpc>
            </a:pPr>
            <a:endParaRPr lang="en-US" dirty="0"/>
          </a:p>
          <a:p>
            <a:r>
              <a:rPr lang="en-US" dirty="0" smtClean="0"/>
              <a:t>*also called ‘the </a:t>
            </a:r>
            <a:r>
              <a:rPr lang="en-US" dirty="0" err="1" smtClean="0"/>
              <a:t>convecting</a:t>
            </a:r>
            <a:r>
              <a:rPr lang="en-US" dirty="0" smtClean="0"/>
              <a:t> mantle’, ‘the depleted mantle’, ‘DM’, ‘DUM’…</a:t>
            </a:r>
            <a:endParaRPr lang="en-US" dirty="0"/>
          </a:p>
          <a:p>
            <a:r>
              <a:rPr lang="en-US" dirty="0"/>
              <a:t>	</a:t>
            </a:r>
          </a:p>
          <a:p>
            <a:endParaRPr lang="en-US" dirty="0"/>
          </a:p>
        </p:txBody>
      </p:sp>
      <p:sp>
        <p:nvSpPr>
          <p:cNvPr id="3" name="TextBox 2"/>
          <p:cNvSpPr txBox="1"/>
          <p:nvPr/>
        </p:nvSpPr>
        <p:spPr>
          <a:xfrm>
            <a:off x="729914" y="306584"/>
            <a:ext cx="7722492" cy="1077218"/>
          </a:xfrm>
          <a:prstGeom prst="rect">
            <a:avLst/>
          </a:prstGeom>
          <a:noFill/>
        </p:spPr>
        <p:txBody>
          <a:bodyPr wrap="square" rtlCol="0">
            <a:spAutoFit/>
          </a:bodyPr>
          <a:lstStyle/>
          <a:p>
            <a:r>
              <a:rPr lang="en-US" sz="3200" dirty="0" smtClean="0"/>
              <a:t>Implications from ‘classical” physics </a:t>
            </a:r>
          </a:p>
          <a:p>
            <a:r>
              <a:rPr lang="en-US" sz="3200" dirty="0" smtClean="0"/>
              <a:t>(Kelvin, Rutherford, Birch, Debye, </a:t>
            </a:r>
            <a:r>
              <a:rPr lang="en-US" sz="3200" dirty="0" err="1" smtClean="0"/>
              <a:t>Gruneisen</a:t>
            </a:r>
            <a:r>
              <a:rPr lang="en-US" sz="3200" dirty="0" smtClean="0"/>
              <a:t>)</a:t>
            </a:r>
            <a:endParaRPr lang="en-US" sz="3200" dirty="0"/>
          </a:p>
        </p:txBody>
      </p:sp>
      <p:sp>
        <p:nvSpPr>
          <p:cNvPr id="4" name="TextBox 3"/>
          <p:cNvSpPr txBox="1"/>
          <p:nvPr/>
        </p:nvSpPr>
        <p:spPr>
          <a:xfrm>
            <a:off x="0" y="1225767"/>
            <a:ext cx="739559" cy="646331"/>
          </a:xfrm>
          <a:prstGeom prst="rect">
            <a:avLst/>
          </a:prstGeom>
          <a:noFill/>
        </p:spPr>
        <p:txBody>
          <a:bodyPr wrap="square" rtlCol="0">
            <a:spAutoFit/>
          </a:bodyPr>
          <a:lstStyle/>
          <a:p>
            <a:r>
              <a:rPr lang="en-US" sz="36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A</a:t>
            </a:r>
            <a:endParaRPr lang="en-US" sz="3600"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Tree>
    <p:extLst>
      <p:ext uri="{BB962C8B-B14F-4D97-AF65-F5344CB8AC3E}">
        <p14:creationId xmlns:p14="http://schemas.microsoft.com/office/powerpoint/2010/main" val="562322990"/>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9529" y="482600"/>
            <a:ext cx="5143500" cy="5905500"/>
          </a:xfrm>
          <a:prstGeom prst="rect">
            <a:avLst/>
          </a:prstGeom>
        </p:spPr>
      </p:pic>
      <p:sp>
        <p:nvSpPr>
          <p:cNvPr id="3" name="TextBox 2"/>
          <p:cNvSpPr txBox="1"/>
          <p:nvPr/>
        </p:nvSpPr>
        <p:spPr>
          <a:xfrm>
            <a:off x="4948818" y="482600"/>
            <a:ext cx="4087520" cy="6124753"/>
          </a:xfrm>
          <a:prstGeom prst="rect">
            <a:avLst/>
          </a:prstGeom>
          <a:solidFill>
            <a:schemeClr val="tx2">
              <a:lumMod val="40000"/>
              <a:lumOff val="60000"/>
            </a:schemeClr>
          </a:solidFill>
        </p:spPr>
        <p:txBody>
          <a:bodyPr wrap="square" rtlCol="0">
            <a:spAutoFit/>
          </a:bodyPr>
          <a:lstStyle/>
          <a:p>
            <a:r>
              <a:rPr lang="en-US" sz="2400" dirty="0" smtClean="0">
                <a:solidFill>
                  <a:srgbClr val="000090"/>
                </a:solidFill>
              </a:rPr>
              <a:t>LID, Lithosphere, Asthenosphere &amp; Magma Accumulations=</a:t>
            </a:r>
          </a:p>
          <a:p>
            <a:r>
              <a:rPr lang="en-US" sz="2400" dirty="0" smtClean="0">
                <a:solidFill>
                  <a:srgbClr val="000090"/>
                </a:solidFill>
              </a:rPr>
              <a:t>LLAMA</a:t>
            </a:r>
          </a:p>
          <a:p>
            <a:endParaRPr lang="en-US" sz="2400" dirty="0">
              <a:solidFill>
                <a:srgbClr val="000090"/>
              </a:solidFill>
            </a:endParaRPr>
          </a:p>
          <a:p>
            <a:r>
              <a:rPr lang="en-US" sz="2400" dirty="0" smtClean="0">
                <a:solidFill>
                  <a:srgbClr val="000090"/>
                </a:solidFill>
              </a:rPr>
              <a:t>These are all in the </a:t>
            </a:r>
            <a:r>
              <a:rPr lang="en-US" sz="2400" dirty="0" err="1" smtClean="0">
                <a:solidFill>
                  <a:srgbClr val="000090"/>
                </a:solidFill>
              </a:rPr>
              <a:t>Lithologically</a:t>
            </a:r>
            <a:r>
              <a:rPr lang="en-US" sz="2400" dirty="0" smtClean="0">
                <a:solidFill>
                  <a:srgbClr val="000090"/>
                </a:solidFill>
              </a:rPr>
              <a:t> Laminated Anisotropic </a:t>
            </a:r>
            <a:r>
              <a:rPr lang="en-US" sz="2400" dirty="0" err="1" smtClean="0">
                <a:solidFill>
                  <a:srgbClr val="000090"/>
                </a:solidFill>
              </a:rPr>
              <a:t>Melange</a:t>
            </a:r>
            <a:r>
              <a:rPr lang="en-US" sz="2400" dirty="0" smtClean="0">
                <a:solidFill>
                  <a:srgbClr val="000090"/>
                </a:solidFill>
              </a:rPr>
              <a:t> Assemblage (LLAMA)</a:t>
            </a:r>
          </a:p>
          <a:p>
            <a:endParaRPr lang="en-US" sz="2400" dirty="0">
              <a:solidFill>
                <a:srgbClr val="000090"/>
              </a:solidFill>
            </a:endParaRPr>
          </a:p>
          <a:p>
            <a:r>
              <a:rPr lang="en-US" sz="2400" dirty="0" smtClean="0">
                <a:solidFill>
                  <a:srgbClr val="000090"/>
                </a:solidFill>
              </a:rPr>
              <a:t>Which constitutes the 200-km thick boundary layer of the upper mantle…&amp; is the OIB source</a:t>
            </a:r>
          </a:p>
          <a:p>
            <a:endParaRPr lang="en-US" sz="2800" dirty="0" smtClean="0"/>
          </a:p>
          <a:p>
            <a:r>
              <a:rPr lang="en-US" sz="2800" dirty="0" smtClean="0"/>
              <a:t>Gutenberg’s Region B</a:t>
            </a:r>
            <a:endParaRPr lang="en-US" sz="2800" dirty="0"/>
          </a:p>
        </p:txBody>
      </p:sp>
    </p:spTree>
    <p:extLst>
      <p:ext uri="{BB962C8B-B14F-4D97-AF65-F5344CB8AC3E}">
        <p14:creationId xmlns:p14="http://schemas.microsoft.com/office/powerpoint/2010/main" val="3704772422"/>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54133" y="1000184"/>
            <a:ext cx="4371813" cy="1200329"/>
          </a:xfrm>
          <a:prstGeom prst="rect">
            <a:avLst/>
          </a:prstGeom>
          <a:noFill/>
        </p:spPr>
        <p:txBody>
          <a:bodyPr wrap="square" rtlCol="0">
            <a:spAutoFit/>
          </a:bodyPr>
          <a:lstStyle/>
          <a:p>
            <a:r>
              <a:rPr lang="en-US" dirty="0" smtClean="0"/>
              <a:t>Gravitational powered dynamo</a:t>
            </a:r>
          </a:p>
          <a:p>
            <a:r>
              <a:rPr lang="en-US" dirty="0" smtClean="0"/>
              <a:t>S.I. </a:t>
            </a:r>
            <a:r>
              <a:rPr lang="en-US" dirty="0" err="1" smtClean="0"/>
              <a:t>Braginsky</a:t>
            </a:r>
            <a:r>
              <a:rPr lang="en-US" dirty="0" smtClean="0"/>
              <a:t> (1963), </a:t>
            </a:r>
            <a:r>
              <a:rPr lang="en-US" dirty="0" err="1" smtClean="0"/>
              <a:t>Gubbins</a:t>
            </a:r>
            <a:r>
              <a:rPr lang="en-US" dirty="0" smtClean="0"/>
              <a:t> (1977), </a:t>
            </a:r>
            <a:r>
              <a:rPr lang="en-US" dirty="0" err="1" smtClean="0"/>
              <a:t>Loper</a:t>
            </a:r>
            <a:r>
              <a:rPr lang="en-US" dirty="0" smtClean="0"/>
              <a:t> (1978), </a:t>
            </a:r>
            <a:r>
              <a:rPr lang="en-US" dirty="0" err="1" smtClean="0"/>
              <a:t>Loper</a:t>
            </a:r>
            <a:r>
              <a:rPr lang="en-US" dirty="0" smtClean="0"/>
              <a:t> and Roberts (1978)..growth of inner core</a:t>
            </a:r>
            <a:endParaRPr lang="en-US" dirty="0"/>
          </a:p>
        </p:txBody>
      </p:sp>
      <p:pic>
        <p:nvPicPr>
          <p:cNvPr id="3" name="Picture 2"/>
          <p:cNvPicPr>
            <a:picLocks noChangeAspect="1"/>
          </p:cNvPicPr>
          <p:nvPr/>
        </p:nvPicPr>
        <p:blipFill>
          <a:blip r:embed="rId2"/>
          <a:stretch>
            <a:fillRect/>
          </a:stretch>
        </p:blipFill>
        <p:spPr>
          <a:xfrm>
            <a:off x="5642097" y="1625689"/>
            <a:ext cx="2679700" cy="4191000"/>
          </a:xfrm>
          <a:prstGeom prst="rect">
            <a:avLst/>
          </a:prstGeom>
        </p:spPr>
      </p:pic>
    </p:spTree>
    <p:extLst>
      <p:ext uri="{BB962C8B-B14F-4D97-AF65-F5344CB8AC3E}">
        <p14:creationId xmlns:p14="http://schemas.microsoft.com/office/powerpoint/2010/main" val="143236436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41827</TotalTime>
  <Words>10854</Words>
  <Application>Microsoft Macintosh PowerPoint</Application>
  <PresentationFormat>On-screen Show (4:3)</PresentationFormat>
  <Paragraphs>1420</Paragraphs>
  <Slides>120</Slides>
  <Notes>46</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120</vt:i4>
      </vt:variant>
    </vt:vector>
  </HeadingPairs>
  <TitlesOfParts>
    <vt:vector size="122" baseType="lpstr">
      <vt:lpstr>Office Theme</vt:lpstr>
      <vt:lpstr>Worksheet</vt:lpstr>
      <vt:lpstr>Caltech seminars Geology Club March 14, 2013,  4 pm    The World According to GARP; Geophysics, Anisotropy and Realistic Physics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Shallow Mantle* is a BoundaryLayer (LLAMA)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LIP/LLSVP Correlation?*</vt:lpstr>
      <vt:lpstr>PowerPoint Presentation</vt:lpstr>
      <vt:lpstr>PowerPoint Presentation</vt:lpstr>
      <vt:lpstr>PowerPoint Presentation</vt:lpstr>
      <vt:lpstr>PowerPoint Presentation</vt:lpstr>
      <vt:lpstr>PowerPoint Presentation</vt:lpstr>
      <vt:lpstr>4-D Tomography &amp; Regional Thermal Effects</vt:lpstr>
      <vt:lpstr>PowerPoint Presentation</vt:lpstr>
      <vt:lpstr>PowerPoint Presentation</vt:lpstr>
      <vt:lpstr>PowerPoint Presentation</vt:lpstr>
      <vt:lpstr>PowerPoint Presentation</vt:lpstr>
      <vt:lpstr>PowerPoint Presentation</vt:lpstr>
      <vt:lpstr>PowerPoint Presentation</vt:lpstr>
      <vt:lpstr>Taking into account physics</vt:lpstr>
      <vt:lpstr>From broad-band waveform seismology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“Hindsight Heresy”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Deuss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Broad-band (Caltech-style) seismology</vt:lpstr>
      <vt:lpstr>PowerPoint Presentation</vt:lpstr>
      <vt:lpstr>Most hotspots, kimberlites, LIPs started under &lt;30 Myr crust, at the time (25% of area; p=10-8!)</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Mantle dynamics &amp; petrology</dc:subject>
  <dc:creator>Don Anderson</dc:creator>
  <cp:keywords/>
  <dc:description/>
  <cp:lastModifiedBy>Don Anderson</cp:lastModifiedBy>
  <cp:revision>495</cp:revision>
  <dcterms:created xsi:type="dcterms:W3CDTF">2013-01-07T14:23:57Z</dcterms:created>
  <dcterms:modified xsi:type="dcterms:W3CDTF">2014-04-15T18:09:23Z</dcterms:modified>
  <cp:category/>
</cp:coreProperties>
</file>